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42D8C4-ABC1-41A1-89AB-1432B2C1408F}" type="datetimeFigureOut">
              <a:rPr lang="en-US" smtClean="0"/>
              <a:t>10/20/2011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1FDCC-99B0-4545-9C34-E976EF5F83BC}" type="slidenum">
              <a:rPr lang="en-US" smtClean="0"/>
              <a:t>‹#›</a:t>
            </a:fld>
            <a:endParaRPr lang="en-US"/>
          </a:p>
        </p:txBody>
      </p:sp>
    </p:spTree>
    <p:extLst>
      <p:ext uri="{BB962C8B-B14F-4D97-AF65-F5344CB8AC3E}">
        <p14:creationId xmlns:p14="http://schemas.microsoft.com/office/powerpoint/2010/main" val="413601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0D1FDCC-99B0-4545-9C34-E976EF5F83BC}" type="slidenum">
              <a:rPr lang="en-US" smtClean="0"/>
              <a:t>6</a:t>
            </a:fld>
            <a:endParaRPr lang="en-US"/>
          </a:p>
        </p:txBody>
      </p:sp>
    </p:spTree>
    <p:extLst>
      <p:ext uri="{BB962C8B-B14F-4D97-AF65-F5344CB8AC3E}">
        <p14:creationId xmlns:p14="http://schemas.microsoft.com/office/powerpoint/2010/main" val="3887669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C40A5A0-7333-4AF9-BF82-BED0E0A92BF4}"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C40A5A0-7333-4AF9-BF82-BED0E0A92BF4}"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C40A5A0-7333-4AF9-BF82-BED0E0A92BF4}"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C40A5A0-7333-4AF9-BF82-BED0E0A92BF4}"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CB68E23-69CC-4015-B812-D86FA4F33093}" type="datetimeFigureOut">
              <a:rPr lang="en-US" smtClean="0"/>
              <a:t>10/20/2011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C40A5A0-7333-4AF9-BF82-BED0E0A92BF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DCB68E23-69CC-4015-B812-D86FA4F33093}" type="datetimeFigureOut">
              <a:rPr lang="en-US" smtClean="0"/>
              <a:t>10/20/2011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C40A5A0-7333-4AF9-BF82-BED0E0A92BF4}"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2.research.att.com/~bs/bs_faq.html"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LIS 654</a:t>
            </a:r>
            <a:endParaRPr lang="en-US" dirty="0"/>
          </a:p>
        </p:txBody>
      </p:sp>
      <p:sp>
        <p:nvSpPr>
          <p:cNvPr id="3" name="Subtitle 2"/>
          <p:cNvSpPr>
            <a:spLocks noGrp="1"/>
          </p:cNvSpPr>
          <p:nvPr>
            <p:ph type="subTitle" idx="1"/>
          </p:nvPr>
        </p:nvSpPr>
        <p:spPr/>
        <p:txBody>
          <a:bodyPr>
            <a:normAutofit fontScale="47500" lnSpcReduction="20000"/>
          </a:bodyPr>
          <a:lstStyle/>
          <a:p>
            <a:r>
              <a:rPr lang="en-US" dirty="0" smtClean="0"/>
              <a:t>Building Digital Libraries</a:t>
            </a:r>
          </a:p>
          <a:p>
            <a:endParaRPr lang="en-US" sz="3600" dirty="0" smtClean="0"/>
          </a:p>
          <a:p>
            <a:pPr algn="ctr"/>
            <a:r>
              <a:rPr lang="en-US" sz="6300" dirty="0" smtClean="0"/>
              <a:t>Source Code Archiving and Content Management Systems</a:t>
            </a:r>
          </a:p>
          <a:p>
            <a:endParaRPr lang="en-US" i="1" dirty="0" smtClean="0"/>
          </a:p>
          <a:p>
            <a:pPr algn="ctr"/>
            <a:r>
              <a:rPr lang="en-US" i="1" dirty="0" smtClean="0"/>
              <a:t>A Proposal for a Digital Repository</a:t>
            </a:r>
            <a:endParaRPr lang="en-US" i="1" dirty="0"/>
          </a:p>
        </p:txBody>
      </p:sp>
      <p:sp>
        <p:nvSpPr>
          <p:cNvPr id="4" name="TextBox 3"/>
          <p:cNvSpPr txBox="1"/>
          <p:nvPr/>
        </p:nvSpPr>
        <p:spPr>
          <a:xfrm>
            <a:off x="7162800" y="6027003"/>
            <a:ext cx="1981200" cy="830997"/>
          </a:xfrm>
          <a:prstGeom prst="rect">
            <a:avLst/>
          </a:prstGeom>
          <a:noFill/>
        </p:spPr>
        <p:txBody>
          <a:bodyPr wrap="square" rtlCol="0">
            <a:spAutoFit/>
          </a:bodyPr>
          <a:lstStyle/>
          <a:p>
            <a:pPr algn="r"/>
            <a:r>
              <a:rPr lang="en-US" sz="1200" dirty="0" smtClean="0"/>
              <a:t>James R. Griffin III</a:t>
            </a:r>
          </a:p>
          <a:p>
            <a:pPr algn="r"/>
            <a:r>
              <a:rPr lang="en-US" sz="1200" dirty="0" smtClean="0"/>
              <a:t>100356891</a:t>
            </a:r>
          </a:p>
          <a:p>
            <a:pPr algn="r"/>
            <a:r>
              <a:rPr lang="en-US" sz="1200" dirty="0" smtClean="0"/>
              <a:t>LIS654</a:t>
            </a:r>
          </a:p>
          <a:p>
            <a:pPr algn="r"/>
            <a:r>
              <a:rPr lang="en-US" sz="1200" dirty="0" smtClean="0"/>
              <a:t>10/20/2011</a:t>
            </a:r>
            <a:endParaRPr lang="en-US" sz="1200" dirty="0"/>
          </a:p>
        </p:txBody>
      </p:sp>
    </p:spTree>
    <p:extLst>
      <p:ext uri="{BB962C8B-B14F-4D97-AF65-F5344CB8AC3E}">
        <p14:creationId xmlns:p14="http://schemas.microsoft.com/office/powerpoint/2010/main" val="23593977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 Code Archiving</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The Limitations of Archiving Software</a:t>
            </a:r>
          </a:p>
          <a:p>
            <a:pPr lvl="1"/>
            <a:r>
              <a:rPr lang="en-US" dirty="0" smtClean="0"/>
              <a:t>Obsolescence</a:t>
            </a:r>
          </a:p>
          <a:p>
            <a:pPr lvl="2"/>
            <a:r>
              <a:rPr lang="en-US" b="1" u="sng" dirty="0"/>
              <a:t>Moore’s </a:t>
            </a:r>
            <a:r>
              <a:rPr lang="en-US" b="1" u="sng" dirty="0" smtClean="0"/>
              <a:t>Law:</a:t>
            </a:r>
            <a:r>
              <a:rPr lang="en-US" dirty="0" smtClean="0"/>
              <a:t> Software and hardware architecture are </a:t>
            </a:r>
            <a:r>
              <a:rPr lang="en-US" i="1" dirty="0" smtClean="0"/>
              <a:t>constantly</a:t>
            </a:r>
            <a:r>
              <a:rPr lang="en-US" dirty="0" smtClean="0"/>
              <a:t> evolving</a:t>
            </a:r>
            <a:br>
              <a:rPr lang="en-US" dirty="0" smtClean="0"/>
            </a:br>
            <a:endParaRPr lang="en-US" dirty="0" smtClean="0"/>
          </a:p>
          <a:p>
            <a:pPr lvl="1"/>
            <a:r>
              <a:rPr lang="en-US" dirty="0" smtClean="0"/>
              <a:t>Source Code File Formatting and File Storage</a:t>
            </a:r>
          </a:p>
          <a:p>
            <a:pPr lvl="2"/>
            <a:r>
              <a:rPr lang="en-US" dirty="0" smtClean="0"/>
              <a:t>The systems on which the actual source code itself is stored are subject to both the forces of nature and the loss of encoding schemes needed in order to read or retrieve stored data</a:t>
            </a:r>
            <a:br>
              <a:rPr lang="en-US" dirty="0" smtClean="0"/>
            </a:br>
            <a:endParaRPr lang="en-US" dirty="0" smtClean="0"/>
          </a:p>
          <a:p>
            <a:pPr lvl="1"/>
            <a:r>
              <a:rPr lang="en-US" dirty="0" smtClean="0"/>
              <a:t>Presentation</a:t>
            </a:r>
          </a:p>
          <a:p>
            <a:pPr lvl="2"/>
            <a:r>
              <a:rPr lang="en-US" dirty="0" smtClean="0"/>
              <a:t>The ability to salvage the data still leaves problems regarding the ability to format and process the data in a practically useful manner</a:t>
            </a:r>
          </a:p>
          <a:p>
            <a:pPr lvl="1"/>
            <a:endParaRPr lang="en-US" dirty="0" smtClean="0"/>
          </a:p>
          <a:p>
            <a:endParaRPr lang="en-US" dirty="0"/>
          </a:p>
        </p:txBody>
      </p:sp>
    </p:spTree>
    <p:extLst>
      <p:ext uri="{BB962C8B-B14F-4D97-AF65-F5344CB8AC3E}">
        <p14:creationId xmlns:p14="http://schemas.microsoft.com/office/powerpoint/2010/main" val="40764580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normAutofit/>
          </a:bodyPr>
          <a:lstStyle/>
          <a:p>
            <a:pPr lvl="1"/>
            <a:r>
              <a:rPr lang="en-US" sz="2400" dirty="0" smtClean="0"/>
              <a:t>Repositories for Modules used in Development</a:t>
            </a:r>
          </a:p>
          <a:p>
            <a:pPr lvl="2"/>
            <a:r>
              <a:rPr lang="en-US" sz="2000" dirty="0" smtClean="0"/>
              <a:t>The </a:t>
            </a:r>
            <a:r>
              <a:rPr lang="en-US" sz="2000" b="1" dirty="0" smtClean="0"/>
              <a:t>C</a:t>
            </a:r>
            <a:r>
              <a:rPr lang="en-US" sz="2000" dirty="0" smtClean="0"/>
              <a:t>omprehensive </a:t>
            </a:r>
            <a:r>
              <a:rPr lang="en-US" sz="2000" b="1" dirty="0" smtClean="0"/>
              <a:t>P</a:t>
            </a:r>
            <a:r>
              <a:rPr lang="en-US" sz="2000" dirty="0" smtClean="0"/>
              <a:t>erl </a:t>
            </a:r>
            <a:r>
              <a:rPr lang="en-US" sz="2000" b="1" dirty="0" smtClean="0"/>
              <a:t>A</a:t>
            </a:r>
            <a:r>
              <a:rPr lang="en-US" sz="2000" dirty="0" smtClean="0"/>
              <a:t>rchive </a:t>
            </a:r>
            <a:r>
              <a:rPr lang="en-US" sz="2000" b="1" dirty="0" smtClean="0"/>
              <a:t>N</a:t>
            </a:r>
            <a:r>
              <a:rPr lang="en-US" sz="2000" dirty="0" smtClean="0"/>
              <a:t>etwork (CPAN)</a:t>
            </a:r>
          </a:p>
          <a:p>
            <a:pPr lvl="2"/>
            <a:r>
              <a:rPr lang="en-US" sz="2000" dirty="0" smtClean="0"/>
              <a:t>RubyGems.org</a:t>
            </a:r>
          </a:p>
          <a:p>
            <a:pPr lvl="2"/>
            <a:r>
              <a:rPr lang="en-US" sz="2000" dirty="0"/>
              <a:t>The </a:t>
            </a:r>
            <a:r>
              <a:rPr lang="en-US" sz="2000" i="1" dirty="0" err="1"/>
              <a:t>Clojars</a:t>
            </a:r>
            <a:r>
              <a:rPr lang="en-US" sz="2000" dirty="0"/>
              <a:t> Community Repository (</a:t>
            </a:r>
            <a:r>
              <a:rPr lang="en-US" sz="2000" dirty="0" err="1"/>
              <a:t>Clojure</a:t>
            </a:r>
            <a:r>
              <a:rPr lang="en-US" sz="2000" dirty="0" smtClean="0"/>
              <a:t>)</a:t>
            </a:r>
            <a:br>
              <a:rPr lang="en-US" sz="2000" dirty="0" smtClean="0"/>
            </a:br>
            <a:endParaRPr lang="en-US" sz="2000" dirty="0" smtClean="0"/>
          </a:p>
          <a:p>
            <a:pPr lvl="1"/>
            <a:r>
              <a:rPr lang="en-US" sz="2400" dirty="0" smtClean="0"/>
              <a:t>Repositories for Collaborative Project Development </a:t>
            </a:r>
            <a:r>
              <a:rPr lang="en-US" sz="1800" b="1" dirty="0" smtClean="0"/>
              <a:t>(“Source / Version Control Systems”)</a:t>
            </a:r>
          </a:p>
          <a:p>
            <a:pPr lvl="2"/>
            <a:r>
              <a:rPr lang="en-US" sz="2000" dirty="0" smtClean="0"/>
              <a:t>Subversion</a:t>
            </a:r>
          </a:p>
          <a:p>
            <a:pPr lvl="2"/>
            <a:r>
              <a:rPr lang="en-US" sz="2000" dirty="0" err="1" smtClean="0"/>
              <a:t>Github</a:t>
            </a:r>
            <a:endParaRPr lang="en-US" sz="2000" dirty="0" smtClean="0"/>
          </a:p>
          <a:p>
            <a:pPr lvl="2"/>
            <a:r>
              <a:rPr lang="en-US" sz="2000" dirty="0" smtClean="0"/>
              <a:t>Google Code</a:t>
            </a:r>
          </a:p>
          <a:p>
            <a:pPr lvl="2"/>
            <a:r>
              <a:rPr lang="en-US" sz="2000" dirty="0" smtClean="0"/>
              <a:t>Mercurial (Python)</a:t>
            </a:r>
            <a:endParaRPr lang="en-US" sz="2000" dirty="0"/>
          </a:p>
          <a:p>
            <a:pPr marL="402336" lvl="1" indent="0">
              <a:buNone/>
            </a:pPr>
            <a:endParaRPr lang="en-US" dirty="0"/>
          </a:p>
        </p:txBody>
      </p:sp>
    </p:spTree>
    <p:extLst>
      <p:ext uri="{BB962C8B-B14F-4D97-AF65-F5344CB8AC3E}">
        <p14:creationId xmlns:p14="http://schemas.microsoft.com/office/powerpoint/2010/main" val="822777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 Code Archiving</a:t>
            </a:r>
            <a:endParaRPr lang="en-US" dirty="0"/>
          </a:p>
        </p:txBody>
      </p:sp>
      <p:sp>
        <p:nvSpPr>
          <p:cNvPr id="3" name="Content Placeholder 2"/>
          <p:cNvSpPr>
            <a:spLocks noGrp="1"/>
          </p:cNvSpPr>
          <p:nvPr>
            <p:ph idx="1"/>
          </p:nvPr>
        </p:nvSpPr>
        <p:spPr/>
        <p:txBody>
          <a:bodyPr>
            <a:normAutofit/>
          </a:bodyPr>
          <a:lstStyle/>
          <a:p>
            <a:r>
              <a:rPr lang="en-US" dirty="0" smtClean="0"/>
              <a:t>The Value in Archiving Source Code</a:t>
            </a:r>
          </a:p>
          <a:p>
            <a:pPr lvl="1"/>
            <a:endParaRPr lang="en-US" dirty="0" smtClean="0"/>
          </a:p>
          <a:p>
            <a:pPr lvl="1"/>
            <a:r>
              <a:rPr lang="en-US" dirty="0" smtClean="0"/>
              <a:t>If software architecture is always improving, why precisely would we </a:t>
            </a:r>
            <a:r>
              <a:rPr lang="en-US" b="1" dirty="0" smtClean="0"/>
              <a:t>want</a:t>
            </a:r>
            <a:r>
              <a:rPr lang="en-US" dirty="0" smtClean="0"/>
              <a:t> to archive obsolete, primitive software applications?</a:t>
            </a:r>
            <a:br>
              <a:rPr lang="en-US" dirty="0" smtClean="0"/>
            </a:br>
            <a:endParaRPr lang="en-US" dirty="0" smtClean="0"/>
          </a:p>
        </p:txBody>
      </p:sp>
    </p:spTree>
    <p:extLst>
      <p:ext uri="{BB962C8B-B14F-4D97-AF65-F5344CB8AC3E}">
        <p14:creationId xmlns:p14="http://schemas.microsoft.com/office/powerpoint/2010/main" val="144833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lstStyle/>
          <a:p>
            <a:pPr lvl="1"/>
            <a:r>
              <a:rPr lang="en-US" sz="4000" dirty="0"/>
              <a:t>Legacy </a:t>
            </a:r>
            <a:r>
              <a:rPr lang="en-US" sz="4000" dirty="0" smtClean="0"/>
              <a:t>Systems</a:t>
            </a:r>
          </a:p>
          <a:p>
            <a:pPr lvl="2"/>
            <a:endParaRPr lang="en-US" dirty="0" smtClean="0"/>
          </a:p>
          <a:p>
            <a:pPr lvl="2"/>
            <a:r>
              <a:rPr lang="en-US" dirty="0" smtClean="0"/>
              <a:t>For </a:t>
            </a:r>
            <a:r>
              <a:rPr lang="en-US" dirty="0"/>
              <a:t>any number of </a:t>
            </a:r>
            <a:r>
              <a:rPr lang="en-US" dirty="0" smtClean="0"/>
              <a:t>reasons, a significant number of privately held corporations </a:t>
            </a:r>
            <a:r>
              <a:rPr lang="en-US" dirty="0"/>
              <a:t>and </a:t>
            </a:r>
            <a:r>
              <a:rPr lang="en-US" dirty="0" smtClean="0"/>
              <a:t>public institutions </a:t>
            </a:r>
            <a:r>
              <a:rPr lang="en-US" dirty="0"/>
              <a:t>still </a:t>
            </a:r>
            <a:r>
              <a:rPr lang="en-US" b="1" dirty="0"/>
              <a:t>heavily</a:t>
            </a:r>
            <a:r>
              <a:rPr lang="en-US" dirty="0"/>
              <a:t> rely upon extremely dated software applications and information </a:t>
            </a:r>
            <a:r>
              <a:rPr lang="en-US" dirty="0" smtClean="0"/>
              <a:t>systems</a:t>
            </a:r>
          </a:p>
          <a:p>
            <a:pPr lvl="2"/>
            <a:endParaRPr lang="en-US" dirty="0" smtClean="0"/>
          </a:p>
          <a:p>
            <a:pPr lvl="2"/>
            <a:r>
              <a:rPr lang="en-US" dirty="0" smtClean="0"/>
              <a:t>An example: The programming language COBOL</a:t>
            </a:r>
            <a:endParaRPr lang="en-US" dirty="0"/>
          </a:p>
          <a:p>
            <a:endParaRPr lang="en-US" dirty="0"/>
          </a:p>
        </p:txBody>
      </p:sp>
    </p:spTree>
    <p:extLst>
      <p:ext uri="{BB962C8B-B14F-4D97-AF65-F5344CB8AC3E}">
        <p14:creationId xmlns:p14="http://schemas.microsoft.com/office/powerpoint/2010/main" val="15986420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normAutofit/>
          </a:bodyPr>
          <a:lstStyle/>
          <a:p>
            <a:r>
              <a:rPr lang="en-US" dirty="0" smtClean="0"/>
              <a:t>COBOL and Legacy Systems</a:t>
            </a:r>
          </a:p>
          <a:p>
            <a:pPr lvl="1"/>
            <a:r>
              <a:rPr lang="en-US" dirty="0" smtClean="0"/>
              <a:t>COBOL Still Lives</a:t>
            </a:r>
          </a:p>
          <a:p>
            <a:pPr lvl="2"/>
            <a:r>
              <a:rPr lang="en-US" dirty="0" smtClean="0"/>
              <a:t> “Until </a:t>
            </a:r>
            <a:r>
              <a:rPr lang="en-US" dirty="0"/>
              <a:t>a few months ago, the clearing and billing system for NYSE Group Inc.’s stock options exchange consisted of about 800 discrete Cobol programs running on an IBM mainframe</a:t>
            </a:r>
            <a:r>
              <a:rPr lang="en-US" dirty="0" smtClean="0"/>
              <a:t>.”</a:t>
            </a:r>
            <a:r>
              <a:rPr lang="en-US" baseline="30000" dirty="0" smtClean="0"/>
              <a:t>1</a:t>
            </a:r>
          </a:p>
          <a:p>
            <a:pPr lvl="3"/>
            <a:r>
              <a:rPr lang="en-US" dirty="0"/>
              <a:t>Keep in mind that standard COBOL was originally developed in </a:t>
            </a:r>
            <a:r>
              <a:rPr lang="en-US" dirty="0" smtClean="0"/>
              <a:t>1968</a:t>
            </a:r>
            <a:r>
              <a:rPr lang="en-US" baseline="30000" dirty="0"/>
              <a:t>2</a:t>
            </a:r>
            <a:r>
              <a:rPr lang="en-US" dirty="0" smtClean="0"/>
              <a:t>.  The popular programming language C</a:t>
            </a:r>
            <a:r>
              <a:rPr lang="en-US" dirty="0"/>
              <a:t>++ </a:t>
            </a:r>
            <a:r>
              <a:rPr lang="en-US" dirty="0" smtClean="0"/>
              <a:t>has </a:t>
            </a:r>
            <a:r>
              <a:rPr lang="en-US" dirty="0"/>
              <a:t>featured classes and object inheritance since </a:t>
            </a:r>
            <a:r>
              <a:rPr lang="en-US" dirty="0" smtClean="0"/>
              <a:t>1985</a:t>
            </a:r>
            <a:r>
              <a:rPr lang="en-US" baseline="30000" dirty="0" smtClean="0"/>
              <a:t>3</a:t>
            </a:r>
            <a:r>
              <a:rPr lang="en-US" dirty="0" smtClean="0"/>
              <a:t> various sources indicate that COBOL adopted these features by 2000 or later</a:t>
            </a:r>
            <a:r>
              <a:rPr lang="en-US" baseline="30000" dirty="0"/>
              <a:t>4</a:t>
            </a:r>
            <a:r>
              <a:rPr lang="en-US" dirty="0" smtClean="0"/>
              <a:t>.</a:t>
            </a:r>
          </a:p>
          <a:p>
            <a:pPr lvl="3"/>
            <a:endParaRPr lang="en-US" dirty="0"/>
          </a:p>
        </p:txBody>
      </p:sp>
      <p:sp>
        <p:nvSpPr>
          <p:cNvPr id="4" name="TextBox 3"/>
          <p:cNvSpPr txBox="1"/>
          <p:nvPr/>
        </p:nvSpPr>
        <p:spPr>
          <a:xfrm>
            <a:off x="990600" y="5867400"/>
            <a:ext cx="8077200" cy="1015663"/>
          </a:xfrm>
          <a:prstGeom prst="rect">
            <a:avLst/>
          </a:prstGeom>
          <a:noFill/>
        </p:spPr>
        <p:txBody>
          <a:bodyPr wrap="square" rtlCol="0">
            <a:spAutoFit/>
          </a:bodyPr>
          <a:lstStyle/>
          <a:p>
            <a:pPr marL="228600" indent="-228600">
              <a:buFont typeface="+mj-lt"/>
              <a:buAutoNum type="arabicPeriod"/>
            </a:pPr>
            <a:r>
              <a:rPr lang="en-US" sz="1000" dirty="0" smtClean="0"/>
              <a:t>Mitchell, R. L. (2006). Cobol: Not Dead Yet. Computerworld. Retrieved from http://www.computerworld.com/s/article/266156/Cobol_Not_Dead_Yet </a:t>
            </a:r>
            <a:endParaRPr lang="en-US" sz="1000" dirty="0" smtClean="0"/>
          </a:p>
          <a:p>
            <a:pPr marL="228600" indent="-228600">
              <a:buFont typeface="+mj-lt"/>
              <a:buAutoNum type="arabicPeriod"/>
            </a:pPr>
            <a:r>
              <a:rPr lang="en-US" sz="1000" dirty="0" smtClean="0"/>
              <a:t>College of Engineering &amp; Computer Science. </a:t>
            </a:r>
            <a:r>
              <a:rPr lang="en-US" sz="1000" dirty="0" smtClean="0"/>
              <a:t>(1999).  The COBOL Programming Language. Dearborn,  MI:  University of Michigan-Dearborn. Retrieved from http://groups.engin.umd.umich.edu/CIS/course.des/cis400/cobol/cobol.html</a:t>
            </a:r>
          </a:p>
          <a:p>
            <a:pPr marL="228600" indent="-228600">
              <a:buFont typeface="+mj-lt"/>
              <a:buAutoNum type="arabicPeriod"/>
            </a:pPr>
            <a:r>
              <a:rPr lang="en-US" sz="1000" dirty="0" err="1" smtClean="0"/>
              <a:t>Stroustrup</a:t>
            </a:r>
            <a:r>
              <a:rPr lang="en-US" sz="1000" dirty="0" smtClean="0"/>
              <a:t>,  B.  (2010, March 7).  C++ </a:t>
            </a:r>
            <a:r>
              <a:rPr lang="en-US" sz="1000" dirty="0" err="1" smtClean="0"/>
              <a:t>Faq</a:t>
            </a:r>
            <a:r>
              <a:rPr lang="en-US" sz="1000" dirty="0" smtClean="0"/>
              <a:t>:  When was C++ Invented.  AT&amp;T. Retrieved from </a:t>
            </a:r>
            <a:r>
              <a:rPr lang="en-US" sz="1000" dirty="0" smtClean="0">
                <a:hlinkClick r:id="rId3"/>
              </a:rPr>
              <a:t>http://www2.research.att.com/~bs/bs_faq.html</a:t>
            </a:r>
            <a:endParaRPr lang="en-US" sz="1000" dirty="0"/>
          </a:p>
          <a:p>
            <a:pPr marL="228600" indent="-228600">
              <a:buFont typeface="+mj-lt"/>
              <a:buAutoNum type="arabicPeriod"/>
            </a:pPr>
            <a:r>
              <a:rPr lang="en-US" sz="1000" dirty="0" err="1" smtClean="0"/>
              <a:t>Reimann</a:t>
            </a:r>
            <a:r>
              <a:rPr lang="en-US" sz="1000" dirty="0" smtClean="0"/>
              <a:t>,  A.  (1999).  </a:t>
            </a:r>
            <a:r>
              <a:rPr lang="en-US" sz="1000" i="1" dirty="0" smtClean="0"/>
              <a:t>Object Oriented Programming in "COBOL 2000"</a:t>
            </a:r>
            <a:r>
              <a:rPr lang="en-US" sz="1000" dirty="0" smtClean="0"/>
              <a:t>.  San Jose, CA: Fujitsu Software Corporation.</a:t>
            </a:r>
            <a:endParaRPr lang="en-US" sz="1000" dirty="0"/>
          </a:p>
        </p:txBody>
      </p:sp>
    </p:spTree>
    <p:extLst>
      <p:ext uri="{BB962C8B-B14F-4D97-AF65-F5344CB8AC3E}">
        <p14:creationId xmlns:p14="http://schemas.microsoft.com/office/powerpoint/2010/main" val="31405653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lstStyle/>
          <a:p>
            <a:r>
              <a:rPr lang="en-US" dirty="0"/>
              <a:t>COBOL and Legacy Systems</a:t>
            </a:r>
          </a:p>
          <a:p>
            <a:pPr lvl="1"/>
            <a:r>
              <a:rPr lang="en-US" dirty="0" smtClean="0"/>
              <a:t>COBOL Still Thrives?</a:t>
            </a:r>
          </a:p>
          <a:p>
            <a:pPr lvl="2"/>
            <a:r>
              <a:rPr lang="en-US" dirty="0" smtClean="0"/>
              <a:t>“Apparently </a:t>
            </a:r>
            <a:r>
              <a:rPr lang="en-US" dirty="0"/>
              <a:t>new applications are being written using </a:t>
            </a:r>
            <a:r>
              <a:rPr lang="en-US" dirty="0" smtClean="0"/>
              <a:t>Cobol.  [...] </a:t>
            </a:r>
            <a:r>
              <a:rPr lang="en-US" dirty="0" err="1"/>
              <a:t>Veryant</a:t>
            </a:r>
            <a:r>
              <a:rPr lang="en-US" dirty="0"/>
              <a:t> rolled out the </a:t>
            </a:r>
            <a:r>
              <a:rPr lang="en-US" dirty="0" err="1"/>
              <a:t>isCOBOL</a:t>
            </a:r>
            <a:r>
              <a:rPr lang="en-US" dirty="0"/>
              <a:t> Application Suite </a:t>
            </a:r>
            <a:r>
              <a:rPr lang="en-US" dirty="0" smtClean="0"/>
              <a:t>2008.”</a:t>
            </a:r>
            <a:r>
              <a:rPr lang="en-US" baseline="30000" dirty="0"/>
              <a:t> 5</a:t>
            </a:r>
            <a:endParaRPr lang="en-US" dirty="0" smtClean="0"/>
          </a:p>
          <a:p>
            <a:pPr lvl="2"/>
            <a:endParaRPr lang="en-US" dirty="0" smtClean="0"/>
          </a:p>
          <a:p>
            <a:pPr lvl="2"/>
            <a:r>
              <a:rPr lang="en-US" dirty="0" smtClean="0"/>
              <a:t>Thus, one can see that even after 43 years, the COBOL language is itself being shaped by the dependence of major corporate entities upon legacy systems.</a:t>
            </a:r>
            <a:endParaRPr lang="en-US" dirty="0"/>
          </a:p>
        </p:txBody>
      </p:sp>
      <p:sp>
        <p:nvSpPr>
          <p:cNvPr id="4" name="TextBox 3"/>
          <p:cNvSpPr txBox="1"/>
          <p:nvPr/>
        </p:nvSpPr>
        <p:spPr>
          <a:xfrm>
            <a:off x="990600" y="6477000"/>
            <a:ext cx="8077200" cy="400110"/>
          </a:xfrm>
          <a:prstGeom prst="rect">
            <a:avLst/>
          </a:prstGeom>
          <a:noFill/>
        </p:spPr>
        <p:txBody>
          <a:bodyPr wrap="square" rtlCol="0">
            <a:spAutoFit/>
          </a:bodyPr>
          <a:lstStyle/>
          <a:p>
            <a:pPr marL="228600" indent="-228600">
              <a:buFont typeface="+mj-lt"/>
              <a:buAutoNum type="arabicPeriod" startAt="5"/>
            </a:pPr>
            <a:r>
              <a:rPr lang="en-US" sz="1000" dirty="0" smtClean="0"/>
              <a:t>(2008). The Remaking of Cobol? Bank Systems &amp; Technology. Retrieved from http://www.banktech.com/blog/archives/2008/08/the_remaking_of.html</a:t>
            </a:r>
            <a:endParaRPr lang="en-US" sz="1000" dirty="0"/>
          </a:p>
        </p:txBody>
      </p:sp>
    </p:spTree>
    <p:extLst>
      <p:ext uri="{BB962C8B-B14F-4D97-AF65-F5344CB8AC3E}">
        <p14:creationId xmlns:p14="http://schemas.microsoft.com/office/powerpoint/2010/main" val="32429935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lstStyle/>
          <a:p>
            <a:r>
              <a:rPr lang="en-US" dirty="0" smtClean="0"/>
              <a:t>Proposing a Model for Archiving Software</a:t>
            </a:r>
          </a:p>
          <a:p>
            <a:pPr lvl="2"/>
            <a:r>
              <a:rPr lang="en-US" dirty="0" smtClean="0"/>
              <a:t>The source code for any given application is typically found within text files.</a:t>
            </a:r>
          </a:p>
          <a:p>
            <a:pPr lvl="2"/>
            <a:r>
              <a:rPr lang="en-US" dirty="0" smtClean="0"/>
              <a:t>These text file are organized within a scheme of directories and subdirectories</a:t>
            </a:r>
          </a:p>
          <a:p>
            <a:pPr lvl="2"/>
            <a:r>
              <a:rPr lang="en-US" dirty="0" smtClean="0"/>
              <a:t>In order to simply the process of distributing the source code, a project is typically compressed into a single file from the “root” project directory “downwards”</a:t>
            </a:r>
            <a:endParaRPr lang="en-US" dirty="0"/>
          </a:p>
        </p:txBody>
      </p:sp>
    </p:spTree>
    <p:extLst>
      <p:ext uri="{BB962C8B-B14F-4D97-AF65-F5344CB8AC3E}">
        <p14:creationId xmlns:p14="http://schemas.microsoft.com/office/powerpoint/2010/main" val="18021542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lstStyle/>
          <a:p>
            <a:r>
              <a:rPr lang="en-US" dirty="0"/>
              <a:t>Proposing a Model for Archiving Software</a:t>
            </a:r>
          </a:p>
          <a:p>
            <a:pPr lvl="1"/>
            <a:r>
              <a:rPr lang="en-US" dirty="0" smtClean="0"/>
              <a:t>An Illustration</a:t>
            </a:r>
          </a:p>
          <a:p>
            <a:pPr lvl="2"/>
            <a:r>
              <a:rPr lang="en-US" sz="2200" dirty="0" smtClean="0"/>
              <a:t>Windows (C:\)</a:t>
            </a:r>
          </a:p>
        </p:txBody>
      </p:sp>
      <p:sp>
        <p:nvSpPr>
          <p:cNvPr id="4" name="TextBox 3"/>
          <p:cNvSpPr txBox="1"/>
          <p:nvPr/>
        </p:nvSpPr>
        <p:spPr>
          <a:xfrm>
            <a:off x="1066800" y="2906792"/>
            <a:ext cx="8001000" cy="4308872"/>
          </a:xfrm>
          <a:prstGeom prst="rect">
            <a:avLst/>
          </a:prstGeom>
          <a:noFill/>
        </p:spPr>
        <p:txBody>
          <a:bodyPr wrap="square" rtlCol="0">
            <a:spAutoFit/>
          </a:bodyPr>
          <a:lstStyle/>
          <a:p>
            <a:r>
              <a:rPr lang="en-US" sz="1600" dirty="0" smtClean="0">
                <a:latin typeface="Courier" pitchFamily="49" charset="0"/>
                <a:cs typeface="Consolas" pitchFamily="49" charset="0"/>
              </a:rPr>
              <a:t>C:\				  D:\</a:t>
            </a:r>
          </a:p>
          <a:p>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			  C:\My Documents	C:\Windows</a:t>
            </a:r>
          </a:p>
          <a:p>
            <a:endParaRPr lang="en-US" sz="1600" dirty="0" smtClean="0">
              <a:latin typeface="Courier" pitchFamily="49" charset="0"/>
              <a:cs typeface="Consolas" pitchFamily="49" charset="0"/>
            </a:endParaRPr>
          </a:p>
          <a:p>
            <a:r>
              <a:rPr lang="en-US" sz="1600" b="1" dirty="0" smtClean="0">
                <a:latin typeface="Courier" pitchFamily="49" charset="0"/>
                <a:cs typeface="Consolas" pitchFamily="49" charset="0"/>
              </a:rPr>
              <a:t>C:\Projects\My Project		  </a:t>
            </a:r>
            <a:r>
              <a:rPr lang="en-US" sz="1600" dirty="0" smtClean="0">
                <a:latin typeface="Courier" pitchFamily="49" charset="0"/>
                <a:cs typeface="Consolas" pitchFamily="49" charset="0"/>
              </a:rPr>
              <a:t>C:\Projects\My Other Project</a:t>
            </a:r>
          </a:p>
          <a:p>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a:t>
            </a: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a:t>
            </a:r>
            <a:r>
              <a:rPr lang="en-US" sz="1600" dirty="0" err="1" smtClean="0">
                <a:latin typeface="Courier" pitchFamily="49" charset="0"/>
                <a:cs typeface="Consolas" pitchFamily="49" charset="0"/>
              </a:rPr>
              <a:t>main.c</a:t>
            </a:r>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a:t>
            </a:r>
            <a:r>
              <a:rPr lang="en-US" sz="1600" dirty="0" err="1" smtClean="0">
                <a:latin typeface="Courier" pitchFamily="49" charset="0"/>
                <a:cs typeface="Consolas" pitchFamily="49" charset="0"/>
              </a:rPr>
              <a:t>main.h</a:t>
            </a:r>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a:t>
            </a:r>
            <a:r>
              <a:rPr lang="en-US" sz="1600" dirty="0" err="1" smtClean="0">
                <a:latin typeface="Courier" pitchFamily="49" charset="0"/>
                <a:cs typeface="Consolas" pitchFamily="49" charset="0"/>
              </a:rPr>
              <a:t>print.c</a:t>
            </a:r>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a:t>
            </a:r>
            <a:r>
              <a:rPr lang="en-US" sz="1600" dirty="0" err="1" smtClean="0">
                <a:latin typeface="Courier" pitchFamily="49" charset="0"/>
                <a:cs typeface="Consolas" pitchFamily="49" charset="0"/>
              </a:rPr>
              <a:t>print.h</a:t>
            </a:r>
            <a:endParaRPr lang="en-US" sz="1600" dirty="0" smtClean="0">
              <a:latin typeface="Courier" pitchFamily="49" charset="0"/>
              <a:cs typeface="Consolas" pitchFamily="49" charset="0"/>
            </a:endParaRP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A\Subcomponent A\</a:t>
            </a: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A\Subcomponent B\</a:t>
            </a:r>
          </a:p>
          <a:p>
            <a:r>
              <a:rPr lang="en-US" sz="1600" dirty="0" smtClean="0">
                <a:latin typeface="Courier" pitchFamily="49" charset="0"/>
                <a:cs typeface="Consolas" pitchFamily="49" charset="0"/>
              </a:rPr>
              <a:t>C:\Projects\My Project\</a:t>
            </a:r>
            <a:r>
              <a:rPr lang="en-US" sz="1600" dirty="0" err="1" smtClean="0">
                <a:latin typeface="Courier" pitchFamily="49" charset="0"/>
                <a:cs typeface="Consolas" pitchFamily="49" charset="0"/>
              </a:rPr>
              <a:t>Src</a:t>
            </a:r>
            <a:r>
              <a:rPr lang="en-US" sz="1600" dirty="0" smtClean="0">
                <a:latin typeface="Courier" pitchFamily="49" charset="0"/>
                <a:cs typeface="Consolas" pitchFamily="49" charset="0"/>
              </a:rPr>
              <a:t>\Component B\</a:t>
            </a:r>
          </a:p>
          <a:p>
            <a:r>
              <a:rPr lang="en-US" sz="1600" dirty="0" smtClean="0">
                <a:latin typeface="Courier" pitchFamily="49" charset="0"/>
                <a:cs typeface="Consolas" pitchFamily="49" charset="0"/>
              </a:rPr>
              <a:t>[…]</a:t>
            </a:r>
          </a:p>
          <a:p>
            <a:endParaRPr lang="en-US" dirty="0" smtClean="0">
              <a:latin typeface="Courier" pitchFamily="49" charset="0"/>
              <a:cs typeface="Consolas" pitchFamily="49" charset="0"/>
            </a:endParaRPr>
          </a:p>
        </p:txBody>
      </p:sp>
    </p:spTree>
    <p:extLst>
      <p:ext uri="{BB962C8B-B14F-4D97-AF65-F5344CB8AC3E}">
        <p14:creationId xmlns:p14="http://schemas.microsoft.com/office/powerpoint/2010/main" val="3650546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normAutofit/>
          </a:bodyPr>
          <a:lstStyle/>
          <a:p>
            <a:r>
              <a:rPr lang="en-US" dirty="0"/>
              <a:t>Proposing a Model for Archiving Software</a:t>
            </a:r>
          </a:p>
          <a:p>
            <a:pPr lvl="1"/>
            <a:r>
              <a:rPr lang="en-US" dirty="0" smtClean="0"/>
              <a:t>By treating each source code file as an independent document linked to the larger collection, the documents can be more readily preserved.</a:t>
            </a:r>
          </a:p>
          <a:p>
            <a:pPr lvl="1"/>
            <a:r>
              <a:rPr lang="en-US" dirty="0" smtClean="0"/>
              <a:t>Existing software repositories already provide this feature.</a:t>
            </a:r>
          </a:p>
          <a:p>
            <a:pPr lvl="1"/>
            <a:r>
              <a:rPr lang="en-US" dirty="0" smtClean="0"/>
              <a:t>Archiving software through a web-based content management system (CMS) such as </a:t>
            </a:r>
            <a:r>
              <a:rPr lang="en-US" i="1" dirty="0" err="1" smtClean="0"/>
              <a:t>Omeka</a:t>
            </a:r>
            <a:r>
              <a:rPr lang="en-US" dirty="0" smtClean="0"/>
              <a:t> is, thus far, impractical for developers.</a:t>
            </a:r>
            <a:endParaRPr lang="en-US" dirty="0"/>
          </a:p>
        </p:txBody>
      </p:sp>
    </p:spTree>
    <p:extLst>
      <p:ext uri="{BB962C8B-B14F-4D97-AF65-F5344CB8AC3E}">
        <p14:creationId xmlns:p14="http://schemas.microsoft.com/office/powerpoint/2010/main" val="12610142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normAutofit lnSpcReduction="10000"/>
          </a:bodyPr>
          <a:lstStyle/>
          <a:p>
            <a:r>
              <a:rPr lang="en-US" dirty="0"/>
              <a:t>Proposing a Model for Archiving Software</a:t>
            </a:r>
          </a:p>
          <a:p>
            <a:pPr lvl="1"/>
            <a:r>
              <a:rPr lang="en-US" dirty="0" smtClean="0"/>
              <a:t>Where the practicality of a system such as </a:t>
            </a:r>
            <a:r>
              <a:rPr lang="en-US" i="1" dirty="0" err="1" smtClean="0"/>
              <a:t>Omeka</a:t>
            </a:r>
            <a:r>
              <a:rPr lang="en-US" dirty="0" smtClean="0"/>
              <a:t> becomes evident is in the extraction of document metadata.</a:t>
            </a:r>
          </a:p>
          <a:p>
            <a:pPr lvl="1"/>
            <a:r>
              <a:rPr lang="en-US" dirty="0" smtClean="0"/>
              <a:t>Unlike with development-oriented software repositories, the primary aim of software archiving would be the extraction of metadata of legacy systems.</a:t>
            </a:r>
          </a:p>
          <a:p>
            <a:pPr lvl="1"/>
            <a:r>
              <a:rPr lang="en-US" dirty="0" smtClean="0"/>
              <a:t>Far more important to the user would be the reconstruction of a development timeline for a legacy system.</a:t>
            </a:r>
            <a:endParaRPr lang="en-US" dirty="0"/>
          </a:p>
        </p:txBody>
      </p:sp>
    </p:spTree>
    <p:extLst>
      <p:ext uri="{BB962C8B-B14F-4D97-AF65-F5344CB8AC3E}">
        <p14:creationId xmlns:p14="http://schemas.microsoft.com/office/powerpoint/2010/main" val="39451487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lstStyle/>
          <a:p>
            <a:r>
              <a:rPr lang="en-US" dirty="0"/>
              <a:t>Proposing a Model for Archiving Software</a:t>
            </a:r>
          </a:p>
          <a:p>
            <a:pPr lvl="1"/>
            <a:r>
              <a:rPr lang="en-US" dirty="0" smtClean="0"/>
              <a:t>Reconstructing this timeline would require that data concerning the earliest publishers, sources, and modification dates receive priority within the system.</a:t>
            </a:r>
          </a:p>
          <a:p>
            <a:pPr lvl="1"/>
            <a:r>
              <a:rPr lang="en-US" dirty="0" smtClean="0"/>
              <a:t>Additionally, the ability to develop cross-repository services and “discover” links between source code documents held within various digital collections could greater facilitate in this reconstruction process.</a:t>
            </a:r>
            <a:endParaRPr lang="en-US" dirty="0"/>
          </a:p>
        </p:txBody>
      </p:sp>
    </p:spTree>
    <p:extLst>
      <p:ext uri="{BB962C8B-B14F-4D97-AF65-F5344CB8AC3E}">
        <p14:creationId xmlns:p14="http://schemas.microsoft.com/office/powerpoint/2010/main" val="7842098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Uploading the Document Files</a:t>
            </a:r>
          </a:p>
          <a:p>
            <a:pPr lvl="1"/>
            <a:r>
              <a:rPr lang="en-US" dirty="0" smtClean="0"/>
              <a:t>For this project, I’ve chosen four versions of the </a:t>
            </a:r>
            <a:r>
              <a:rPr lang="en-US" i="1" dirty="0" err="1" smtClean="0"/>
              <a:t>PostgreSQL</a:t>
            </a:r>
            <a:r>
              <a:rPr lang="en-US" dirty="0" smtClean="0"/>
              <a:t> object-relational database system.</a:t>
            </a:r>
          </a:p>
          <a:p>
            <a:pPr lvl="1"/>
            <a:r>
              <a:rPr lang="en-US" dirty="0" smtClean="0"/>
              <a:t>I’ve chosen four obsolete versions of the system:</a:t>
            </a:r>
          </a:p>
          <a:p>
            <a:pPr lvl="2"/>
            <a:r>
              <a:rPr lang="en-US" i="1" dirty="0" err="1" smtClean="0"/>
              <a:t>PostgreSQL</a:t>
            </a:r>
            <a:r>
              <a:rPr lang="en-US" dirty="0" smtClean="0"/>
              <a:t> 1.08</a:t>
            </a:r>
          </a:p>
          <a:p>
            <a:pPr lvl="2"/>
            <a:r>
              <a:rPr lang="en-US" i="1" dirty="0" err="1" smtClean="0"/>
              <a:t>PostgreSQL</a:t>
            </a:r>
            <a:r>
              <a:rPr lang="en-US" dirty="0" smtClean="0"/>
              <a:t> 6.0</a:t>
            </a:r>
          </a:p>
          <a:p>
            <a:pPr lvl="2"/>
            <a:r>
              <a:rPr lang="en-US" i="1" dirty="0" err="1" smtClean="0"/>
              <a:t>PostgreSQL</a:t>
            </a:r>
            <a:r>
              <a:rPr lang="en-US" dirty="0" smtClean="0"/>
              <a:t> 7.3</a:t>
            </a:r>
          </a:p>
          <a:p>
            <a:pPr lvl="2"/>
            <a:r>
              <a:rPr lang="en-US" i="1" dirty="0" err="1" smtClean="0"/>
              <a:t>PostgreSQL</a:t>
            </a:r>
            <a:r>
              <a:rPr lang="en-US" dirty="0" smtClean="0"/>
              <a:t> 8.1.2</a:t>
            </a:r>
            <a:endParaRPr lang="en-US" dirty="0"/>
          </a:p>
        </p:txBody>
      </p:sp>
    </p:spTree>
    <p:extLst>
      <p:ext uri="{BB962C8B-B14F-4D97-AF65-F5344CB8AC3E}">
        <p14:creationId xmlns:p14="http://schemas.microsoft.com/office/powerpoint/2010/main" val="16845961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normAutofit fontScale="92500" lnSpcReduction="10000"/>
          </a:bodyPr>
          <a:lstStyle/>
          <a:p>
            <a:r>
              <a:rPr lang="en-US" dirty="0" smtClean="0"/>
              <a:t>Converting </a:t>
            </a:r>
            <a:r>
              <a:rPr lang="en-US" dirty="0"/>
              <a:t>the Document </a:t>
            </a:r>
            <a:r>
              <a:rPr lang="en-US" dirty="0" smtClean="0"/>
              <a:t>Files</a:t>
            </a:r>
          </a:p>
          <a:p>
            <a:pPr lvl="1"/>
            <a:r>
              <a:rPr lang="en-US" dirty="0" smtClean="0"/>
              <a:t>Currently, I’m using the GNU </a:t>
            </a:r>
            <a:r>
              <a:rPr lang="en-US" i="1" dirty="0" smtClean="0"/>
              <a:t>a2ps</a:t>
            </a:r>
            <a:r>
              <a:rPr lang="en-US" dirty="0" smtClean="0"/>
              <a:t> application in order to convert the text files into PostScript files.</a:t>
            </a:r>
          </a:p>
          <a:p>
            <a:pPr lvl="1"/>
            <a:r>
              <a:rPr lang="en-US" dirty="0" smtClean="0"/>
              <a:t>These PostScript files are then converted into images using the </a:t>
            </a:r>
            <a:r>
              <a:rPr lang="en-US" i="1" dirty="0" smtClean="0"/>
              <a:t>ps2raster</a:t>
            </a:r>
            <a:r>
              <a:rPr lang="en-US" dirty="0" smtClean="0"/>
              <a:t> application within the Generic Mapping Tools (GMT) suite in order to generate PNG images</a:t>
            </a:r>
          </a:p>
          <a:p>
            <a:pPr lvl="1"/>
            <a:r>
              <a:rPr lang="en-US" dirty="0" smtClean="0"/>
              <a:t>These PostScript files are additionally converted into Adobe PDF files using the </a:t>
            </a:r>
            <a:r>
              <a:rPr lang="en-US" i="1" dirty="0" smtClean="0"/>
              <a:t>text2pdf</a:t>
            </a:r>
            <a:r>
              <a:rPr lang="en-US" dirty="0" smtClean="0"/>
              <a:t> application authored by Phil Smith (affiliated with the University of Nottingham)</a:t>
            </a:r>
            <a:endParaRPr lang="en-US" dirty="0"/>
          </a:p>
          <a:p>
            <a:pPr marL="82296" indent="0">
              <a:buNone/>
            </a:pPr>
            <a:endParaRPr lang="en-US" dirty="0"/>
          </a:p>
        </p:txBody>
      </p:sp>
    </p:spTree>
    <p:extLst>
      <p:ext uri="{BB962C8B-B14F-4D97-AF65-F5344CB8AC3E}">
        <p14:creationId xmlns:p14="http://schemas.microsoft.com/office/powerpoint/2010/main" val="22211331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normAutofit fontScale="92500" lnSpcReduction="20000"/>
          </a:bodyPr>
          <a:lstStyle/>
          <a:p>
            <a:r>
              <a:rPr lang="en-US" dirty="0" smtClean="0"/>
              <a:t>Uploading </a:t>
            </a:r>
            <a:r>
              <a:rPr lang="en-US" dirty="0"/>
              <a:t>the Document Files</a:t>
            </a:r>
          </a:p>
          <a:p>
            <a:pPr lvl="1"/>
            <a:endParaRPr lang="en-US" dirty="0" smtClean="0"/>
          </a:p>
          <a:p>
            <a:pPr lvl="1"/>
            <a:r>
              <a:rPr lang="en-US" dirty="0" smtClean="0"/>
              <a:t>GNU </a:t>
            </a:r>
            <a:r>
              <a:rPr lang="en-US" i="1" dirty="0" smtClean="0"/>
              <a:t>a2ps</a:t>
            </a:r>
            <a:r>
              <a:rPr lang="en-US" dirty="0" smtClean="0"/>
              <a:t>, GMT </a:t>
            </a:r>
            <a:r>
              <a:rPr lang="en-US" i="1" dirty="0" smtClean="0"/>
              <a:t>ps2raster</a:t>
            </a:r>
            <a:r>
              <a:rPr lang="en-US" dirty="0"/>
              <a:t>	</a:t>
            </a:r>
            <a:r>
              <a:rPr lang="en-US" dirty="0" smtClean="0"/>
              <a:t>&gt;	image</a:t>
            </a:r>
          </a:p>
          <a:p>
            <a:pPr lvl="1"/>
            <a:r>
              <a:rPr lang="en-US" dirty="0" smtClean="0"/>
              <a:t>P. Smith’s </a:t>
            </a:r>
            <a:r>
              <a:rPr lang="en-US" i="1" dirty="0" smtClean="0"/>
              <a:t>text2pdf</a:t>
            </a:r>
            <a:r>
              <a:rPr lang="en-US" dirty="0" smtClean="0"/>
              <a:t>		&gt;	document</a:t>
            </a:r>
          </a:p>
          <a:p>
            <a:endParaRPr lang="en-US" dirty="0"/>
          </a:p>
          <a:p>
            <a:pPr lvl="2"/>
            <a:r>
              <a:rPr lang="en-US" dirty="0" smtClean="0"/>
              <a:t>At this point, I can only pass values to Metadata fields through manual </a:t>
            </a:r>
            <a:r>
              <a:rPr lang="en-US" dirty="0" err="1" smtClean="0"/>
              <a:t>curation</a:t>
            </a:r>
            <a:r>
              <a:rPr lang="en-US" dirty="0" smtClean="0"/>
              <a:t>.</a:t>
            </a:r>
          </a:p>
          <a:p>
            <a:pPr lvl="2"/>
            <a:r>
              <a:rPr lang="en-US" dirty="0" smtClean="0"/>
              <a:t>A more advanced approach to this process would be to search the text files for certain blocks of comments, and extract the metadata present within in document.</a:t>
            </a:r>
          </a:p>
          <a:p>
            <a:pPr lvl="2"/>
            <a:r>
              <a:rPr lang="en-US" dirty="0" smtClean="0"/>
              <a:t>As I’m currently using a Perl script in order to automate this process, it’s certainly feasible to attempt to implement this into a later stage.</a:t>
            </a:r>
          </a:p>
          <a:p>
            <a:pPr lvl="1"/>
            <a:endParaRPr lang="en-US" dirty="0"/>
          </a:p>
        </p:txBody>
      </p:sp>
    </p:spTree>
    <p:extLst>
      <p:ext uri="{BB962C8B-B14F-4D97-AF65-F5344CB8AC3E}">
        <p14:creationId xmlns:p14="http://schemas.microsoft.com/office/powerpoint/2010/main" val="2318942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Source Code Archiving</a:t>
            </a:r>
          </a:p>
        </p:txBody>
      </p:sp>
      <p:sp>
        <p:nvSpPr>
          <p:cNvPr id="3" name="Content Placeholder 2"/>
          <p:cNvSpPr>
            <a:spLocks noGrp="1"/>
          </p:cNvSpPr>
          <p:nvPr>
            <p:ph idx="1"/>
          </p:nvPr>
        </p:nvSpPr>
        <p:spPr/>
        <p:txBody>
          <a:bodyPr/>
          <a:lstStyle/>
          <a:p>
            <a:r>
              <a:rPr lang="en-US" dirty="0" smtClean="0"/>
              <a:t>Questions and Answers</a:t>
            </a:r>
          </a:p>
        </p:txBody>
      </p:sp>
    </p:spTree>
    <p:extLst>
      <p:ext uri="{BB962C8B-B14F-4D97-AF65-F5344CB8AC3E}">
        <p14:creationId xmlns:p14="http://schemas.microsoft.com/office/powerpoint/2010/main" val="22093348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157</TotalTime>
  <Words>817</Words>
  <Application>Microsoft Office PowerPoint</Application>
  <PresentationFormat>On-screen Show (4:3)</PresentationFormat>
  <Paragraphs>117</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LIS 654</vt:lpstr>
      <vt:lpstr>Source Code Archiving</vt:lpstr>
      <vt:lpstr>Source Code Archiving</vt:lpstr>
      <vt:lpstr>Source Code Archiving</vt:lpstr>
      <vt:lpstr>Source Code Archiving</vt:lpstr>
      <vt:lpstr>Source Code Archiving</vt:lpstr>
      <vt:lpstr>Source Code Archiving</vt:lpstr>
      <vt:lpstr>Source Code Archiving</vt:lpstr>
      <vt:lpstr>Source Code Archiving</vt:lpstr>
      <vt:lpstr>Source Code Archiving</vt:lpstr>
      <vt:lpstr>Source Code Archiving</vt:lpstr>
      <vt:lpstr>Source Code Archiving</vt:lpstr>
      <vt:lpstr>PowerPoint Presentation</vt:lpstr>
      <vt:lpstr>Source Code Archiving</vt:lpstr>
      <vt:lpstr>Source Code Archiving</vt:lpstr>
      <vt:lpstr>Source Code Archiving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LIS 654</dc:title>
  <dc:creator>Student</dc:creator>
  <cp:lastModifiedBy>Student</cp:lastModifiedBy>
  <cp:revision>30</cp:revision>
  <dcterms:created xsi:type="dcterms:W3CDTF">2011-10-20T19:22:49Z</dcterms:created>
  <dcterms:modified xsi:type="dcterms:W3CDTF">2011-10-20T21:59:50Z</dcterms:modified>
</cp:coreProperties>
</file>