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3"/>
  </p:notesMasterIdLst>
  <p:handoutMasterIdLst>
    <p:handoutMasterId r:id="rId64"/>
  </p:handoutMasterIdLst>
  <p:sldIdLst>
    <p:sldId id="257" r:id="rId2"/>
    <p:sldId id="760" r:id="rId3"/>
    <p:sldId id="782" r:id="rId4"/>
    <p:sldId id="761" r:id="rId5"/>
    <p:sldId id="757" r:id="rId6"/>
    <p:sldId id="763" r:id="rId7"/>
    <p:sldId id="766" r:id="rId8"/>
    <p:sldId id="767" r:id="rId9"/>
    <p:sldId id="768" r:id="rId10"/>
    <p:sldId id="769" r:id="rId11"/>
    <p:sldId id="773" r:id="rId12"/>
    <p:sldId id="779" r:id="rId13"/>
    <p:sldId id="770" r:id="rId14"/>
    <p:sldId id="771" r:id="rId15"/>
    <p:sldId id="764" r:id="rId16"/>
    <p:sldId id="772" r:id="rId17"/>
    <p:sldId id="774" r:id="rId18"/>
    <p:sldId id="775" r:id="rId19"/>
    <p:sldId id="776" r:id="rId20"/>
    <p:sldId id="777" r:id="rId21"/>
    <p:sldId id="778" r:id="rId22"/>
    <p:sldId id="780" r:id="rId23"/>
    <p:sldId id="781" r:id="rId24"/>
    <p:sldId id="783" r:id="rId25"/>
    <p:sldId id="784" r:id="rId26"/>
    <p:sldId id="785" r:id="rId27"/>
    <p:sldId id="786" r:id="rId28"/>
    <p:sldId id="787" r:id="rId29"/>
    <p:sldId id="788" r:id="rId30"/>
    <p:sldId id="789" r:id="rId31"/>
    <p:sldId id="878" r:id="rId32"/>
    <p:sldId id="876" r:id="rId33"/>
    <p:sldId id="881" r:id="rId34"/>
    <p:sldId id="865" r:id="rId35"/>
    <p:sldId id="866" r:id="rId36"/>
    <p:sldId id="879" r:id="rId37"/>
    <p:sldId id="880" r:id="rId38"/>
    <p:sldId id="867" r:id="rId39"/>
    <p:sldId id="868" r:id="rId40"/>
    <p:sldId id="862" r:id="rId41"/>
    <p:sldId id="877" r:id="rId42"/>
    <p:sldId id="882" r:id="rId43"/>
    <p:sldId id="858" r:id="rId44"/>
    <p:sldId id="859" r:id="rId45"/>
    <p:sldId id="860" r:id="rId46"/>
    <p:sldId id="861" r:id="rId47"/>
    <p:sldId id="887" r:id="rId48"/>
    <p:sldId id="863" r:id="rId49"/>
    <p:sldId id="883" r:id="rId50"/>
    <p:sldId id="884" r:id="rId51"/>
    <p:sldId id="869" r:id="rId52"/>
    <p:sldId id="871" r:id="rId53"/>
    <p:sldId id="872" r:id="rId54"/>
    <p:sldId id="873" r:id="rId55"/>
    <p:sldId id="886" r:id="rId56"/>
    <p:sldId id="885" r:id="rId57"/>
    <p:sldId id="874" r:id="rId58"/>
    <p:sldId id="875" r:id="rId59"/>
    <p:sldId id="845" r:id="rId60"/>
    <p:sldId id="846" r:id="rId61"/>
    <p:sldId id="825" r:id="rId6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84" autoAdjust="0"/>
    <p:restoredTop sz="94660"/>
  </p:normalViewPr>
  <p:slideViewPr>
    <p:cSldViewPr>
      <p:cViewPr varScale="1">
        <p:scale>
          <a:sx n="78" d="100"/>
          <a:sy n="78" d="100"/>
        </p:scale>
        <p:origin x="-9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49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29D8E50-994A-4AF7-9171-DDE1C0C7AEE0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C0C493C-C617-40B4-B4C5-CD60C302F7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2773239-31F4-48E8-9BBF-7AA8C3B3AC88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FF60F9B-C01A-49D7-B3B7-B6FB1DF2C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216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8806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011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421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854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161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571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944085-1D22-4399-843E-76F32D48507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DB6F8A-70E0-4AA1-AADE-0DC6902050D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B941E8-5560-410E-8E87-EB5F0E7A719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733964-2876-4335-AEB1-09FD6CB323C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1BB901-0E0F-4BDB-8005-C6CE9915DDA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830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19675" cy="4106863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035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19675" cy="4106863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240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19675" cy="4106863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5A47E-6ADA-40C5-8D12-9CB59548244C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A1DE1-3B58-4C82-94FC-0CC74E424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68A59-8687-4155-8E06-F84E6BC7E2A3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BC880-761D-4594-8F56-97135E9E47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9BFAA-D13E-4570-B5A8-2E576BBD930E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16F1F-73F6-4880-A0F2-B05684125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400C3-7954-48D0-9241-874B04FF6D51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617EC-C8F8-46E6-A005-2934A0C5CB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7EF43-E3DC-4402-A444-6BB328F54E44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23739-0B44-42D4-BE52-9810FFA27A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DE56D-0F2C-4E7E-B296-59D5F3E3140C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3DE50-DE11-4718-A642-B290815AB8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2CFEF-F60C-4411-BCAB-BB3541B80F82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FC365-7A7E-4F78-AA12-5E4E63BF73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7E82F-4CA7-431D-9036-1BD6C95C165F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D47B1-8C59-4992-AC0D-E13628E9A0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A43FA-30F0-4080-9F9F-B5F9DA2029B4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C9097-768A-47DD-8DB3-ADCEBDFD00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78700-CFEB-49A5-A553-E880D1A4150F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67E8C-80AC-41D0-A0C9-302300DF2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9A803-C37C-4838-8EE0-FEAEA11634D8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CFADF-447A-4A78-A76E-5A108E0F47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E16070C-6FEA-4A52-8AAA-09D8AAAB60CC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E4423F9-67C7-49ED-9BC3-9BB9A7F3E2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685800" y="1371600"/>
            <a:ext cx="7848600" cy="2667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>LIS65</a:t>
            </a: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4 lecture 1</a:t>
            </a: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>
                <a:solidFill>
                  <a:srgbClr val="E3EBF1"/>
                </a:solidFill>
                <a:latin typeface="Calibri" pitchFamily="34" charset="0"/>
              </a:rPr>
            </a:b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>
                <a:solidFill>
                  <a:srgbClr val="E3EBF1"/>
                </a:solidFill>
                <a:latin typeface="Calibri" pitchFamily="34" charset="0"/>
              </a:rPr>
            </a:b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>Introduction</a:t>
            </a: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 to the course, the ssh protocol</a:t>
            </a: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103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>
                <a:solidFill>
                  <a:srgbClr val="FFFFFF"/>
                </a:solidFill>
                <a:latin typeface="Calibri" pitchFamily="34" charset="0"/>
              </a:rPr>
              <a:t>Thomas Krichel</a:t>
            </a: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 smtClean="0">
                <a:solidFill>
                  <a:srgbClr val="FFFFFF"/>
                </a:solidFill>
                <a:latin typeface="Calibri" pitchFamily="34" charset="0"/>
              </a:rPr>
              <a:t>2012-09-07</a:t>
            </a: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benefits: updating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Information can be kept up-to-date more easily. </a:t>
            </a:r>
          </a:p>
          <a:p>
            <a:pPr eaLnBrk="1" hangingPunct="1"/>
            <a:r>
              <a:rPr lang="en-US" smtClean="0"/>
              <a:t>To update a book, you have to reprint all copies, and replace them.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benefits: new media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Information can be created and manipulated in completely new ways.</a:t>
            </a:r>
          </a:p>
          <a:p>
            <a:pPr eaLnBrk="1" hangingPunct="1"/>
            <a:r>
              <a:rPr lang="en-US" smtClean="0"/>
              <a:t>For example location information can be mixed up with subject information.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issue: costs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cost of storing print information is very high. It is a multiple of acquisition costs.</a:t>
            </a:r>
          </a:p>
          <a:p>
            <a:pPr eaLnBrk="1" hangingPunct="1"/>
            <a:r>
              <a:rPr lang="en-US" smtClean="0"/>
              <a:t>Digital storage devices decline  in price.</a:t>
            </a:r>
          </a:p>
          <a:p>
            <a:pPr eaLnBrk="1" hangingPunct="1"/>
            <a:r>
              <a:rPr lang="en-US" smtClean="0"/>
              <a:t>But digital information manipulation requires skills that are not easy to procure.</a:t>
            </a:r>
          </a:p>
          <a:p>
            <a:pPr eaLnBrk="1" hangingPunct="1"/>
            <a:r>
              <a:rPr lang="en-US" smtClean="0"/>
              <a:t>The overall cost comparison is difficult to assess.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drawback: preservation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Preserving information is easy on paper.</a:t>
            </a:r>
          </a:p>
          <a:p>
            <a:pPr eaLnBrk="1" hangingPunct="1"/>
            <a:r>
              <a:rPr lang="en-US" dirty="0" smtClean="0"/>
              <a:t>Preserving digital information looks very hard. </a:t>
            </a:r>
          </a:p>
          <a:p>
            <a:pPr eaLnBrk="1" hangingPunct="1"/>
            <a:r>
              <a:rPr lang="en-US" dirty="0" smtClean="0"/>
              <a:t>We will not look at this issue in the course, because there is a specialized Palmer School course dealing </a:t>
            </a:r>
            <a:r>
              <a:rPr lang="en-US" smtClean="0"/>
              <a:t>with this.</a:t>
            </a:r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drawbacks: monopoly dangers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Since the information only needs to be kept in one copy, and others can access it, there are inherent dangers of the build-up of monopolies. </a:t>
            </a:r>
          </a:p>
          <a:p>
            <a:pPr eaLnBrk="1" hangingPunct="1"/>
            <a:r>
              <a:rPr lang="en-US" smtClean="0"/>
              <a:t>One example is Google search engine.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drawbacks: free information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Since the information is more easy to copy it is harder to police illegal sharing.</a:t>
            </a:r>
          </a:p>
          <a:p>
            <a:pPr eaLnBrk="1" hangingPunct="1"/>
            <a:r>
              <a:rPr lang="en-US" smtClean="0"/>
              <a:t>Some creators and intermediaries are feeling the pinch. </a:t>
            </a:r>
          </a:p>
          <a:p>
            <a:pPr eaLnBrk="1" hangingPunct="1"/>
            <a:r>
              <a:rPr lang="en-US" smtClean="0"/>
              <a:t>The newspaper industry is one.</a:t>
            </a:r>
          </a:p>
          <a:p>
            <a:pPr eaLnBrk="1" hangingPunct="1"/>
            <a:r>
              <a:rPr lang="en-US" smtClean="0"/>
              <a:t>Physical libraries are one potential victim.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drawbacks: professional upheaval</a:t>
            </a:r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Digital librarianship is as yet, largely undefined.</a:t>
            </a:r>
          </a:p>
          <a:p>
            <a:pPr eaLnBrk="1" hangingPunct="1"/>
            <a:r>
              <a:rPr lang="en-US" smtClean="0"/>
              <a:t>This leads me to the next topic.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digital librarianship</a:t>
            </a: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Librarianship has always been a bicephal occupation. </a:t>
            </a:r>
          </a:p>
          <a:p>
            <a:pPr eaLnBrk="1" hangingPunct="1"/>
            <a:r>
              <a:rPr lang="en-US" smtClean="0"/>
              <a:t>Libraries always have a collection and service aspect  them. </a:t>
            </a:r>
          </a:p>
          <a:p>
            <a:pPr eaLnBrk="1" hangingPunct="1"/>
            <a:r>
              <a:rPr lang="en-US" smtClean="0"/>
              <a:t>Digital libraries are no different.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collection aspect</a:t>
            </a:r>
          </a:p>
        </p:txBody>
      </p:sp>
      <p:sp>
        <p:nvSpPr>
          <p:cNvPr id="389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collection has to be managed and organized. </a:t>
            </a:r>
          </a:p>
          <a:p>
            <a:pPr eaLnBrk="1" hangingPunct="1"/>
            <a:r>
              <a:rPr lang="en-US" smtClean="0"/>
              <a:t>The organizers deal with dead matter, documents. </a:t>
            </a:r>
          </a:p>
          <a:p>
            <a:pPr eaLnBrk="1" hangingPunct="1"/>
            <a:r>
              <a:rPr lang="en-US" smtClean="0"/>
              <a:t>This organization is a scientific activity.</a:t>
            </a:r>
          </a:p>
          <a:p>
            <a:pPr eaLnBrk="1" hangingPunct="1"/>
            <a:r>
              <a:rPr lang="en-US" smtClean="0"/>
              <a:t>Librarianship is a natural science. </a:t>
            </a:r>
          </a:p>
          <a:p>
            <a:pPr eaLnBrk="1" hangingPunct="1"/>
            <a:r>
              <a:rPr lang="en-US" smtClean="0"/>
              <a:t>The librarian is a cataloger in a corner.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service aspect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Users have to be shown how the library works.</a:t>
            </a:r>
          </a:p>
          <a:p>
            <a:pPr eaLnBrk="1" hangingPunct="1"/>
            <a:r>
              <a:rPr lang="en-US" smtClean="0"/>
              <a:t>Librarians have to understand users’ needs to build services users want.</a:t>
            </a:r>
          </a:p>
          <a:p>
            <a:pPr eaLnBrk="1" hangingPunct="1"/>
            <a:r>
              <a:rPr lang="en-US" smtClean="0"/>
              <a:t>All these are social activities.</a:t>
            </a:r>
          </a:p>
          <a:p>
            <a:pPr eaLnBrk="1" hangingPunct="1"/>
            <a:r>
              <a:rPr lang="en-US" smtClean="0"/>
              <a:t>Librarianship is a social science.</a:t>
            </a:r>
          </a:p>
          <a:p>
            <a:pPr eaLnBrk="1" hangingPunct="1"/>
            <a:r>
              <a:rPr lang="en-US" smtClean="0"/>
              <a:t>The librarian is a people service person.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what's up doc?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pPr eaLnBrk="1" hangingPunct="1"/>
            <a:r>
              <a:rPr lang="en-US" dirty="0" smtClean="0"/>
              <a:t>This lecture is to introduce the topic of digital libraries.</a:t>
            </a:r>
          </a:p>
          <a:p>
            <a:pPr eaLnBrk="1" hangingPunct="1"/>
            <a:r>
              <a:rPr lang="en-US" dirty="0" smtClean="0"/>
              <a:t>First part: we look at the nature of digital libraries. This part is informed by the first chapter of Arms book.</a:t>
            </a:r>
          </a:p>
          <a:p>
            <a:pPr eaLnBrk="1" hangingPunct="1"/>
            <a:r>
              <a:rPr lang="en-US" dirty="0" smtClean="0"/>
              <a:t>Second part: we talk </a:t>
            </a:r>
            <a:r>
              <a:rPr lang="en-US" dirty="0" err="1" smtClean="0"/>
              <a:t>ssh</a:t>
            </a:r>
            <a:r>
              <a:rPr lang="en-US" dirty="0" smtClean="0"/>
              <a:t>. A sorry excuse to play with computers.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digital information was hard to use</a:t>
            </a:r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Computers had to be driven by esoteric commands.</a:t>
            </a:r>
          </a:p>
          <a:p>
            <a:pPr eaLnBrk="1" hangingPunct="1"/>
            <a:r>
              <a:rPr lang="en-US" smtClean="0"/>
              <a:t>Screens were hard to read from. </a:t>
            </a:r>
          </a:p>
          <a:p>
            <a:pPr eaLnBrk="1" hangingPunct="1"/>
            <a:r>
              <a:rPr lang="en-US" smtClean="0"/>
              <a:t>Telephone lines where hard to get to work to transmit information</a:t>
            </a:r>
          </a:p>
          <a:p>
            <a:pPr eaLnBrk="1" hangingPunct="1"/>
            <a:r>
              <a:rPr lang="en-US" smtClean="0"/>
              <a:t>Access costs to digital information was high.</a:t>
            </a:r>
          </a:p>
          <a:p>
            <a:pPr eaLnBrk="1" hangingPunct="1"/>
            <a:r>
              <a:rPr lang="en-US" smtClean="0"/>
              <a:t>The service aspect was important.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digital information is becoming easier  </a:t>
            </a:r>
            <a:endParaRPr lang="en-US" dirty="0"/>
          </a:p>
        </p:txBody>
      </p:sp>
      <p:sp>
        <p:nvSpPr>
          <p:cNvPr id="419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Computers are more and more easy to use.</a:t>
            </a:r>
          </a:p>
          <a:p>
            <a:pPr eaLnBrk="1" hangingPunct="1"/>
            <a:r>
              <a:rPr lang="en-US" smtClean="0"/>
              <a:t>Digital information providers tend to communicate directly with customers, bypassing libraries.</a:t>
            </a:r>
          </a:p>
          <a:p>
            <a:pPr eaLnBrk="1" hangingPunct="1"/>
            <a:r>
              <a:rPr lang="en-US" smtClean="0"/>
              <a:t>Subject literacy becomes relatively more important than information literacy.</a:t>
            </a:r>
          </a:p>
          <a:p>
            <a:pPr eaLnBrk="1" hangingPunct="1"/>
            <a:r>
              <a:rPr lang="en-US" smtClean="0"/>
              <a:t>The service aspect is being reduced over time.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 important caveat</a:t>
            </a:r>
          </a:p>
        </p:txBody>
      </p:sp>
      <p:sp>
        <p:nvSpPr>
          <p:cNvPr id="430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Most items in the modern (19</a:t>
            </a:r>
            <a:r>
              <a:rPr lang="en-US" baseline="30000" smtClean="0"/>
              <a:t>th</a:t>
            </a:r>
            <a:r>
              <a:rPr lang="en-US" smtClean="0"/>
              <a:t>, 20</a:t>
            </a:r>
            <a:r>
              <a:rPr lang="en-US" baseline="30000" smtClean="0"/>
              <a:t>th</a:t>
            </a:r>
            <a:r>
              <a:rPr lang="en-US" smtClean="0"/>
              <a:t> century) are mass-produced. </a:t>
            </a:r>
          </a:p>
          <a:p>
            <a:pPr eaLnBrk="1" hangingPunct="1"/>
            <a:r>
              <a:rPr lang="en-US" smtClean="0"/>
              <a:t>There is no mass production or  mass storage in the digital library. </a:t>
            </a:r>
          </a:p>
          <a:p>
            <a:pPr eaLnBrk="1" hangingPunct="1"/>
            <a:r>
              <a:rPr lang="en-US" smtClean="0"/>
              <a:t>The difference between publishers, archives and libraries become very blurred.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course on digital libraries?</a:t>
            </a:r>
          </a:p>
        </p:txBody>
      </p:sp>
      <p:sp>
        <p:nvSpPr>
          <p:cNvPr id="440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My initial thought is that a course on digital libraries is nonsensical.</a:t>
            </a:r>
          </a:p>
          <a:p>
            <a:pPr eaLnBrk="1" hangingPunct="1"/>
            <a:r>
              <a:rPr lang="en-US" smtClean="0"/>
              <a:t>In the recent future, all libraries will be digital.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digital libraries course</a:t>
            </a:r>
          </a:p>
        </p:txBody>
      </p:sp>
      <p:sp>
        <p:nvSpPr>
          <p:cNvPr id="450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Literacy and use of digital media. </a:t>
            </a:r>
          </a:p>
          <a:p>
            <a:pPr eaLnBrk="1" hangingPunct="1"/>
            <a:r>
              <a:rPr lang="en-US" smtClean="0"/>
              <a:t>The idea is to look at what digital libraries exist and how to use them. </a:t>
            </a:r>
          </a:p>
          <a:p>
            <a:pPr eaLnBrk="1" hangingPunct="1"/>
            <a:r>
              <a:rPr lang="en-US" smtClean="0"/>
              <a:t>This is really already done in LIS511.</a:t>
            </a:r>
          </a:p>
          <a:p>
            <a:pPr eaLnBrk="1" hangingPunct="1"/>
            <a:r>
              <a:rPr lang="en-US" smtClean="0"/>
              <a:t>The course has the “building” theme to it.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building aspect</a:t>
            </a: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Building a digital library can basically take three for</a:t>
            </a:r>
          </a:p>
          <a:p>
            <a:pPr lvl="1" eaLnBrk="1" hangingPunct="1"/>
            <a:r>
              <a:rPr lang="en-US" smtClean="0"/>
              <a:t>electronic resource management</a:t>
            </a:r>
          </a:p>
          <a:p>
            <a:pPr lvl="1" eaLnBrk="1" hangingPunct="1"/>
            <a:r>
              <a:rPr lang="en-US" smtClean="0"/>
              <a:t>repository building</a:t>
            </a:r>
          </a:p>
          <a:p>
            <a:pPr lvl="1" eaLnBrk="1" hangingPunct="1"/>
            <a:r>
              <a:rPr lang="en-US" smtClean="0"/>
              <a:t>cross-repository services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electronic resource management</a:t>
            </a:r>
          </a:p>
        </p:txBody>
      </p:sp>
      <p:sp>
        <p:nvSpPr>
          <p:cNvPr id="471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Libraries license digital contents from providers and make them available.</a:t>
            </a:r>
          </a:p>
          <a:p>
            <a:pPr eaLnBrk="1" hangingPunct="1"/>
            <a:r>
              <a:rPr lang="en-US" smtClean="0"/>
              <a:t>There are some minor technical issue</a:t>
            </a:r>
          </a:p>
          <a:p>
            <a:pPr lvl="1" eaLnBrk="1" hangingPunct="1"/>
            <a:r>
              <a:rPr lang="en-US" smtClean="0"/>
              <a:t>authentication</a:t>
            </a:r>
          </a:p>
          <a:p>
            <a:pPr lvl="1" eaLnBrk="1" hangingPunct="1"/>
            <a:r>
              <a:rPr lang="en-US" smtClean="0"/>
              <a:t>integration with ILS</a:t>
            </a:r>
          </a:p>
          <a:p>
            <a:pPr eaLnBrk="1" hangingPunct="1"/>
            <a:r>
              <a:rPr lang="en-US" smtClean="0"/>
              <a:t>legal issues with the licensing</a:t>
            </a:r>
          </a:p>
          <a:p>
            <a:pPr eaLnBrk="1" hangingPunct="1"/>
            <a:r>
              <a:rPr lang="en-US" smtClean="0"/>
              <a:t>minor training issues with users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repository building</a:t>
            </a:r>
          </a:p>
        </p:txBody>
      </p:sp>
      <p:sp>
        <p:nvSpPr>
          <p:cNvPr id="481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Libraries are building repositories of local digital or digitized contents. </a:t>
            </a:r>
          </a:p>
          <a:p>
            <a:pPr eaLnBrk="1" hangingPunct="1"/>
            <a:r>
              <a:rPr lang="en-US" smtClean="0"/>
              <a:t>This is firmly on the technical side.</a:t>
            </a:r>
          </a:p>
          <a:p>
            <a:pPr eaLnBrk="1" hangingPunct="1"/>
            <a:r>
              <a:rPr lang="en-US" smtClean="0"/>
              <a:t>It is the main focus of the LIS654 course as it has been developed in the past.</a:t>
            </a:r>
          </a:p>
          <a:p>
            <a:pPr eaLnBrk="1" hangingPunct="1"/>
            <a:r>
              <a:rPr lang="en-US" smtClean="0"/>
              <a:t>We cover digitization as part of repository building.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cross-repository services</a:t>
            </a:r>
          </a:p>
        </p:txBody>
      </p:sp>
      <p:sp>
        <p:nvSpPr>
          <p:cNvPr id="491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 think of repositories as publishers, rather than libraries.</a:t>
            </a:r>
          </a:p>
          <a:p>
            <a:pPr eaLnBrk="1" hangingPunct="1"/>
            <a:r>
              <a:rPr lang="en-US" smtClean="0"/>
              <a:t>Digital libraries are cross-repository datasets and services attached to them.</a:t>
            </a:r>
          </a:p>
          <a:p>
            <a:pPr eaLnBrk="1" hangingPunct="1"/>
            <a:r>
              <a:rPr lang="en-US" smtClean="0"/>
              <a:t>This is where I have done almost all my work.</a:t>
            </a:r>
          </a:p>
          <a:p>
            <a:pPr eaLnBrk="1" hangingPunct="1"/>
            <a:r>
              <a:rPr lang="en-US" smtClean="0"/>
              <a:t>It can not be done without custom computer programming.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course syllabus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It draws on Brian Hoffman’s syllabus in for his Manhattan, Spring 2011 section.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It  is quiet non-technical. I will tune up the technology over the years.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One can argue that without computer programming, one can not be a digital librarian.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But most digital libraries fail because of non-technical issues.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first part contents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digital libraries</a:t>
            </a:r>
          </a:p>
          <a:p>
            <a:pPr eaLnBrk="1" hangingPunct="1"/>
            <a:r>
              <a:rPr lang="en-US" smtClean="0"/>
              <a:t>digital librarianship</a:t>
            </a:r>
          </a:p>
          <a:p>
            <a:pPr eaLnBrk="1" hangingPunct="1"/>
            <a:r>
              <a:rPr lang="en-US" smtClean="0"/>
              <a:t>a course on digital libraries</a:t>
            </a:r>
          </a:p>
          <a:p>
            <a:pPr eaLnBrk="1" hangingPunct="1"/>
            <a:r>
              <a:rPr lang="en-US" smtClean="0"/>
              <a:t>with the aim of training digital librarians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my expertise</a:t>
            </a:r>
          </a:p>
        </p:txBody>
      </p:sp>
      <p:sp>
        <p:nvSpPr>
          <p:cNvPr id="512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My main expertise is in setting up completely new open-access digital library services and collections.</a:t>
            </a:r>
          </a:p>
          <a:p>
            <a:pPr eaLnBrk="1" hangingPunct="1"/>
            <a:r>
              <a:rPr lang="en-US" smtClean="0"/>
              <a:t>In non-technical terms,  I can discuss how to set up these service and how they run.</a:t>
            </a:r>
          </a:p>
          <a:p>
            <a:pPr eaLnBrk="1" hangingPunct="1"/>
            <a:r>
              <a:rPr lang="en-US" smtClean="0"/>
              <a:t>But I am reluctant to appear like a self-promoting pompous git.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wider environment </a:t>
            </a:r>
          </a:p>
        </p:txBody>
      </p:sp>
      <p:sp>
        <p:nvSpPr>
          <p:cNvPr id="1187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Since 2008  I have been trying to build a special digital information concentration in the Palmer MSLIS program. </a:t>
            </a:r>
          </a:p>
          <a:p>
            <a:r>
              <a:rPr lang="en-US" dirty="0" smtClean="0"/>
              <a:t>The current version is at http://openlib.org/ home/</a:t>
            </a:r>
            <a:r>
              <a:rPr lang="en-US" dirty="0" err="1" smtClean="0"/>
              <a:t>krichel</a:t>
            </a:r>
            <a:r>
              <a:rPr lang="en-US" dirty="0" smtClean="0"/>
              <a:t>/proposals/wic.html. </a:t>
            </a:r>
          </a:p>
          <a:p>
            <a:r>
              <a:rPr lang="en-US" dirty="0" smtClean="0"/>
              <a:t>The LIS654 course is not part of the proposed concentration. 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</a:t>
            </a:r>
            <a:r>
              <a:rPr lang="en-US" dirty="0" smtClean="0"/>
              <a:t>part: </a:t>
            </a:r>
            <a:r>
              <a:rPr lang="en-US" dirty="0" err="1" smtClean="0"/>
              <a:t>ssh</a:t>
            </a:r>
            <a:endParaRPr lang="en-US" dirty="0" smtClean="0"/>
          </a:p>
        </p:txBody>
      </p:sp>
      <p:sp>
        <p:nvSpPr>
          <p:cNvPr id="11673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bit about the computer </a:t>
            </a:r>
          </a:p>
          <a:p>
            <a:r>
              <a:rPr lang="en-US" dirty="0" smtClean="0"/>
              <a:t>the Internet</a:t>
            </a:r>
          </a:p>
          <a:p>
            <a:r>
              <a:rPr lang="en-US" dirty="0" err="1" smtClean="0"/>
              <a:t>ssh</a:t>
            </a:r>
            <a:r>
              <a:rPr lang="en-US" dirty="0" smtClean="0"/>
              <a:t> and our host</a:t>
            </a:r>
          </a:p>
          <a:p>
            <a:r>
              <a:rPr lang="en-US" dirty="0" smtClean="0"/>
              <a:t>a brief discussion of the operating system of the host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few words about a computer</a:t>
            </a:r>
          </a:p>
        </p:txBody>
      </p:sp>
      <p:sp>
        <p:nvSpPr>
          <p:cNvPr id="13619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To use a computer you need to know something about its operating system (o/s). </a:t>
            </a:r>
          </a:p>
          <a:p>
            <a:r>
              <a:rPr lang="en-US" smtClean="0"/>
              <a:t>The o/s sets out how the computer behaves. </a:t>
            </a:r>
          </a:p>
          <a:p>
            <a:r>
              <a:rPr lang="en-US" smtClean="0"/>
              <a:t>There are two o/s flavors that are widely used</a:t>
            </a:r>
          </a:p>
          <a:p>
            <a:pPr lvl="1"/>
            <a:r>
              <a:rPr lang="en-US" smtClean="0"/>
              <a:t>MS Windows (in various version)</a:t>
            </a:r>
          </a:p>
          <a:p>
            <a:pPr lvl="1"/>
            <a:r>
              <a:rPr lang="en-US" smtClean="0"/>
              <a:t>UNIX-like operating system</a:t>
            </a:r>
          </a:p>
          <a:p>
            <a:r>
              <a:rPr lang="en-US" smtClean="0"/>
              <a:t>Our server runs an o/s called “Debian GNU/Linux”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some generalities about Debian</a:t>
            </a:r>
          </a:p>
        </p:txBody>
      </p:sp>
      <p:sp>
        <p:nvSpPr>
          <p:cNvPr id="96258" name="Content Placeholder 4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Debian is an open-source computer operating system developed and maintained by  a large group of volunteer.</a:t>
            </a:r>
          </a:p>
          <a:p>
            <a:pPr eaLnBrk="1" hangingPunct="1"/>
            <a:r>
              <a:rPr lang="en-US" smtClean="0"/>
              <a:t>Debian packages together a very large set of pieces of software into a coherent system.</a:t>
            </a:r>
          </a:p>
          <a:p>
            <a:pPr eaLnBrk="1" hangingPunct="1"/>
            <a:r>
              <a:rPr lang="en-US" smtClean="0"/>
              <a:t>It provides a version of the UNIX operating system using Linux.</a:t>
            </a:r>
          </a:p>
          <a:p>
            <a:pPr eaLnBrk="1" hangingPunct="1"/>
            <a:r>
              <a:rPr lang="en-US" smtClean="0"/>
              <a:t>The following notes hold for all (?) Unix flavor operating systems.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files</a:t>
            </a:r>
          </a:p>
        </p:txBody>
      </p:sp>
      <p:sp>
        <p:nvSpPr>
          <p:cNvPr id="9728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28613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</a:rPr>
              <a:t>Files are continuous chunks data on disks that are required  for software applications.</a:t>
            </a:r>
          </a:p>
          <a:p>
            <a:pPr marL="328613" indent="-328613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</a:rPr>
              <a:t>Files have names.</a:t>
            </a:r>
          </a:p>
          <a:p>
            <a:pPr marL="328613" indent="-328613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</a:rPr>
              <a:t>Files have permissions attached to them, discussed in "permissions model". </a:t>
            </a:r>
          </a:p>
          <a:p>
            <a:pPr marL="328613" indent="-328613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</a:rPr>
              <a:t>Files have times attached to them. Usually the mtime (time of contents modification) is the only one shown.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directories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Directories are files that contain other files. Microsoft calls them folders.</a:t>
            </a:r>
          </a:p>
          <a:p>
            <a:r>
              <a:rPr lang="en-US" smtClean="0">
                <a:solidFill>
                  <a:srgbClr val="FFFFFF"/>
                </a:solidFill>
              </a:rPr>
              <a:t>They have names, permissions and times like other files. </a:t>
            </a:r>
          </a:p>
          <a:p>
            <a:r>
              <a:rPr lang="en-US" smtClean="0">
                <a:solidFill>
                  <a:srgbClr val="FFFFFF"/>
                </a:solidFill>
              </a:rPr>
              <a:t>In UNIX, the directory separator is “/”</a:t>
            </a:r>
          </a:p>
          <a:p>
            <a:r>
              <a:rPr lang="en-US" smtClean="0">
                <a:solidFill>
                  <a:srgbClr val="FFFFFF"/>
                </a:solidFill>
              </a:rPr>
              <a:t>The top directory is “/” on its own. </a:t>
            </a:r>
          </a:p>
          <a:p>
            <a:pPr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links</a:t>
            </a:r>
          </a:p>
        </p:txBody>
      </p:sp>
      <p:sp>
        <p:nvSpPr>
          <p:cNvPr id="13517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Links are files that contain the address of other files.</a:t>
            </a:r>
          </a:p>
          <a:p>
            <a:r>
              <a:rPr lang="en-US" smtClean="0"/>
              <a:t>In MS Windows, links are called shortcuts.</a:t>
            </a:r>
          </a:p>
          <a:p>
            <a:r>
              <a:rPr lang="en-US" smtClean="0"/>
              <a:t>The times and permissions of links are kept but they are of no importance. 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users and groups</a:t>
            </a:r>
          </a:p>
        </p:txBody>
      </p:sp>
      <p:sp>
        <p:nvSpPr>
          <p:cNvPr id="9933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6425" cy="5318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28613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</a:rPr>
              <a:t>“root” is the user name of the superuser.</a:t>
            </a:r>
          </a:p>
          <a:p>
            <a:pPr marL="328613" indent="-328613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</a:rPr>
              <a:t>The superuser has all privileges.</a:t>
            </a:r>
          </a:p>
          <a:p>
            <a:pPr marL="328613" indent="-328613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</a:rPr>
              <a:t>There are other physical users, i.e. persons using the machine</a:t>
            </a:r>
          </a:p>
          <a:p>
            <a:pPr marL="328613" indent="-328613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</a:rPr>
              <a:t>There are users that are virtual, usually created to run a daemon. For example, the web sever in run by a user www-data. </a:t>
            </a:r>
          </a:p>
          <a:p>
            <a:pPr marL="328613" indent="-328613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</a:rPr>
              <a:t>Arbitrary users can be put together in groups.</a:t>
            </a:r>
          </a:p>
          <a:p>
            <a:pPr marL="328613" indent="-328613">
              <a:spcBef>
                <a:spcPts val="700"/>
              </a:spcBef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permission model</a:t>
            </a:r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6425" cy="5402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28613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800">
                <a:solidFill>
                  <a:srgbClr val="FFFFFF"/>
                </a:solidFill>
              </a:rPr>
              <a:t>Permission of files are given</a:t>
            </a:r>
          </a:p>
          <a:p>
            <a:pPr marL="728663" lvl="1" indent="-271463"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400">
                <a:solidFill>
                  <a:srgbClr val="FFFFFF"/>
                </a:solidFill>
              </a:rPr>
              <a:t>to the owner of the file</a:t>
            </a:r>
          </a:p>
          <a:p>
            <a:pPr marL="728663" lvl="1" indent="-271463"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400">
                <a:solidFill>
                  <a:srgbClr val="FFFFFF"/>
                </a:solidFill>
              </a:rPr>
              <a:t>to the group of the file</a:t>
            </a:r>
          </a:p>
          <a:p>
            <a:pPr marL="728663" lvl="1" indent="-271463"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400">
                <a:solidFill>
                  <a:srgbClr val="FFFFFF"/>
                </a:solidFill>
              </a:rPr>
              <a:t>and to the rest of the world</a:t>
            </a:r>
          </a:p>
          <a:p>
            <a:pPr marL="328613" indent="-328613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800">
                <a:solidFill>
                  <a:srgbClr val="FFFFFF"/>
                </a:solidFill>
              </a:rPr>
              <a:t>A group is a grouping of users. Unix allows to define any number of groups and make users a member of it. </a:t>
            </a:r>
          </a:p>
          <a:p>
            <a:pPr marL="328613" indent="-328613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800">
                <a:solidFill>
                  <a:srgbClr val="FFFFFF"/>
                </a:solidFill>
              </a:rPr>
              <a:t>The rest of the world are all other users who have access to the system. That includes www-data!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digital libraries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Generally, we can think about digital libraries are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information stored on a computer</a:t>
            </a:r>
            <a:endParaRPr lang="en-US" dirty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delivered via a network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mimics existing libraries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As Arms puts it “a managed collection of information, with associated services, where the information is stored in digital formats and accessible over a network”. 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>user name &amp; password</a:t>
            </a:r>
          </a:p>
        </p:txBody>
      </p:sp>
      <p:sp>
        <p:nvSpPr>
          <p:cNvPr id="9113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41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ru-RU" sz="3200">
                <a:solidFill>
                  <a:srgbClr val="FFFFFF"/>
                </a:solidFill>
                <a:latin typeface="Calibri" pitchFamily="34" charset="0"/>
              </a:rPr>
              <a:t>To </a:t>
            </a: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work with our server, </a:t>
            </a:r>
            <a:r>
              <a:rPr lang="ru-RU" sz="3200">
                <a:solidFill>
                  <a:srgbClr val="FFFFFF"/>
                </a:solidFill>
                <a:latin typeface="Calibri" pitchFamily="34" charset="0"/>
              </a:rPr>
              <a:t>you need a use name and a password.</a:t>
            </a:r>
          </a:p>
          <a:p>
            <a:pPr marL="328613" indent="-317500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ru-RU" sz="3200">
                <a:solidFill>
                  <a:srgbClr val="FFFFFF"/>
                </a:solidFill>
                <a:latin typeface="Calibri" pitchFamily="34" charset="0"/>
              </a:rPr>
              <a:t>You can choose your user name as a short form of your own name. </a:t>
            </a:r>
          </a:p>
          <a:p>
            <a:pPr marL="328613" indent="-317500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ru-RU" sz="3200">
                <a:solidFill>
                  <a:srgbClr val="FFFFFF"/>
                </a:solidFill>
                <a:latin typeface="Calibri" pitchFamily="34" charset="0"/>
              </a:rPr>
              <a:t>It should be all lowercases and can not have spaces.</a:t>
            </a:r>
          </a:p>
          <a:p>
            <a:pPr marL="328613" indent="-317500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Please don’t choose an insecure password. </a:t>
            </a:r>
          </a:p>
          <a:p>
            <a:pPr marL="328613" indent="-317500">
              <a:spcBef>
                <a:spcPts val="700"/>
              </a:spcBef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endParaRPr lang="ru-RU" sz="32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Internet</a:t>
            </a:r>
          </a:p>
        </p:txBody>
      </p:sp>
      <p:sp>
        <p:nvSpPr>
          <p:cNvPr id="117763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r>
              <a:rPr lang="en-US" smtClean="0"/>
              <a:t>The Internet is an interconnected set of physically disparate networks.</a:t>
            </a:r>
          </a:p>
          <a:p>
            <a:r>
              <a:rPr lang="en-US" smtClean="0"/>
              <a:t>Each computer, when connected to the Internet has an IP address. It's a four-byte number written as four decimal number from 0 to 255 connected by dots. Example: 148.4.2.231.</a:t>
            </a:r>
          </a:p>
          <a:p>
            <a:r>
              <a:rPr lang="en-US" smtClean="0"/>
              <a:t>Once a computer has an address, it can communicate with others using a protocol known as IP.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Internet application protocols</a:t>
            </a:r>
          </a:p>
        </p:txBody>
      </p:sp>
      <p:sp>
        <p:nvSpPr>
          <p:cNvPr id="13721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Once we have the Internet, we need protocols to work with it.</a:t>
            </a:r>
          </a:p>
          <a:p>
            <a:r>
              <a:rPr lang="en-US" smtClean="0"/>
              <a:t>They are called Internet application protocols.</a:t>
            </a:r>
          </a:p>
          <a:p>
            <a:r>
              <a:rPr lang="en-US" smtClean="0"/>
              <a:t>Their king is the domain name system.</a:t>
            </a:r>
          </a:p>
          <a:p>
            <a:r>
              <a:rPr lang="en-US" smtClean="0"/>
              <a:t>Two other protocol we will work with are http and ssh.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Domain Name System</a:t>
            </a:r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381000" y="1371600"/>
            <a:ext cx="8458200" cy="510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fontAlgn="auto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3200" dirty="0">
                <a:solidFill>
                  <a:srgbClr val="FFFFFF"/>
                </a:solidFill>
                <a:latin typeface="+mn-lt"/>
              </a:rPr>
              <a:t>Domain Name System allows us to associate human-friendly names with IP addresses. These names are called domains names. </a:t>
            </a:r>
          </a:p>
          <a:p>
            <a:pPr marL="328613" indent="-317500" fontAlgn="auto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3200" dirty="0">
                <a:solidFill>
                  <a:srgbClr val="FFFFFF"/>
                </a:solidFill>
                <a:latin typeface="+mn-lt"/>
              </a:rPr>
              <a:t>Domain names can be leased from domain </a:t>
            </a:r>
            <a:r>
              <a:rPr lang="en-US" sz="3200" dirty="0" smtClean="0">
                <a:solidFill>
                  <a:srgbClr val="FFFFFF"/>
                </a:solidFill>
                <a:latin typeface="+mn-lt"/>
              </a:rPr>
              <a:t>name </a:t>
            </a:r>
            <a:r>
              <a:rPr lang="en-US" sz="3200" dirty="0">
                <a:solidFill>
                  <a:srgbClr val="FFFFFF"/>
                </a:solidFill>
                <a:latin typeface="+mn-lt"/>
              </a:rPr>
              <a:t>registrars.</a:t>
            </a:r>
          </a:p>
          <a:p>
            <a:pPr marL="328613" indent="-317500" fontAlgn="auto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3200" dirty="0">
                <a:solidFill>
                  <a:srgbClr val="FFFFFF"/>
                </a:solidFill>
                <a:latin typeface="+mn-lt"/>
              </a:rPr>
              <a:t>A machine with a domain name on the Internet is called a host. </a:t>
            </a:r>
          </a:p>
          <a:p>
            <a:pPr marL="328613" indent="-317500" fontAlgn="auto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3200" dirty="0">
                <a:solidFill>
                  <a:srgbClr val="FFFFFF"/>
                </a:solidFill>
                <a:latin typeface="+mn-lt"/>
              </a:rPr>
              <a:t>When we know the domain name of the host, we can communicate with the host.  </a:t>
            </a:r>
          </a:p>
          <a:p>
            <a:pPr marL="11113" fontAlgn="auto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3200" dirty="0">
                <a:solidFill>
                  <a:srgbClr val="FFFFFF"/>
                </a:solidFill>
                <a:latin typeface="+mn-lt"/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protocols to communicate with hosts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There are two protocols we use in this class.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We use http to work with the omeka web interface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We use ssh for some special operations.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Both protocols are client/server protocols.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You run as ssh or http client on your local machine.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You communicate with a machine that runs ssh or http server software.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4838" cy="1138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the ssh protocol</a:t>
            </a:r>
          </a:p>
        </p:txBody>
      </p:sp>
      <p:sp>
        <p:nvSpPr>
          <p:cNvPr id="87042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4838" cy="5257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ts val="3450"/>
              </a:lnSpc>
              <a:spcBef>
                <a:spcPts val="8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ssh is protocol that uses public key cryptography to encrypt a stream of communication between client and server. </a:t>
            </a:r>
          </a:p>
          <a:p>
            <a:pPr marL="328613" indent="-317500">
              <a:lnSpc>
                <a:spcPts val="3450"/>
              </a:lnSpc>
              <a:spcBef>
                <a:spcPts val="8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This allows us to privately manipulate the server.  Or “manipulations” are really just changes to files on the server that contain our web pages.  </a:t>
            </a:r>
          </a:p>
          <a:p>
            <a:pPr marL="328613" indent="-317500">
              <a:lnSpc>
                <a:spcPts val="3450"/>
              </a:lnSpc>
              <a:spcBef>
                <a:spcPts val="8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The ssh client software we use on the PC is called WinSCP. It is a file transfer program.</a:t>
            </a:r>
          </a:p>
          <a:p>
            <a:pPr marL="328613" indent="-317500">
              <a:lnSpc>
                <a:spcPts val="3450"/>
              </a:lnSpc>
              <a:spcBef>
                <a:spcPts val="8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endParaRPr lang="en-US" sz="32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ru-RU" sz="4000" dirty="0">
                <a:solidFill>
                  <a:srgbClr val="E3EBF1"/>
                </a:solidFill>
                <a:latin typeface="Calibri" pitchFamily="34" charset="0"/>
              </a:rPr>
              <a:t>our </a:t>
            </a:r>
            <a:r>
              <a:rPr lang="ru-RU" sz="4000" dirty="0" smtClean="0">
                <a:solidFill>
                  <a:srgbClr val="E3EBF1"/>
                </a:solidFill>
                <a:latin typeface="Calibri" pitchFamily="34" charset="0"/>
              </a:rPr>
              <a:t>server</a:t>
            </a:r>
            <a:endParaRPr lang="ru-RU" sz="4000" dirty="0">
              <a:solidFill>
                <a:srgbClr val="E3EBF1"/>
              </a:solidFill>
              <a:latin typeface="Calibri" pitchFamily="34" charset="0"/>
            </a:endParaRPr>
          </a:p>
        </p:txBody>
      </p:sp>
      <p:sp>
        <p:nvSpPr>
          <p:cNvPr id="89090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382000" cy="5305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  <a:latin typeface="Calibri" pitchFamily="34" charset="0"/>
              </a:rPr>
              <a:t>Is </a:t>
            </a:r>
            <a:r>
              <a:rPr lang="en-GB" sz="3200" dirty="0" smtClean="0">
                <a:solidFill>
                  <a:srgbClr val="FFFFFF"/>
                </a:solidFill>
                <a:latin typeface="Calibri" pitchFamily="34" charset="0"/>
              </a:rPr>
              <a:t>a machine called </a:t>
            </a:r>
            <a:r>
              <a:rPr lang="en-GB" sz="3200" dirty="0" err="1" smtClean="0">
                <a:solidFill>
                  <a:srgbClr val="FFFFFF"/>
                </a:solidFill>
                <a:latin typeface="Calibri" pitchFamily="34" charset="0"/>
              </a:rPr>
              <a:t>tiu</a:t>
            </a:r>
            <a:r>
              <a:rPr lang="en-GB" sz="3200" dirty="0" smtClean="0">
                <a:solidFill>
                  <a:srgbClr val="FFFFFF"/>
                </a:solidFill>
                <a:latin typeface="Calibri" pitchFamily="34" charset="0"/>
              </a:rPr>
              <a:t>.</a:t>
            </a:r>
          </a:p>
          <a:p>
            <a:pPr marL="328613" indent="-317500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 smtClean="0">
                <a:solidFill>
                  <a:srgbClr val="FFFFFF"/>
                </a:solidFill>
                <a:latin typeface="Calibri" pitchFamily="34" charset="0"/>
              </a:rPr>
              <a:t>The machine has been given a domain name dlib.info.</a:t>
            </a:r>
            <a:endParaRPr lang="en-GB" sz="3200" dirty="0">
              <a:solidFill>
                <a:srgbClr val="FFFFFF"/>
              </a:solidFill>
              <a:latin typeface="Calibri" pitchFamily="34" charset="0"/>
            </a:endParaRPr>
          </a:p>
          <a:p>
            <a:pPr marL="328613" indent="-317500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  <a:latin typeface="Calibri" pitchFamily="34" charset="0"/>
              </a:rPr>
              <a:t>We also say it is a “host” on the Internet. </a:t>
            </a:r>
          </a:p>
          <a:p>
            <a:pPr marL="328613" indent="-317500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 smtClean="0">
                <a:solidFill>
                  <a:srgbClr val="FFFFFF"/>
                </a:solidFill>
                <a:latin typeface="Calibri" pitchFamily="34" charset="0"/>
              </a:rPr>
              <a:t>It </a:t>
            </a:r>
            <a:r>
              <a:rPr lang="en-GB" sz="3200" dirty="0">
                <a:solidFill>
                  <a:srgbClr val="FFFFFF"/>
                </a:solidFill>
                <a:latin typeface="Calibri" pitchFamily="34" charset="0"/>
              </a:rPr>
              <a:t>is </a:t>
            </a:r>
            <a:r>
              <a:rPr lang="en-GB" sz="3200" dirty="0" smtClean="0">
                <a:solidFill>
                  <a:srgbClr val="FFFFFF"/>
                </a:solidFill>
                <a:latin typeface="Calibri" pitchFamily="34" charset="0"/>
              </a:rPr>
              <a:t>a rented machine. It cost me money to rent it, about 50 </a:t>
            </a:r>
            <a:r>
              <a:rPr lang="en-GB" sz="3200" dirty="0" err="1" smtClean="0">
                <a:solidFill>
                  <a:srgbClr val="FFFFFF"/>
                </a:solidFill>
                <a:latin typeface="Calibri" pitchFamily="34" charset="0"/>
              </a:rPr>
              <a:t>euros</a:t>
            </a:r>
            <a:r>
              <a:rPr lang="en-GB" sz="3200" dirty="0" smtClean="0">
                <a:solidFill>
                  <a:srgbClr val="FFFFFF"/>
                </a:solidFill>
                <a:latin typeface="Calibri" pitchFamily="34" charset="0"/>
              </a:rPr>
              <a:t> a month.</a:t>
            </a:r>
            <a:endParaRPr lang="en-GB" sz="3200" dirty="0">
              <a:solidFill>
                <a:srgbClr val="FFFFFF"/>
              </a:solidFill>
              <a:latin typeface="Calibri" pitchFamily="34" charset="0"/>
            </a:endParaRPr>
          </a:p>
          <a:p>
            <a:pPr marL="328613" indent="-317500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  <a:latin typeface="Calibri" pitchFamily="34" charset="0"/>
              </a:rPr>
              <a:t>It runs the testing version of </a:t>
            </a:r>
            <a:r>
              <a:rPr lang="en-GB" sz="3200" dirty="0" err="1">
                <a:solidFill>
                  <a:srgbClr val="FFFFFF"/>
                </a:solidFill>
                <a:latin typeface="Calibri" pitchFamily="34" charset="0"/>
              </a:rPr>
              <a:t>Debian</a:t>
            </a:r>
            <a:r>
              <a:rPr lang="en-GB" sz="3200" dirty="0">
                <a:solidFill>
                  <a:srgbClr val="FFFFFF"/>
                </a:solidFill>
                <a:latin typeface="Calibri" pitchFamily="34" charset="0"/>
              </a:rPr>
              <a:t>/GNU Linux.</a:t>
            </a:r>
          </a:p>
          <a:p>
            <a:pPr marL="328613" indent="-317500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  <a:latin typeface="Calibri" pitchFamily="34" charset="0"/>
              </a:rPr>
              <a:t>It runs both http and </a:t>
            </a:r>
            <a:r>
              <a:rPr lang="en-GB" sz="3200" dirty="0" err="1">
                <a:solidFill>
                  <a:srgbClr val="FFFFFF"/>
                </a:solidFill>
                <a:latin typeface="Calibri" pitchFamily="34" charset="0"/>
              </a:rPr>
              <a:t>ssh</a:t>
            </a:r>
            <a:r>
              <a:rPr lang="en-GB" sz="3200" dirty="0">
                <a:solidFill>
                  <a:srgbClr val="FFFFFF"/>
                </a:solidFill>
                <a:latin typeface="Calibri" pitchFamily="34" charset="0"/>
              </a:rPr>
              <a:t> server software.</a:t>
            </a:r>
          </a:p>
          <a:p>
            <a:pPr marL="328613" indent="-317500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  <a:latin typeface="Calibri" pitchFamily="34" charset="0"/>
              </a:rPr>
              <a:t>It is maintained by Thomas Krichel.</a:t>
            </a:r>
          </a:p>
          <a:p>
            <a:pPr marL="328613" indent="-317500">
              <a:spcBef>
                <a:spcPts val="700"/>
              </a:spcBef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endParaRPr lang="en-GB" sz="3200" dirty="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tiu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dlib.info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Tiu is a rented machine. It is a physical box somebody can actually touch.</a:t>
            </a:r>
          </a:p>
          <a:p>
            <a:r>
              <a:rPr lang="en-US" dirty="0" smtClean="0"/>
              <a:t>dlib.info is a name. Nobody can touch it.</a:t>
            </a:r>
          </a:p>
          <a:p>
            <a:r>
              <a:rPr lang="en-US" dirty="0" smtClean="0"/>
              <a:t>When the name is resolved into an IP address, that IP address, at this point in time, is the same as </a:t>
            </a:r>
            <a:r>
              <a:rPr lang="en-US" dirty="0" err="1" smtClean="0"/>
              <a:t>tiu’s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In the future it may be a different machine. </a:t>
            </a: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the web site</a:t>
            </a: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93186" name="Text Box 2"/>
          <p:cNvSpPr txBox="1">
            <a:spLocks noChangeArrowheads="1"/>
          </p:cNvSpPr>
          <p:nvPr/>
        </p:nvSpPr>
        <p:spPr bwMode="auto">
          <a:xfrm>
            <a:off x="228600" y="1219200"/>
            <a:ext cx="8686800" cy="4806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  <a:latin typeface="Calibri" pitchFamily="34" charset="0"/>
              </a:rPr>
              <a:t>As part of the course, you are being provided with web space on the </a:t>
            </a:r>
            <a:r>
              <a:rPr lang="en-GB" sz="3200" dirty="0" smtClean="0">
                <a:solidFill>
                  <a:srgbClr val="FFFFFF"/>
                </a:solidFill>
                <a:latin typeface="Calibri" pitchFamily="34" charset="0"/>
              </a:rPr>
              <a:t>host dlib.info, </a:t>
            </a:r>
            <a:r>
              <a:rPr lang="en-GB" sz="3200" dirty="0">
                <a:solidFill>
                  <a:srgbClr val="FFFFFF"/>
                </a:solidFill>
                <a:latin typeface="Calibri" pitchFamily="34" charset="0"/>
              </a:rPr>
              <a:t>at the URL</a:t>
            </a:r>
          </a:p>
          <a:p>
            <a:pPr marL="328613" indent="-317500">
              <a:spcBef>
                <a:spcPts val="700"/>
              </a:spcBef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  <a:latin typeface="Calibri" pitchFamily="34" charset="0"/>
              </a:rPr>
              <a:t>	http</a:t>
            </a:r>
            <a:r>
              <a:rPr lang="en-GB" sz="3200" dirty="0" smtClean="0">
                <a:solidFill>
                  <a:srgbClr val="FFFFFF"/>
                </a:solidFill>
                <a:latin typeface="Calibri" pitchFamily="34" charset="0"/>
              </a:rPr>
              <a:t>://dlib.info/</a:t>
            </a:r>
            <a:r>
              <a:rPr lang="en-US" sz="3200" dirty="0">
                <a:solidFill>
                  <a:srgbClr val="FFFFFF"/>
                </a:solidFill>
                <a:latin typeface="Calibri" pitchFamily="34" charset="0"/>
              </a:rPr>
              <a:t>home/</a:t>
            </a:r>
            <a:r>
              <a:rPr lang="en-GB" sz="3200" i="1" dirty="0">
                <a:solidFill>
                  <a:srgbClr val="FFFFFF"/>
                </a:solidFill>
                <a:latin typeface="Calibri" pitchFamily="34" charset="0"/>
              </a:rPr>
              <a:t>user </a:t>
            </a:r>
          </a:p>
          <a:p>
            <a:pPr marL="328613" indent="-317500" algn="just">
              <a:spcBef>
                <a:spcPts val="700"/>
              </a:spcBef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  <a:latin typeface="Calibri" pitchFamily="34" charset="0"/>
              </a:rPr>
              <a:t>	where </a:t>
            </a:r>
            <a:r>
              <a:rPr lang="en-GB" sz="3200" i="1" dirty="0">
                <a:solidFill>
                  <a:srgbClr val="FFFFFF"/>
                </a:solidFill>
                <a:latin typeface="Calibri" pitchFamily="34" charset="0"/>
              </a:rPr>
              <a:t>user</a:t>
            </a:r>
            <a:r>
              <a:rPr lang="en-GB" sz="3200" dirty="0">
                <a:solidFill>
                  <a:srgbClr val="FFFFFF"/>
                </a:solidFill>
                <a:latin typeface="Calibri" pitchFamily="34" charset="0"/>
              </a:rPr>
              <a:t> is a user name that you have chosen. </a:t>
            </a:r>
          </a:p>
          <a:p>
            <a:pPr marL="328613" indent="-317500" algn="just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  <a:latin typeface="Calibri" pitchFamily="34" charset="0"/>
              </a:rPr>
              <a:t>This shows a list of available fails as prepared by the web server </a:t>
            </a:r>
            <a:r>
              <a:rPr lang="en-GB" sz="3200" dirty="0" smtClean="0">
                <a:solidFill>
                  <a:srgbClr val="FFFFFF"/>
                </a:solidFill>
                <a:latin typeface="Calibri" pitchFamily="34" charset="0"/>
              </a:rPr>
              <a:t>at </a:t>
            </a:r>
            <a:r>
              <a:rPr lang="en-GB" sz="3200" dirty="0" err="1" smtClean="0">
                <a:solidFill>
                  <a:srgbClr val="FFFFFF"/>
                </a:solidFill>
                <a:latin typeface="Calibri" pitchFamily="34" charset="0"/>
              </a:rPr>
              <a:t>tiu</a:t>
            </a:r>
            <a:r>
              <a:rPr lang="en-GB" sz="3200" dirty="0" smtClean="0">
                <a:solidFill>
                  <a:srgbClr val="FFFFFF"/>
                </a:solidFill>
                <a:latin typeface="Calibri" pitchFamily="34" charset="0"/>
              </a:rPr>
              <a:t>. </a:t>
            </a:r>
            <a:endParaRPr lang="en-GB" sz="3200" dirty="0">
              <a:solidFill>
                <a:srgbClr val="FFFFFF"/>
              </a:solidFill>
              <a:latin typeface="Calibri" pitchFamily="34" charset="0"/>
            </a:endParaRPr>
          </a:p>
          <a:p>
            <a:pPr marL="328613" indent="-317500" algn="just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  <a:latin typeface="Calibri" pitchFamily="34" charset="0"/>
              </a:rPr>
              <a:t>This is a page that Thomas has prepared for you.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ssh protocol</a:t>
            </a:r>
          </a:p>
        </p:txBody>
      </p:sp>
      <p:sp>
        <p:nvSpPr>
          <p:cNvPr id="13824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ssh protocol implements a secure connection to the server over which we can</a:t>
            </a:r>
          </a:p>
          <a:p>
            <a:pPr lvl="1"/>
            <a:r>
              <a:rPr lang="en-US" smtClean="0"/>
              <a:t> send instructions to it</a:t>
            </a:r>
          </a:p>
          <a:p>
            <a:pPr lvl="1"/>
            <a:r>
              <a:rPr lang="en-US" smtClean="0"/>
              <a:t>store files on it.</a:t>
            </a:r>
          </a:p>
          <a:p>
            <a:r>
              <a:rPr lang="en-US" smtClean="0"/>
              <a:t>wotan run an ssh server.</a:t>
            </a:r>
          </a:p>
          <a:p>
            <a:r>
              <a:rPr lang="en-US" smtClean="0"/>
              <a:t>On your machines, you run ssh client software.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prospects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 are at the start of digital libraries.</a:t>
            </a:r>
          </a:p>
          <a:p>
            <a:pPr eaLnBrk="1" hangingPunct="1"/>
            <a:r>
              <a:rPr lang="en-US" smtClean="0"/>
              <a:t>The problem is that the technology is still expensive, the cost is still coming down.</a:t>
            </a:r>
          </a:p>
          <a:p>
            <a:pPr eaLnBrk="1" hangingPunct="1"/>
            <a:r>
              <a:rPr lang="en-US" smtClean="0"/>
              <a:t>The opportunity is that we can build pioneering systems now, that will have a lasting social impact. 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ssh client software</a:t>
            </a:r>
          </a:p>
        </p:txBody>
      </p:sp>
      <p:sp>
        <p:nvSpPr>
          <p:cNvPr id="13926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534400" cy="5029200"/>
          </a:xfrm>
        </p:spPr>
        <p:txBody>
          <a:bodyPr/>
          <a:lstStyle/>
          <a:p>
            <a:r>
              <a:rPr lang="en-US" smtClean="0"/>
              <a:t>On MS Windows machines, we run </a:t>
            </a:r>
          </a:p>
          <a:p>
            <a:pPr lvl="1"/>
            <a:r>
              <a:rPr lang="en-US" smtClean="0"/>
              <a:t>putty for interactive use</a:t>
            </a:r>
          </a:p>
          <a:p>
            <a:pPr lvl="1"/>
            <a:r>
              <a:rPr lang="en-US" smtClean="0"/>
              <a:t>WinSCP for file storage and retrieval.</a:t>
            </a:r>
          </a:p>
          <a:p>
            <a:r>
              <a:rPr lang="en-US" smtClean="0"/>
              <a:t>Usually, students in this class only need to understand WinSCP.</a:t>
            </a:r>
          </a:p>
          <a:p>
            <a:r>
              <a:rPr lang="en-US" smtClean="0"/>
              <a:t>On the Mac, you can use </a:t>
            </a:r>
          </a:p>
          <a:p>
            <a:pPr lvl="1"/>
            <a:r>
              <a:rPr lang="en-US" smtClean="0"/>
              <a:t>Cyberduck</a:t>
            </a:r>
          </a:p>
          <a:p>
            <a:pPr lvl="1"/>
            <a:r>
              <a:rPr lang="en-US" smtClean="0"/>
              <a:t>Fugu</a:t>
            </a:r>
          </a:p>
          <a:p>
            <a:r>
              <a:rPr lang="en-US" smtClean="0"/>
              <a:t>For interactive use on the Mac use Terminal.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Text Box 1"/>
          <p:cNvSpPr txBox="1">
            <a:spLocks noChangeArrowheads="1"/>
          </p:cNvSpPr>
          <p:nvPr/>
        </p:nvSpPr>
        <p:spPr bwMode="auto">
          <a:xfrm>
            <a:off x="457200" y="228600"/>
            <a:ext cx="8220075" cy="1027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winscp</a:t>
            </a:r>
          </a:p>
        </p:txBody>
      </p:sp>
      <p:sp>
        <p:nvSpPr>
          <p:cNvPr id="103426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382000" cy="5181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In winscp, the client that we use here most of the time, we don't make advanced use of public keys, we simply give a password.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Note that winscp does not establish a connection to wotan. It simply uses ssh as a means to transfer files.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When winscp saves a file, it may require to open a new connection and will ask you the password again. This request may be in a window you can't immediately see.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Text Box 1"/>
          <p:cNvSpPr txBox="1">
            <a:spLocks noChangeArrowheads="1"/>
          </p:cNvSpPr>
          <p:nvPr/>
        </p:nvSpPr>
        <p:spPr bwMode="auto">
          <a:xfrm>
            <a:off x="381000" y="228600"/>
            <a:ext cx="8229600" cy="884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>
                <a:solidFill>
                  <a:srgbClr val="E3EBF1"/>
                </a:solidFill>
                <a:latin typeface="Calibri" pitchFamily="34" charset="0"/>
              </a:rPr>
              <a:t>open a wotan session with winscp</a:t>
            </a:r>
          </a:p>
        </p:txBody>
      </p:sp>
      <p:sp>
        <p:nvSpPr>
          <p:cNvPr id="107522" name="Text Box 2"/>
          <p:cNvSpPr txBox="1">
            <a:spLocks noChangeArrowheads="1"/>
          </p:cNvSpPr>
          <p:nvPr/>
        </p:nvSpPr>
        <p:spPr bwMode="auto">
          <a:xfrm>
            <a:off x="381000" y="1066800"/>
            <a:ext cx="8305800" cy="5345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800" dirty="0">
                <a:solidFill>
                  <a:srgbClr val="FFFFFF"/>
                </a:solidFill>
                <a:latin typeface="Calibri" pitchFamily="34" charset="0"/>
              </a:rPr>
              <a:t>If you see a list of session, click on “new session”.</a:t>
            </a:r>
          </a:p>
          <a:p>
            <a:pPr marL="731838" lvl="1" indent="-274638"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400" dirty="0">
                <a:solidFill>
                  <a:srgbClr val="FFFFFF"/>
                </a:solidFill>
                <a:latin typeface="Calibri" pitchFamily="34" charset="0"/>
              </a:rPr>
              <a:t>The host name is </a:t>
            </a:r>
            <a:r>
              <a:rPr lang="en-GB" sz="2400" dirty="0" smtClean="0">
                <a:solidFill>
                  <a:srgbClr val="FFFFFF"/>
                </a:solidFill>
                <a:latin typeface="Calibri" pitchFamily="34" charset="0"/>
              </a:rPr>
              <a:t>“dlib.info”.</a:t>
            </a:r>
            <a:endParaRPr lang="en-GB" sz="2400" dirty="0">
              <a:solidFill>
                <a:srgbClr val="FFFFFF"/>
              </a:solidFill>
              <a:latin typeface="Calibri" pitchFamily="34" charset="0"/>
            </a:endParaRPr>
          </a:p>
          <a:p>
            <a:pPr marL="731838" lvl="1" indent="-274638"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400" dirty="0">
                <a:solidFill>
                  <a:srgbClr val="FFFFFF"/>
                </a:solidFill>
                <a:latin typeface="Calibri" pitchFamily="34" charset="0"/>
              </a:rPr>
              <a:t>Give your user name.</a:t>
            </a:r>
          </a:p>
          <a:p>
            <a:pPr marL="731838" lvl="1" indent="-274638"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400" dirty="0">
                <a:solidFill>
                  <a:srgbClr val="FFFFFF"/>
                </a:solidFill>
                <a:latin typeface="Calibri" pitchFamily="34" charset="0"/>
              </a:rPr>
              <a:t>Click on “save”, this will save the session, after “ok”.</a:t>
            </a:r>
          </a:p>
          <a:p>
            <a:pPr marL="328613" indent="-317500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800" dirty="0">
                <a:solidFill>
                  <a:srgbClr val="FFFFFF"/>
                </a:solidFill>
                <a:latin typeface="Calibri" pitchFamily="34" charset="0"/>
              </a:rPr>
              <a:t>You will be lead to the list of saved sessions, double-click to open a session.</a:t>
            </a:r>
          </a:p>
          <a:p>
            <a:pPr marL="328613" indent="-317500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800" dirty="0">
                <a:solidFill>
                  <a:srgbClr val="FFFFFF"/>
                </a:solidFill>
                <a:latin typeface="Calibri" pitchFamily="34" charset="0"/>
              </a:rPr>
              <a:t>At initial connection, you will be shown a warning message that you can ignore.</a:t>
            </a:r>
          </a:p>
          <a:p>
            <a:pPr marL="328613" indent="-317500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800" dirty="0">
                <a:solidFill>
                  <a:srgbClr val="FFFFFF"/>
                </a:solidFill>
                <a:latin typeface="Calibri" pitchFamily="34" charset="0"/>
              </a:rPr>
              <a:t>When saving or duplicating files, you may be asked to enter your password again. Watch out for that.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home directory</a:t>
            </a:r>
          </a:p>
        </p:txBody>
      </p:sp>
      <p:sp>
        <p:nvSpPr>
          <p:cNvPr id="10957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When your connection with </a:t>
            </a:r>
            <a:r>
              <a:rPr lang="en-US" dirty="0" err="1" smtClean="0"/>
              <a:t>tiu</a:t>
            </a:r>
            <a:r>
              <a:rPr lang="en-US" dirty="0" smtClean="0"/>
              <a:t>, and you have authenticated as a certain user, you will be shown your home directory.</a:t>
            </a:r>
          </a:p>
          <a:p>
            <a:pPr eaLnBrk="1" hangingPunct="1"/>
            <a:r>
              <a:rPr lang="en-US" dirty="0" smtClean="0"/>
              <a:t>On </a:t>
            </a:r>
            <a:r>
              <a:rPr lang="en-US" dirty="0" err="1" smtClean="0"/>
              <a:t>tiu</a:t>
            </a:r>
            <a:r>
              <a:rPr lang="en-US" dirty="0" smtClean="0"/>
              <a:t> this is /home/</a:t>
            </a:r>
            <a:r>
              <a:rPr lang="en-US" i="1" dirty="0" smtClean="0"/>
              <a:t>user</a:t>
            </a:r>
            <a:r>
              <a:rPr lang="en-US" dirty="0" smtClean="0"/>
              <a:t> where </a:t>
            </a:r>
            <a:r>
              <a:rPr lang="en-US" i="1" dirty="0" smtClean="0"/>
              <a:t>user</a:t>
            </a:r>
            <a:r>
              <a:rPr lang="en-US" dirty="0" smtClean="0"/>
              <a:t> is your user name. </a:t>
            </a:r>
          </a:p>
          <a:p>
            <a:pPr eaLnBrk="1" hangingPunct="1"/>
            <a:r>
              <a:rPr lang="en-GB" dirty="0" smtClean="0">
                <a:solidFill>
                  <a:srgbClr val="FFFFFF"/>
                </a:solidFill>
              </a:rPr>
              <a:t>There you see a bunch of files starting with a dot. Leave them alone.</a:t>
            </a:r>
          </a:p>
          <a:p>
            <a:pPr eaLnBrk="1" hangingPunct="1"/>
            <a:r>
              <a:rPr lang="en-GB" dirty="0" smtClean="0">
                <a:solidFill>
                  <a:srgbClr val="FFFFFF"/>
                </a:solidFill>
              </a:rPr>
              <a:t>And you see a bunch of directories.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dirty="0">
                <a:solidFill>
                  <a:srgbClr val="E3EBF1"/>
                </a:solidFill>
                <a:latin typeface="Calibri" pitchFamily="34" charset="0"/>
              </a:rPr>
              <a:t>initial files </a:t>
            </a:r>
            <a:r>
              <a:rPr lang="en-GB" sz="4000">
                <a:solidFill>
                  <a:srgbClr val="E3EBF1"/>
                </a:solidFill>
                <a:latin typeface="Calibri" pitchFamily="34" charset="0"/>
              </a:rPr>
              <a:t>on </a:t>
            </a:r>
            <a:r>
              <a:rPr lang="en-GB" sz="4000" smtClean="0">
                <a:solidFill>
                  <a:srgbClr val="E3EBF1"/>
                </a:solidFill>
                <a:latin typeface="Calibri" pitchFamily="34" charset="0"/>
              </a:rPr>
              <a:t>tiu</a:t>
            </a:r>
            <a:endParaRPr lang="en-GB" sz="4000">
              <a:solidFill>
                <a:srgbClr val="E3EBF1"/>
              </a:solidFill>
              <a:latin typeface="Calibri" pitchFamily="34" charset="0"/>
            </a:endParaRPr>
          </a:p>
        </p:txBody>
      </p:sp>
      <p:sp>
        <p:nvSpPr>
          <p:cNvPr id="110594" name="Text Box 2"/>
          <p:cNvSpPr txBox="1">
            <a:spLocks noChangeArrowheads="1"/>
          </p:cNvSpPr>
          <p:nvPr/>
        </p:nvSpPr>
        <p:spPr bwMode="auto">
          <a:xfrm>
            <a:off x="457200" y="1257300"/>
            <a:ext cx="8229600" cy="5295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  <a:latin typeface="Calibri" pitchFamily="34" charset="0"/>
              </a:rPr>
              <a:t>A directory called </a:t>
            </a:r>
            <a:r>
              <a:rPr lang="en-GB" sz="3200" dirty="0" err="1">
                <a:solidFill>
                  <a:srgbClr val="FFFFFF"/>
                </a:solidFill>
                <a:latin typeface="Calibri" pitchFamily="34" charset="0"/>
              </a:rPr>
              <a:t>public_html</a:t>
            </a:r>
            <a:r>
              <a:rPr lang="en-GB" sz="3200" dirty="0">
                <a:solidFill>
                  <a:srgbClr val="FFFFFF"/>
                </a:solidFill>
                <a:latin typeface="Calibri" pitchFamily="34" charset="0"/>
              </a:rPr>
              <a:t>. This is your web </a:t>
            </a:r>
            <a:r>
              <a:rPr lang="en-GB" sz="3200" dirty="0" smtClean="0">
                <a:solidFill>
                  <a:srgbClr val="FFFFFF"/>
                </a:solidFill>
                <a:latin typeface="Calibri" pitchFamily="34" charset="0"/>
              </a:rPr>
              <a:t>site.</a:t>
            </a:r>
            <a:r>
              <a:rPr lang="en-GB" sz="3200" dirty="0">
                <a:solidFill>
                  <a:srgbClr val="FFFFFF"/>
                </a:solidFill>
                <a:latin typeface="Calibri" pitchFamily="34" charset="0"/>
              </a:rPr>
              <a:t> </a:t>
            </a:r>
            <a:r>
              <a:rPr lang="en-GB" sz="3200" dirty="0" smtClean="0">
                <a:solidFill>
                  <a:srgbClr val="FFFFFF"/>
                </a:solidFill>
                <a:latin typeface="Calibri" pitchFamily="34" charset="0"/>
              </a:rPr>
              <a:t>Everything you store there is on the web.</a:t>
            </a:r>
          </a:p>
          <a:p>
            <a:pPr marL="328613" indent="-317500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 smtClean="0">
                <a:solidFill>
                  <a:srgbClr val="FFFFFF"/>
                </a:solidFill>
                <a:latin typeface="Calibri" pitchFamily="34" charset="0"/>
              </a:rPr>
              <a:t>A set of files starting with a dot. They are greyed out.</a:t>
            </a:r>
          </a:p>
          <a:p>
            <a:pPr marL="328613" indent="-317500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 smtClean="0">
                <a:solidFill>
                  <a:srgbClr val="FFFFFF"/>
                </a:solidFill>
                <a:latin typeface="Calibri" pitchFamily="34" charset="0"/>
              </a:rPr>
              <a:t>One of them is called .</a:t>
            </a:r>
            <a:r>
              <a:rPr lang="en-GB" sz="3200" dirty="0" err="1" smtClean="0">
                <a:solidFill>
                  <a:srgbClr val="FFFFFF"/>
                </a:solidFill>
                <a:latin typeface="Calibri" pitchFamily="34" charset="0"/>
              </a:rPr>
              <a:t>my.cnf</a:t>
            </a:r>
            <a:r>
              <a:rPr lang="en-GB" sz="3200" dirty="0" smtClean="0">
                <a:solidFill>
                  <a:srgbClr val="FFFFFF"/>
                </a:solidFill>
                <a:latin typeface="Calibri" pitchFamily="34" charset="0"/>
              </a:rPr>
              <a:t>. This an initialization file for your </a:t>
            </a:r>
            <a:r>
              <a:rPr lang="en-GB" sz="3200" dirty="0" err="1" smtClean="0">
                <a:solidFill>
                  <a:srgbClr val="FFFFFF"/>
                </a:solidFill>
                <a:latin typeface="Calibri" pitchFamily="34" charset="0"/>
              </a:rPr>
              <a:t>mySQL</a:t>
            </a:r>
            <a:r>
              <a:rPr lang="en-GB" sz="3200" dirty="0" smtClean="0">
                <a:solidFill>
                  <a:srgbClr val="FFFFFF"/>
                </a:solidFill>
                <a:latin typeface="Calibri" pitchFamily="34" charset="0"/>
              </a:rPr>
              <a:t> client. We will not use the client, but we will store the password there.</a:t>
            </a:r>
          </a:p>
          <a:p>
            <a:pPr marL="328613" indent="-317500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 smtClean="0">
                <a:solidFill>
                  <a:srgbClr val="FFFFFF"/>
                </a:solidFill>
                <a:latin typeface="Calibri" pitchFamily="34" charset="0"/>
              </a:rPr>
              <a:t>The file should be readable and writable by you only, no access to group other users.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60438"/>
          </a:xfrm>
        </p:spPr>
        <p:txBody>
          <a:bodyPr/>
          <a:lstStyle/>
          <a:p>
            <a:r>
              <a:rPr lang="en-US" dirty="0" err="1" smtClean="0"/>
              <a:t>mySQL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5257800"/>
          </a:xfrm>
        </p:spPr>
        <p:txBody>
          <a:bodyPr/>
          <a:lstStyle/>
          <a:p>
            <a:r>
              <a:rPr lang="en-US" dirty="0" err="1" smtClean="0"/>
              <a:t>mySQL</a:t>
            </a:r>
            <a:r>
              <a:rPr lang="en-US" dirty="0" smtClean="0"/>
              <a:t> is as implementation of a relational database software. More about it later.</a:t>
            </a:r>
          </a:p>
          <a:p>
            <a:r>
              <a:rPr lang="en-US" dirty="0" smtClean="0"/>
              <a:t>It uses its own permission system. That means that it has a separate user/password space.</a:t>
            </a:r>
          </a:p>
          <a:p>
            <a:r>
              <a:rPr lang="en-US" dirty="0" smtClean="0"/>
              <a:t>By Thomas’ decision, your </a:t>
            </a:r>
            <a:r>
              <a:rPr lang="en-US" dirty="0" err="1" smtClean="0"/>
              <a:t>mySQL</a:t>
            </a:r>
            <a:r>
              <a:rPr lang="en-US" dirty="0" smtClean="0"/>
              <a:t> username is the same as your </a:t>
            </a:r>
            <a:r>
              <a:rPr lang="en-US" dirty="0" err="1" smtClean="0"/>
              <a:t>tiu</a:t>
            </a:r>
            <a:r>
              <a:rPr lang="en-US" dirty="0" smtClean="0"/>
              <a:t> user name. But Thomas does not know how to import your </a:t>
            </a:r>
            <a:r>
              <a:rPr lang="en-US" dirty="0" err="1" smtClean="0"/>
              <a:t>tiu</a:t>
            </a:r>
            <a:r>
              <a:rPr lang="en-US" dirty="0" smtClean="0"/>
              <a:t> password as your </a:t>
            </a:r>
            <a:r>
              <a:rPr lang="en-US" dirty="0" err="1" smtClean="0"/>
              <a:t>mySQL</a:t>
            </a:r>
            <a:r>
              <a:rPr lang="en-US" dirty="0" smtClean="0"/>
              <a:t> password. It has to be recorded separately.</a:t>
            </a:r>
          </a:p>
          <a:p>
            <a:r>
              <a:rPr lang="en-US" dirty="0" smtClean="0"/>
              <a:t>We use .</a:t>
            </a:r>
            <a:r>
              <a:rPr lang="en-US" dirty="0" err="1" smtClean="0"/>
              <a:t>my.cnf</a:t>
            </a:r>
            <a:r>
              <a:rPr lang="en-US" dirty="0" smtClean="0"/>
              <a:t> in your home directory.</a:t>
            </a:r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state of  .</a:t>
            </a:r>
            <a:r>
              <a:rPr lang="en-US" dirty="0" err="1" smtClean="0"/>
              <a:t>my.cnf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# on line 4, replace </a:t>
            </a:r>
            <a:r>
              <a:rPr lang="en-US" dirty="0" err="1" smtClean="0"/>
              <a:t>your_password</a:t>
            </a:r>
            <a:r>
              <a:rPr lang="en-US" dirty="0" smtClean="0"/>
              <a:t> with your chosen </a:t>
            </a:r>
            <a:r>
              <a:rPr lang="en-US" dirty="0" err="1" smtClean="0"/>
              <a:t>mysql</a:t>
            </a:r>
            <a:r>
              <a:rPr lang="en-US" dirty="0" smtClean="0"/>
              <a:t> password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 [client]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 user     = </a:t>
            </a:r>
            <a:r>
              <a:rPr lang="en-US" i="1" dirty="0" err="1" smtClean="0"/>
              <a:t>your_user_name</a:t>
            </a:r>
            <a:endParaRPr lang="en-US" i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 password = </a:t>
            </a:r>
            <a:r>
              <a:rPr lang="en-US" i="1" dirty="0" err="1" smtClean="0"/>
              <a:t>your_passsword</a:t>
            </a:r>
            <a:endParaRPr lang="en-US" i="1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web home directory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371600"/>
            <a:ext cx="8229600" cy="4754563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 web home directory is /</a:t>
            </a:r>
            <a:r>
              <a:rPr lang="en-US" dirty="0" err="1" smtClean="0"/>
              <a:t>var</a:t>
            </a:r>
            <a:r>
              <a:rPr lang="en-US" dirty="0" smtClean="0"/>
              <a:t>/www.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There you see a directory home, with a series of links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they have a user name as file name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they go to your home/</a:t>
            </a:r>
            <a:r>
              <a:rPr lang="en-US" dirty="0" err="1" smtClean="0"/>
              <a:t>public_html</a:t>
            </a:r>
            <a:r>
              <a:rPr lang="en-US" dirty="0" smtClean="0"/>
              <a:t> directory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There you see a directory </a:t>
            </a:r>
            <a:r>
              <a:rPr lang="en-US" dirty="0" err="1" smtClean="0"/>
              <a:t>omeka</a:t>
            </a:r>
            <a:r>
              <a:rPr lang="en-US" dirty="0" smtClean="0"/>
              <a:t> with a series of links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they have a user name as file name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they go to the user’s </a:t>
            </a:r>
            <a:r>
              <a:rPr lang="en-US" dirty="0" err="1" smtClean="0"/>
              <a:t>omeka</a:t>
            </a:r>
            <a:r>
              <a:rPr lang="en-US" dirty="0" smtClean="0"/>
              <a:t> directory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web site address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95400"/>
            <a:ext cx="8229600" cy="5105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dirty="0" smtClean="0"/>
              <a:t>http://dlib.info/ goes to the /</a:t>
            </a:r>
            <a:r>
              <a:rPr lang="en-US" dirty="0" err="1" smtClean="0"/>
              <a:t>var</a:t>
            </a:r>
            <a:r>
              <a:rPr lang="en-US" dirty="0" smtClean="0"/>
              <a:t>/www directory. There it shows the file index.html.</a:t>
            </a:r>
          </a:p>
          <a:p>
            <a:pPr eaLnBrk="1" hangingPunct="1">
              <a:lnSpc>
                <a:spcPct val="110000"/>
              </a:lnSpc>
            </a:pPr>
            <a:r>
              <a:rPr lang="en-US" dirty="0" smtClean="0"/>
              <a:t>http://dlib.info/home/</a:t>
            </a:r>
            <a:r>
              <a:rPr lang="en-US" i="1" dirty="0" smtClean="0"/>
              <a:t>user</a:t>
            </a:r>
            <a:r>
              <a:rPr lang="en-US" dirty="0" smtClean="0"/>
              <a:t> goes to the /</a:t>
            </a:r>
            <a:r>
              <a:rPr lang="en-US" dirty="0" err="1" smtClean="0"/>
              <a:t>var</a:t>
            </a:r>
            <a:r>
              <a:rPr lang="en-US" dirty="0" smtClean="0"/>
              <a:t>/www/home directory, where it finds the link to the </a:t>
            </a:r>
            <a:r>
              <a:rPr lang="en-US" dirty="0" err="1" smtClean="0"/>
              <a:t>public_html</a:t>
            </a:r>
            <a:r>
              <a:rPr lang="en-US" dirty="0" smtClean="0"/>
              <a:t> directory of the user </a:t>
            </a:r>
            <a:r>
              <a:rPr lang="en-US" i="1" dirty="0" err="1" smtClean="0"/>
              <a:t>user</a:t>
            </a:r>
            <a:r>
              <a:rPr lang="en-US" dirty="0" smtClean="0"/>
              <a:t>. </a:t>
            </a:r>
          </a:p>
          <a:p>
            <a:pPr eaLnBrk="1" hangingPunct="1">
              <a:lnSpc>
                <a:spcPct val="110000"/>
              </a:lnSpc>
            </a:pPr>
            <a:r>
              <a:rPr lang="en-US" dirty="0" smtClean="0"/>
              <a:t>In that directory, it will show the file index.html if it exists. Otherwise, it will build an index on the fly.</a:t>
            </a:r>
          </a:p>
          <a:p>
            <a:pPr eaLnBrk="1" hangingPunct="1">
              <a:lnSpc>
                <a:spcPct val="110000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</a:p>
        </p:txBody>
      </p:sp>
      <p:sp>
        <p:nvSpPr>
          <p:cNvPr id="7065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smtClean="0"/>
              <a:t>This is more of a technical issue.</a:t>
            </a:r>
          </a:p>
          <a:p>
            <a:r>
              <a:rPr lang="en-US" smtClean="0"/>
              <a:t>You will need backup. My general prescription would be to run the repository itself with a 3</a:t>
            </a:r>
            <a:r>
              <a:rPr lang="en-US" baseline="30000" smtClean="0"/>
              <a:t>rd</a:t>
            </a:r>
            <a:r>
              <a:rPr lang="en-US" smtClean="0"/>
              <a:t> party provider.</a:t>
            </a:r>
          </a:p>
          <a:p>
            <a:r>
              <a:rPr lang="en-US" smtClean="0"/>
              <a:t>Locally, keep a staging (rather than production) server and a backup. They can both be on the same machine. </a:t>
            </a:r>
          </a:p>
          <a:p>
            <a:r>
              <a:rPr lang="en-US" smtClean="0"/>
              <a:t>All this should be part of the sysadmin course.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ISI journal citation report is based on two years of data of citations to journals.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When Eugene Garfield founded it, he published the report in the second year of getting data.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For the next issue, he chose the same horizon of data.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Citation rankings of journals still use 2 years, almost 50 years after.</a:t>
            </a:r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common-sensical sysadmin tips</a:t>
            </a:r>
          </a:p>
        </p:txBody>
      </p:sp>
      <p:sp>
        <p:nvSpPr>
          <p:cNvPr id="71682" name="Content Placeholder 2"/>
          <p:cNvSpPr>
            <a:spLocks noGrp="1"/>
          </p:cNvSpPr>
          <p:nvPr>
            <p:ph idx="4294967295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smtClean="0"/>
              <a:t>You need physical security for any server.</a:t>
            </a:r>
          </a:p>
          <a:p>
            <a:r>
              <a:rPr lang="en-US" smtClean="0"/>
              <a:t>You need to keep the software up-to-date. I do it, roughly, weekly.</a:t>
            </a:r>
          </a:p>
          <a:p>
            <a:r>
              <a:rPr lang="en-US" smtClean="0"/>
              <a:t>You need to join the mailing list for the repository software, and the security list for the operating system.</a:t>
            </a:r>
          </a:p>
          <a:p>
            <a:r>
              <a:rPr lang="en-US" smtClean="0"/>
              <a:t>Encrypted access to the server when authentication is required.</a:t>
            </a:r>
          </a:p>
          <a:p>
            <a:r>
              <a:rPr lang="en-US" smtClean="0"/>
              <a:t>Run minimal amount of software.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http://openlib.org/home/krichel</a:t>
            </a:r>
          </a:p>
        </p:txBody>
      </p:sp>
      <p:sp>
        <p:nvSpPr>
          <p:cNvPr id="114690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Please shutdown the computers when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are done.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Thank you for your attention!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benefits: availability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/>
            <a:r>
              <a:rPr lang="en-US" smtClean="0"/>
              <a:t>Digital libraries bring the information closer to the user than physical libraries can</a:t>
            </a:r>
          </a:p>
          <a:p>
            <a:pPr lvl="1" eaLnBrk="1" hangingPunct="1"/>
            <a:r>
              <a:rPr lang="en-US" smtClean="0"/>
              <a:t>physically</a:t>
            </a:r>
          </a:p>
          <a:p>
            <a:pPr lvl="1" eaLnBrk="1" hangingPunct="1"/>
            <a:r>
              <a:rPr lang="en-US" smtClean="0"/>
              <a:t>temporarily</a:t>
            </a:r>
          </a:p>
          <a:p>
            <a:pPr eaLnBrk="1" hangingPunct="1"/>
            <a:r>
              <a:rPr lang="en-US" smtClean="0"/>
              <a:t>Even when you are in the physical library you still get faster access to digital library items.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benefits: findability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Information can be more easily found in digital than in print. </a:t>
            </a:r>
          </a:p>
          <a:p>
            <a:pPr eaLnBrk="1" hangingPunct="1"/>
            <a:r>
              <a:rPr lang="en-US" smtClean="0"/>
              <a:t>Some non-textual information is still only findable via metadata.</a:t>
            </a:r>
          </a:p>
          <a:p>
            <a:pPr eaLnBrk="1" hangingPunct="1"/>
            <a:r>
              <a:rPr lang="en-US" smtClean="0"/>
              <a:t>But computer scientists are working on that.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benefits: sharing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Information can be shared.</a:t>
            </a:r>
          </a:p>
          <a:p>
            <a:pPr eaLnBrk="1" hangingPunct="1"/>
            <a:r>
              <a:rPr lang="en-US" smtClean="0"/>
              <a:t>Items can not be damaged.</a:t>
            </a:r>
          </a:p>
          <a:p>
            <a:pPr eaLnBrk="1" hangingPunct="1"/>
            <a:r>
              <a:rPr lang="en-US" smtClean="0"/>
              <a:t>Items can not be stolen.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1279</TotalTime>
  <Words>2961</Words>
  <Application>Microsoft Office PowerPoint</Application>
  <PresentationFormat>On-screen Show (4:3)</PresentationFormat>
  <Paragraphs>316</Paragraphs>
  <Slides>61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2" baseType="lpstr">
      <vt:lpstr>Office Theme</vt:lpstr>
      <vt:lpstr>Slide 1</vt:lpstr>
      <vt:lpstr>what's up doc?</vt:lpstr>
      <vt:lpstr>first part contents</vt:lpstr>
      <vt:lpstr>digital libraries</vt:lpstr>
      <vt:lpstr>prospects</vt:lpstr>
      <vt:lpstr>example</vt:lpstr>
      <vt:lpstr>benefits: availability</vt:lpstr>
      <vt:lpstr>benefits: findability</vt:lpstr>
      <vt:lpstr>benefits: sharing</vt:lpstr>
      <vt:lpstr>benefits: updating</vt:lpstr>
      <vt:lpstr>benefits: new media</vt:lpstr>
      <vt:lpstr>issue: costs</vt:lpstr>
      <vt:lpstr>drawback: preservation</vt:lpstr>
      <vt:lpstr>drawbacks: monopoly dangers</vt:lpstr>
      <vt:lpstr>drawbacks: free information</vt:lpstr>
      <vt:lpstr>drawbacks: professional upheaval</vt:lpstr>
      <vt:lpstr>digital librarianship</vt:lpstr>
      <vt:lpstr>collection aspect</vt:lpstr>
      <vt:lpstr>service aspect</vt:lpstr>
      <vt:lpstr>digital information was hard to use</vt:lpstr>
      <vt:lpstr>digital information is becoming easier  </vt:lpstr>
      <vt:lpstr>an important caveat</vt:lpstr>
      <vt:lpstr>a course on digital libraries?</vt:lpstr>
      <vt:lpstr>digital libraries course</vt:lpstr>
      <vt:lpstr>building aspect</vt:lpstr>
      <vt:lpstr>electronic resource management</vt:lpstr>
      <vt:lpstr>repository building</vt:lpstr>
      <vt:lpstr>cross-repository services</vt:lpstr>
      <vt:lpstr>course syllabus</vt:lpstr>
      <vt:lpstr>my expertise</vt:lpstr>
      <vt:lpstr>the wider environment </vt:lpstr>
      <vt:lpstr>second part: ssh</vt:lpstr>
      <vt:lpstr>a few words about a computer</vt:lpstr>
      <vt:lpstr>some generalities about Debian</vt:lpstr>
      <vt:lpstr>Slide 35</vt:lpstr>
      <vt:lpstr>directories</vt:lpstr>
      <vt:lpstr>links</vt:lpstr>
      <vt:lpstr>Slide 38</vt:lpstr>
      <vt:lpstr>Slide 39</vt:lpstr>
      <vt:lpstr>Slide 40</vt:lpstr>
      <vt:lpstr>the Internet</vt:lpstr>
      <vt:lpstr>Internet application protocols</vt:lpstr>
      <vt:lpstr>Slide 43</vt:lpstr>
      <vt:lpstr>protocols to communicate with hosts</vt:lpstr>
      <vt:lpstr>Slide 45</vt:lpstr>
      <vt:lpstr>Slide 46</vt:lpstr>
      <vt:lpstr>tiu vs dlib.info</vt:lpstr>
      <vt:lpstr>Slide 48</vt:lpstr>
      <vt:lpstr>ssh protocol</vt:lpstr>
      <vt:lpstr>ssh client software</vt:lpstr>
      <vt:lpstr>Slide 51</vt:lpstr>
      <vt:lpstr>Slide 52</vt:lpstr>
      <vt:lpstr>home directory</vt:lpstr>
      <vt:lpstr>Slide 54</vt:lpstr>
      <vt:lpstr>mySQL</vt:lpstr>
      <vt:lpstr>initial state of  .my.cnf</vt:lpstr>
      <vt:lpstr>web home directory</vt:lpstr>
      <vt:lpstr>web site address</vt:lpstr>
      <vt:lpstr>backup</vt:lpstr>
      <vt:lpstr>common-sensical sysadmin tips</vt:lpstr>
      <vt:lpstr>Slide 61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palmer</cp:lastModifiedBy>
  <cp:revision>108</cp:revision>
  <dcterms:created xsi:type="dcterms:W3CDTF">2011-03-03T20:54:23Z</dcterms:created>
  <dcterms:modified xsi:type="dcterms:W3CDTF">2012-08-22T18:14:26Z</dcterms:modified>
</cp:coreProperties>
</file>