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7"/>
  </p:notesMasterIdLst>
  <p:handoutMasterIdLst>
    <p:handoutMasterId r:id="rId68"/>
  </p:handoutMasterIdLst>
  <p:sldIdLst>
    <p:sldId id="257" r:id="rId2"/>
    <p:sldId id="782" r:id="rId3"/>
    <p:sldId id="802" r:id="rId4"/>
    <p:sldId id="803" r:id="rId5"/>
    <p:sldId id="804" r:id="rId6"/>
    <p:sldId id="805" r:id="rId7"/>
    <p:sldId id="806" r:id="rId8"/>
    <p:sldId id="807" r:id="rId9"/>
    <p:sldId id="808" r:id="rId10"/>
    <p:sldId id="809" r:id="rId11"/>
    <p:sldId id="810" r:id="rId12"/>
    <p:sldId id="811" r:id="rId13"/>
    <p:sldId id="812" r:id="rId14"/>
    <p:sldId id="813" r:id="rId15"/>
    <p:sldId id="814" r:id="rId16"/>
    <p:sldId id="815" r:id="rId17"/>
    <p:sldId id="816" r:id="rId18"/>
    <p:sldId id="817" r:id="rId19"/>
    <p:sldId id="818" r:id="rId20"/>
    <p:sldId id="783" r:id="rId21"/>
    <p:sldId id="821" r:id="rId22"/>
    <p:sldId id="822" r:id="rId23"/>
    <p:sldId id="780" r:id="rId24"/>
    <p:sldId id="777" r:id="rId25"/>
    <p:sldId id="788" r:id="rId26"/>
    <p:sldId id="820" r:id="rId27"/>
    <p:sldId id="784" r:id="rId28"/>
    <p:sldId id="785" r:id="rId29"/>
    <p:sldId id="779" r:id="rId30"/>
    <p:sldId id="800" r:id="rId31"/>
    <p:sldId id="781" r:id="rId32"/>
    <p:sldId id="819" r:id="rId33"/>
    <p:sldId id="799" r:id="rId34"/>
    <p:sldId id="797" r:id="rId35"/>
    <p:sldId id="798" r:id="rId36"/>
    <p:sldId id="874" r:id="rId37"/>
    <p:sldId id="875" r:id="rId38"/>
    <p:sldId id="876" r:id="rId39"/>
    <p:sldId id="877" r:id="rId40"/>
    <p:sldId id="878" r:id="rId41"/>
    <p:sldId id="879" r:id="rId42"/>
    <p:sldId id="880" r:id="rId43"/>
    <p:sldId id="881" r:id="rId44"/>
    <p:sldId id="882" r:id="rId45"/>
    <p:sldId id="883" r:id="rId46"/>
    <p:sldId id="884" r:id="rId47"/>
    <p:sldId id="885" r:id="rId48"/>
    <p:sldId id="886" r:id="rId49"/>
    <p:sldId id="887" r:id="rId50"/>
    <p:sldId id="888" r:id="rId51"/>
    <p:sldId id="889" r:id="rId52"/>
    <p:sldId id="890" r:id="rId53"/>
    <p:sldId id="891" r:id="rId54"/>
    <p:sldId id="892" r:id="rId55"/>
    <p:sldId id="893" r:id="rId56"/>
    <p:sldId id="894" r:id="rId57"/>
    <p:sldId id="902" r:id="rId58"/>
    <p:sldId id="895" r:id="rId59"/>
    <p:sldId id="896" r:id="rId60"/>
    <p:sldId id="897" r:id="rId61"/>
    <p:sldId id="898" r:id="rId62"/>
    <p:sldId id="899" r:id="rId63"/>
    <p:sldId id="900" r:id="rId64"/>
    <p:sldId id="901" r:id="rId65"/>
    <p:sldId id="869" r:id="rId6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9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9F34C2C-A0D7-40BD-96C7-77A254BE62E0}" type="datetimeFigureOut">
              <a:rPr lang="en-US"/>
              <a:pPr>
                <a:defRPr/>
              </a:pPr>
              <a:t>8/22/2012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08E79C3-4BF0-4827-9B5F-E163D3AD66C5}" type="slidenum">
              <a:rPr lang="en-US"/>
              <a:pPr>
                <a:defRPr/>
              </a:pPr>
              <a:t>‹#›</a:t>
            </a:fld>
            <a:endParaRPr lang="en-US"/>
          </a:p>
        </p:txBody>
      </p:sp>
    </p:spTree>
    <p:extLst>
      <p:ext uri="{BB962C8B-B14F-4D97-AF65-F5344CB8AC3E}">
        <p14:creationId xmlns:p14="http://schemas.microsoft.com/office/powerpoint/2010/main" xmlns="" val="509212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67C2092-88C8-4CED-AF52-5AD2490552DF}" type="datetimeFigureOut">
              <a:rPr lang="en-US"/>
              <a:pPr>
                <a:defRPr/>
              </a:pPr>
              <a:t>8/22/2012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1D2BBE3-531E-4303-A6B8-C2758691EAC8}" type="slidenum">
              <a:rPr lang="en-US"/>
              <a:pPr>
                <a:defRPr/>
              </a:pPr>
              <a:t>‹#›</a:t>
            </a:fld>
            <a:endParaRPr lang="en-US"/>
          </a:p>
        </p:txBody>
      </p:sp>
    </p:spTree>
    <p:extLst>
      <p:ext uri="{BB962C8B-B14F-4D97-AF65-F5344CB8AC3E}">
        <p14:creationId xmlns:p14="http://schemas.microsoft.com/office/powerpoint/2010/main" xmlns="" val="17607940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6387"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395"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DCD6F5B-38A9-4716-916B-449C689167ED}"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696251D-E878-4047-9148-59C16F11106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656D74-358D-4E47-9985-EA86639390D6}"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17F6823-617E-44EA-B4AF-141EEBB158B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32ACD0F-67CB-45B2-B751-D17EEF386D2E}"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DAD8C6-F6F5-466C-B368-1A3890F0E5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94EB969-0950-4E3F-960A-4D58B74FB249}"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A4D4C33-C4C3-4CE8-A617-0AF321065FB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316F52A-F579-4319-9C97-3E6AD9A8F4D5}"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F869BB-D635-463E-B2FC-47B9B14767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2F2E161-D420-4DF4-9222-67FCC6D37757}"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A00BB2-C540-4007-94CE-BDF544391F7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F005C09-621E-4F74-9A26-DC0B37B3AD79}" type="datetimeFigureOut">
              <a:rPr lang="en-US"/>
              <a:pPr>
                <a:defRPr/>
              </a:pPr>
              <a:t>8/22/2012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DDF9CC1-B186-4118-87A0-AE6FCC2D0D3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ADF1ABC-68E5-439E-8C34-7AA45C5A04DF}" type="datetimeFigureOut">
              <a:rPr lang="en-US"/>
              <a:pPr>
                <a:defRPr/>
              </a:pPr>
              <a:t>8/22/2012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25C6EE8-EB52-4CE9-A8AF-63E12174929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4BC7482-8E54-44CF-AAA0-36F3308B0B00}" type="datetimeFigureOut">
              <a:rPr lang="en-US"/>
              <a:pPr>
                <a:defRPr/>
              </a:pPr>
              <a:t>8/22/2012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1F5106C-6133-4E8D-86F0-76D7B5B8848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D2B35CF-D6F3-4208-A31E-73D4BB342B45}"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9965F9C-2F13-4F6D-919B-79E824054CA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267F349-A386-47C2-B7C8-EAEF083221A8}"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7C7A7DB-3538-4C0E-AE7C-2FDFC134660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25BF1AD-76A3-4AD4-A0B0-0B888489D732}" type="datetimeFigureOut">
              <a:rPr lang="en-US"/>
              <a:pPr>
                <a:defRPr/>
              </a:pPr>
              <a:t>8/22/2012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2E49661-847D-499A-9C17-DE296566379C}"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latin typeface="Calibri" pitchFamily="34" charset="0"/>
              </a:rPr>
              <a:t>LIS65</a:t>
            </a:r>
            <a:r>
              <a:rPr lang="en-US" sz="4000" dirty="0">
                <a:solidFill>
                  <a:srgbClr val="E3EBF1"/>
                </a:solidFill>
                <a:latin typeface="Calibri" pitchFamily="34" charset="0"/>
              </a:rPr>
              <a:t>4 lecture 1</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en-US" sz="4000" dirty="0" smtClean="0">
                <a:solidFill>
                  <a:srgbClr val="E3EBF1"/>
                </a:solidFill>
                <a:latin typeface="Calibri" pitchFamily="34" charset="0"/>
              </a:rPr>
              <a:t>digital library history, Omeka installation, repository planning</a:t>
            </a:r>
            <a:endParaRPr lang="en-US" sz="4000" dirty="0">
              <a:solidFill>
                <a:srgbClr val="E3EBF1"/>
              </a:solidFill>
              <a:latin typeface="Calibri" pitchFamily="34" charset="0"/>
            </a:endParaRPr>
          </a:p>
        </p:txBody>
      </p:sp>
      <p:sp>
        <p:nvSpPr>
          <p:cNvPr id="15362"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Krichel</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2012-09-15</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idx="4294967295"/>
          </p:nvPr>
        </p:nvSpPr>
        <p:spPr/>
        <p:txBody>
          <a:bodyPr/>
          <a:lstStyle/>
          <a:p>
            <a:pPr eaLnBrk="1" hangingPunct="1"/>
            <a:r>
              <a:rPr lang="en-US" smtClean="0"/>
              <a:t>implementation</a:t>
            </a:r>
          </a:p>
        </p:txBody>
      </p:sp>
      <p:sp>
        <p:nvSpPr>
          <p:cNvPr id="26626" name="Rectangle 3"/>
          <p:cNvSpPr>
            <a:spLocks noGrp="1"/>
          </p:cNvSpPr>
          <p:nvPr>
            <p:ph type="body" idx="4294967295"/>
          </p:nvPr>
        </p:nvSpPr>
        <p:spPr/>
        <p:txBody>
          <a:bodyPr/>
          <a:lstStyle/>
          <a:p>
            <a:pPr eaLnBrk="1" hangingPunct="1"/>
            <a:r>
              <a:rPr lang="en-US" smtClean="0"/>
              <a:t>There is no evidence that anything like the memex was ever built.</a:t>
            </a:r>
          </a:p>
          <a:p>
            <a:pPr eaLnBrk="1" hangingPunct="1"/>
            <a:r>
              <a:rPr lang="en-US" smtClean="0"/>
              <a:t>Microfilm was replaced by digitization.</a:t>
            </a:r>
          </a:p>
          <a:p>
            <a:pPr eaLnBrk="1" hangingPunct="1"/>
            <a:r>
              <a:rPr lang="en-US" smtClean="0"/>
              <a:t>But the idea of associative trails or associative indexing has something to do with the hypermedia.</a:t>
            </a:r>
          </a:p>
          <a:p>
            <a:pPr eaLnBrk="1" hangingPunct="1"/>
            <a:r>
              <a:rPr lang="en-US" smtClean="0"/>
              <a:t>The later goes back to Ted Nelson.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idx="4294967295"/>
          </p:nvPr>
        </p:nvSpPr>
        <p:spPr/>
        <p:txBody>
          <a:bodyPr/>
          <a:lstStyle/>
          <a:p>
            <a:pPr eaLnBrk="1" hangingPunct="1"/>
            <a:r>
              <a:rPr lang="en-US" smtClean="0"/>
              <a:t>Licklider</a:t>
            </a:r>
          </a:p>
        </p:txBody>
      </p:sp>
      <p:sp>
        <p:nvSpPr>
          <p:cNvPr id="27650" name="Rectangle 3"/>
          <p:cNvSpPr>
            <a:spLocks noGrp="1"/>
          </p:cNvSpPr>
          <p:nvPr>
            <p:ph type="body" idx="4294967295"/>
          </p:nvPr>
        </p:nvSpPr>
        <p:spPr/>
        <p:txBody>
          <a:bodyPr/>
          <a:lstStyle/>
          <a:p>
            <a:pPr eaLnBrk="1" hangingPunct="1"/>
            <a:r>
              <a:rPr lang="en-US" smtClean="0"/>
              <a:t>Joseph Carl Robnett Licklider (1915—1990) trained as a mathematician and psychologist and worked mainly at the MIT.</a:t>
            </a:r>
          </a:p>
          <a:p>
            <a:pPr eaLnBrk="1" hangingPunct="1"/>
            <a:r>
              <a:rPr lang="en-US" smtClean="0"/>
              <a:t>The Council of Library Resources got funding from the Ford Foundation to examine how technology could help libraries.</a:t>
            </a:r>
          </a:p>
          <a:p>
            <a:pPr eaLnBrk="1" hangingPunct="1"/>
            <a:r>
              <a:rPr lang="en-US" smtClean="0"/>
              <a:t>Work was undertaken by Bolt, Beranek and Newman (BBN) of later ARPA fame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p:txBody>
          <a:bodyPr/>
          <a:lstStyle/>
          <a:p>
            <a:pPr eaLnBrk="1" hangingPunct="1"/>
            <a:r>
              <a:rPr lang="en-US" smtClean="0"/>
              <a:t>the system</a:t>
            </a:r>
          </a:p>
        </p:txBody>
      </p:sp>
      <p:sp>
        <p:nvSpPr>
          <p:cNvPr id="28674" name="Rectangle 3"/>
          <p:cNvSpPr>
            <a:spLocks noGrp="1"/>
          </p:cNvSpPr>
          <p:nvPr>
            <p:ph type="body" idx="4294967295"/>
          </p:nvPr>
        </p:nvSpPr>
        <p:spPr/>
        <p:txBody>
          <a:bodyPr/>
          <a:lstStyle/>
          <a:p>
            <a:pPr eaLnBrk="1" hangingPunct="1"/>
            <a:r>
              <a:rPr lang="en-US" smtClean="0"/>
              <a:t>The system was call “procognitive” meaning for the advancement of knowledge.</a:t>
            </a:r>
          </a:p>
          <a:p>
            <a:pPr eaLnBrk="1" hangingPunct="1"/>
            <a:r>
              <a:rPr lang="en-US" smtClean="0"/>
              <a:t>It would not be based on documents, metadata and retrieval.</a:t>
            </a:r>
          </a:p>
          <a:p>
            <a:pPr eaLnBrk="1" hangingPunct="1"/>
            <a:r>
              <a:rPr lang="en-US" smtClean="0"/>
              <a:t>It would process information into knowledge and questions into answers. </a:t>
            </a:r>
          </a:p>
          <a:p>
            <a:pPr eaLnBrk="1" hangingPunct="1"/>
            <a:r>
              <a:rPr lang="en-US" smtClean="0"/>
              <a:t>Users transmit their knowledge to the system.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p:cNvSpPr>
          <p:nvPr>
            <p:ph type="title" idx="4294967295"/>
          </p:nvPr>
        </p:nvSpPr>
        <p:spPr/>
        <p:txBody>
          <a:bodyPr/>
          <a:lstStyle/>
          <a:p>
            <a:pPr eaLnBrk="1" hangingPunct="1"/>
            <a:r>
              <a:rPr lang="en-US" smtClean="0"/>
              <a:t>information to knowledge</a:t>
            </a:r>
          </a:p>
        </p:txBody>
      </p:sp>
      <p:sp>
        <p:nvSpPr>
          <p:cNvPr id="29698" name="Rectangle 3"/>
          <p:cNvSpPr>
            <a:spLocks noGrp="1"/>
          </p:cNvSpPr>
          <p:nvPr>
            <p:ph type="body" idx="4294967295"/>
          </p:nvPr>
        </p:nvSpPr>
        <p:spPr/>
        <p:txBody>
          <a:bodyPr/>
          <a:lstStyle/>
          <a:p>
            <a:pPr eaLnBrk="1" hangingPunct="1"/>
            <a:r>
              <a:rPr lang="en-US" smtClean="0"/>
              <a:t>To see how information can be processed into knowledge, Lick, looked at the human brain. He had studied cat brains in his PhD work.</a:t>
            </a:r>
          </a:p>
          <a:p>
            <a:pPr eaLnBrk="1" hangingPunct="1"/>
            <a:r>
              <a:rPr lang="en-US" smtClean="0"/>
              <a:t>If it is possible to the process the body of information into knowledge structures, then questions can be answered by knowledge rather than be documents.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idx="4294967295"/>
          </p:nvPr>
        </p:nvSpPr>
        <p:spPr/>
        <p:txBody>
          <a:bodyPr/>
          <a:lstStyle/>
          <a:p>
            <a:pPr eaLnBrk="1" hangingPunct="1"/>
            <a:r>
              <a:rPr lang="en-US" smtClean="0"/>
              <a:t>human processing</a:t>
            </a:r>
          </a:p>
        </p:txBody>
      </p:sp>
      <p:sp>
        <p:nvSpPr>
          <p:cNvPr id="30722" name="Rectangle 3"/>
          <p:cNvSpPr>
            <a:spLocks noGrp="1"/>
          </p:cNvSpPr>
          <p:nvPr>
            <p:ph type="body" idx="4294967295"/>
          </p:nvPr>
        </p:nvSpPr>
        <p:spPr>
          <a:xfrm>
            <a:off x="457200" y="1447800"/>
            <a:ext cx="8229600" cy="5029200"/>
          </a:xfrm>
        </p:spPr>
        <p:txBody>
          <a:bodyPr/>
          <a:lstStyle/>
          <a:p>
            <a:pPr eaLnBrk="1" hangingPunct="1"/>
            <a:r>
              <a:rPr lang="en-US" smtClean="0"/>
              <a:t>Lick understood that current and foreseeable technology would not allow processing of documents into knowledge.</a:t>
            </a:r>
          </a:p>
          <a:p>
            <a:pPr eaLnBrk="1" hangingPunct="1"/>
            <a:r>
              <a:rPr lang="en-US" smtClean="0"/>
              <a:t>This would be the job of set of librarian called “procognitive system specialists”.</a:t>
            </a:r>
          </a:p>
          <a:p>
            <a:pPr eaLnBrk="1" hangingPunct="1"/>
            <a:r>
              <a:rPr lang="en-US" smtClean="0"/>
              <a:t>The would encode contents of documents in a knowledge language.</a:t>
            </a:r>
          </a:p>
          <a:p>
            <a:pPr eaLnBrk="1" hangingPunct="1"/>
            <a:r>
              <a:rPr lang="en-US" smtClean="0"/>
              <a:t>They would watch for ambiguity warnings.</a:t>
            </a:r>
          </a:p>
          <a:p>
            <a:pPr eaLnBrk="1" hangingPunct="1"/>
            <a:r>
              <a:rPr lang="en-US" smtClean="0"/>
              <a:t>Users would also provide feedback.</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idx="4294967295"/>
          </p:nvPr>
        </p:nvSpPr>
        <p:spPr/>
        <p:txBody>
          <a:bodyPr/>
          <a:lstStyle/>
          <a:p>
            <a:pPr eaLnBrk="1" hangingPunct="1"/>
            <a:r>
              <a:rPr lang="en-US" smtClean="0"/>
              <a:t>encoding</a:t>
            </a:r>
          </a:p>
        </p:txBody>
      </p:sp>
      <p:sp>
        <p:nvSpPr>
          <p:cNvPr id="31746" name="Rectangle 3"/>
          <p:cNvSpPr>
            <a:spLocks noGrp="1"/>
          </p:cNvSpPr>
          <p:nvPr>
            <p:ph type="body" idx="4294967295"/>
          </p:nvPr>
        </p:nvSpPr>
        <p:spPr/>
        <p:txBody>
          <a:bodyPr/>
          <a:lstStyle/>
          <a:p>
            <a:pPr eaLnBrk="1" hangingPunct="1"/>
            <a:r>
              <a:rPr lang="en-US" smtClean="0"/>
              <a:t>Surprisingly Lick still imagined the procognitive system be based on natural language.</a:t>
            </a:r>
          </a:p>
          <a:p>
            <a:pPr eaLnBrk="1" hangingPunct="1"/>
            <a:r>
              <a:rPr lang="en-US" smtClean="0"/>
              <a:t>The hope was that artificial intelligence (AI) methods would be developed to extract information from documents.</a:t>
            </a:r>
          </a:p>
          <a:p>
            <a:pPr eaLnBrk="1" hangingPunct="1"/>
            <a:r>
              <a:rPr lang="en-US" smtClean="0"/>
              <a:t>That hope seemed justified in the 60s when AI was in its infancy. </a:t>
            </a:r>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idx="4294967295"/>
          </p:nvPr>
        </p:nvSpPr>
        <p:spPr/>
        <p:txBody>
          <a:bodyPr/>
          <a:lstStyle/>
          <a:p>
            <a:pPr eaLnBrk="1" hangingPunct="1"/>
            <a:r>
              <a:rPr lang="en-US" smtClean="0"/>
              <a:t>steps to implementation</a:t>
            </a:r>
          </a:p>
        </p:txBody>
      </p:sp>
      <p:sp>
        <p:nvSpPr>
          <p:cNvPr id="32770" name="Content Placeholder 2"/>
          <p:cNvSpPr>
            <a:spLocks noGrp="1"/>
          </p:cNvSpPr>
          <p:nvPr>
            <p:ph idx="4294967295"/>
          </p:nvPr>
        </p:nvSpPr>
        <p:spPr/>
        <p:txBody>
          <a:bodyPr/>
          <a:lstStyle/>
          <a:p>
            <a:pPr eaLnBrk="1" hangingPunct="1"/>
            <a:r>
              <a:rPr lang="en-US" smtClean="0"/>
              <a:t>The first attempts, in the 60s, tried to find the citation string in a database of citations.</a:t>
            </a:r>
          </a:p>
          <a:p>
            <a:pPr eaLnBrk="1" hangingPunct="1"/>
            <a:r>
              <a:rPr lang="en-US" smtClean="0"/>
              <a:t>Thus this was more information retrieval on a small set of metadata than actual digital library work.</a:t>
            </a:r>
          </a:p>
          <a:p>
            <a:pPr eaLnBrk="1" hangingPunct="1"/>
            <a:r>
              <a:rPr lang="en-US" smtClean="0"/>
              <a:t>Librarians preparing bibliographies for researchers were the prime users.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idx="4294967295"/>
          </p:nvPr>
        </p:nvSpPr>
        <p:spPr/>
        <p:txBody>
          <a:bodyPr/>
          <a:lstStyle/>
          <a:p>
            <a:pPr eaLnBrk="1" hangingPunct="1"/>
            <a:r>
              <a:rPr lang="en-US" smtClean="0"/>
              <a:t>into 80s</a:t>
            </a:r>
          </a:p>
        </p:txBody>
      </p:sp>
      <p:sp>
        <p:nvSpPr>
          <p:cNvPr id="33794" name="Content Placeholder 2"/>
          <p:cNvSpPr>
            <a:spLocks noGrp="1"/>
          </p:cNvSpPr>
          <p:nvPr>
            <p:ph idx="4294967295"/>
          </p:nvPr>
        </p:nvSpPr>
        <p:spPr/>
        <p:txBody>
          <a:bodyPr/>
          <a:lstStyle/>
          <a:p>
            <a:pPr eaLnBrk="1" hangingPunct="1"/>
            <a:r>
              <a:rPr lang="en-US" smtClean="0"/>
              <a:t>In the 80s the personal computer “came back”.</a:t>
            </a:r>
          </a:p>
          <a:p>
            <a:pPr eaLnBrk="1" hangingPunct="1"/>
            <a:r>
              <a:rPr lang="en-US" smtClean="0"/>
              <a:t>Searching could be done of the full-texts of document.</a:t>
            </a:r>
          </a:p>
          <a:p>
            <a:pPr eaLnBrk="1" hangingPunct="1"/>
            <a:r>
              <a:rPr lang="en-US" smtClean="0"/>
              <a:t>Browsing became available.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idx="4294967295"/>
          </p:nvPr>
        </p:nvSpPr>
        <p:spPr/>
        <p:txBody>
          <a:bodyPr/>
          <a:lstStyle/>
          <a:p>
            <a:pPr eaLnBrk="1" hangingPunct="1"/>
            <a:r>
              <a:rPr lang="en-US" smtClean="0"/>
              <a:t>90s</a:t>
            </a:r>
          </a:p>
        </p:txBody>
      </p:sp>
      <p:sp>
        <p:nvSpPr>
          <p:cNvPr id="34818" name="Content Placeholder 2"/>
          <p:cNvSpPr>
            <a:spLocks noGrp="1"/>
          </p:cNvSpPr>
          <p:nvPr>
            <p:ph idx="4294967295"/>
          </p:nvPr>
        </p:nvSpPr>
        <p:spPr/>
        <p:txBody>
          <a:bodyPr/>
          <a:lstStyle/>
          <a:p>
            <a:pPr eaLnBrk="1" hangingPunct="1"/>
            <a:r>
              <a:rPr lang="en-US" smtClean="0"/>
              <a:t>In the 90s the Internet and the search engine came along.</a:t>
            </a:r>
          </a:p>
          <a:p>
            <a:pPr eaLnBrk="1" hangingPunct="1"/>
            <a:r>
              <a:rPr lang="en-US" smtClean="0"/>
              <a:t>Initially search engines followed standard information retrieval principles. </a:t>
            </a:r>
          </a:p>
          <a:p>
            <a:pPr eaLnBrk="1" hangingPunct="1"/>
            <a:r>
              <a:rPr lang="en-US" smtClean="0"/>
              <a:t>My first work, about 1993, was based on gopher access and WAIS indexing.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p:txBody>
          <a:bodyPr/>
          <a:lstStyle/>
          <a:p>
            <a:pPr eaLnBrk="1" hangingPunct="1"/>
            <a:r>
              <a:rPr lang="en-US" smtClean="0"/>
              <a:t>the semantic web</a:t>
            </a:r>
          </a:p>
        </p:txBody>
      </p:sp>
      <p:sp>
        <p:nvSpPr>
          <p:cNvPr id="35842" name="Content Placeholder 2"/>
          <p:cNvSpPr>
            <a:spLocks noGrp="1"/>
          </p:cNvSpPr>
          <p:nvPr>
            <p:ph idx="4294967295"/>
          </p:nvPr>
        </p:nvSpPr>
        <p:spPr>
          <a:xfrm>
            <a:off x="457200" y="1447800"/>
            <a:ext cx="8229600" cy="4953000"/>
          </a:xfrm>
        </p:spPr>
        <p:txBody>
          <a:bodyPr/>
          <a:lstStyle/>
          <a:p>
            <a:pPr eaLnBrk="1" hangingPunct="1"/>
            <a:r>
              <a:rPr lang="en-US" smtClean="0"/>
              <a:t>The semantic web is the actual successor to Lick’s vision.</a:t>
            </a:r>
          </a:p>
          <a:p>
            <a:pPr eaLnBrk="1" hangingPunct="1"/>
            <a:r>
              <a:rPr lang="en-US" smtClean="0"/>
              <a:t>It’s still not done.</a:t>
            </a:r>
          </a:p>
          <a:p>
            <a:pPr eaLnBrk="1" hangingPunct="1"/>
            <a:r>
              <a:rPr lang="en-US" smtClean="0"/>
              <a:t>I speculate it will not be done for a long time.</a:t>
            </a:r>
          </a:p>
          <a:p>
            <a:pPr eaLnBrk="1" hangingPunct="1"/>
            <a:r>
              <a:rPr lang="en-US" smtClean="0"/>
              <a:t>The reason is that while Lick thought Psychology and Computers, he did not think through the economics of operating such system as the ones that he proposed.</a:t>
            </a:r>
          </a:p>
          <a:p>
            <a:pPr eaLnBrk="1" hangingPunct="1"/>
            <a:r>
              <a:rPr lang="en-US" smtClean="0"/>
              <a:t>He also had too optimistic a vision about AI.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smtClean="0"/>
              <a:t>this lecture</a:t>
            </a:r>
          </a:p>
        </p:txBody>
      </p:sp>
      <p:sp>
        <p:nvSpPr>
          <p:cNvPr id="17410" name="Content Placeholder 2"/>
          <p:cNvSpPr>
            <a:spLocks noGrp="1"/>
          </p:cNvSpPr>
          <p:nvPr>
            <p:ph idx="1"/>
          </p:nvPr>
        </p:nvSpPr>
        <p:spPr/>
        <p:txBody>
          <a:bodyPr/>
          <a:lstStyle/>
          <a:p>
            <a:pPr eaLnBrk="1" hangingPunct="1"/>
            <a:r>
              <a:rPr lang="en-US" dirty="0" smtClean="0"/>
              <a:t>Early history of digital libraries.</a:t>
            </a:r>
          </a:p>
          <a:p>
            <a:pPr lvl="1" eaLnBrk="1" hangingPunct="1"/>
            <a:r>
              <a:rPr lang="en-US" dirty="0" err="1"/>
              <a:t>Vannevar</a:t>
            </a:r>
            <a:r>
              <a:rPr lang="en-US" dirty="0"/>
              <a:t> Bush</a:t>
            </a:r>
          </a:p>
          <a:p>
            <a:pPr lvl="1" eaLnBrk="1" hangingPunct="1"/>
            <a:r>
              <a:rPr lang="en-US" dirty="0"/>
              <a:t>Joseph Carl </a:t>
            </a:r>
            <a:r>
              <a:rPr lang="en-US" dirty="0" err="1"/>
              <a:t>Robnett</a:t>
            </a:r>
            <a:r>
              <a:rPr lang="en-US" dirty="0"/>
              <a:t> </a:t>
            </a:r>
            <a:r>
              <a:rPr lang="en-US" dirty="0" err="1"/>
              <a:t>Licklider</a:t>
            </a:r>
            <a:r>
              <a:rPr lang="en-US" dirty="0"/>
              <a:t>, aka “Lick</a:t>
            </a:r>
            <a:r>
              <a:rPr lang="en-US" dirty="0" smtClean="0"/>
              <a:t>”</a:t>
            </a:r>
          </a:p>
          <a:p>
            <a:pPr lvl="1" eaLnBrk="1" hangingPunct="1"/>
            <a:r>
              <a:rPr lang="en-US" dirty="0" smtClean="0"/>
              <a:t>some things that happened since.</a:t>
            </a:r>
          </a:p>
          <a:p>
            <a:pPr eaLnBrk="1" hangingPunct="1"/>
            <a:r>
              <a:rPr lang="en-US" dirty="0" smtClean="0"/>
              <a:t>Introduction to Omeka. </a:t>
            </a:r>
          </a:p>
          <a:p>
            <a:pPr eaLnBrk="1" hangingPunct="1"/>
            <a:r>
              <a:rPr lang="en-US" dirty="0" smtClean="0"/>
              <a:t>Installation of a theme. </a:t>
            </a:r>
          </a:p>
          <a:p>
            <a:pPr eaLnBrk="1" hangingPunct="1"/>
            <a:r>
              <a:rPr lang="en-US" dirty="0" smtClean="0"/>
              <a:t>Omeka tables and metadata.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eaLnBrk="1" hangingPunct="1"/>
            <a:r>
              <a:rPr lang="en-US" dirty="0" smtClean="0"/>
              <a:t>Omeka</a:t>
            </a:r>
          </a:p>
        </p:txBody>
      </p:sp>
      <p:sp>
        <p:nvSpPr>
          <p:cNvPr id="51202" name="Content Placeholder 2"/>
          <p:cNvSpPr>
            <a:spLocks noGrp="1"/>
          </p:cNvSpPr>
          <p:nvPr>
            <p:ph idx="1"/>
          </p:nvPr>
        </p:nvSpPr>
        <p:spPr/>
        <p:txBody>
          <a:bodyPr/>
          <a:lstStyle/>
          <a:p>
            <a:pPr eaLnBrk="1" hangingPunct="1"/>
            <a:r>
              <a:rPr lang="en-US" dirty="0" smtClean="0"/>
              <a:t>Omeka is an open-source software for image-based repositories.</a:t>
            </a:r>
          </a:p>
          <a:p>
            <a:pPr eaLnBrk="1" hangingPunct="1"/>
            <a:r>
              <a:rPr lang="en-US" dirty="0" smtClean="0"/>
              <a:t>Each of you gets a complete installation of Omeka installed in your home directory.</a:t>
            </a:r>
          </a:p>
          <a:p>
            <a:pPr eaLnBrk="1" hangingPunct="1"/>
            <a:r>
              <a:rPr lang="en-US" dirty="0" smtClean="0"/>
              <a:t>Omeka uses mySQL [4 slides].</a:t>
            </a:r>
          </a:p>
          <a:p>
            <a:pPr eaLnBrk="1" hangingPunct="1"/>
            <a:r>
              <a:rPr lang="en-US" dirty="0"/>
              <a:t>Omeka is delivered via the web [2 slides].</a:t>
            </a:r>
          </a:p>
          <a:p>
            <a:pPr eaLnBrk="1" hangingPunct="1"/>
            <a:r>
              <a:rPr lang="en-US" dirty="0"/>
              <a:t>Omeka uses PHP [2 slides</a:t>
            </a:r>
            <a:r>
              <a:rPr lang="en-US" dirty="0" smtClean="0"/>
              <a: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mySQL</a:t>
            </a:r>
            <a:endParaRPr lang="en-US" dirty="0"/>
          </a:p>
        </p:txBody>
      </p:sp>
      <p:sp>
        <p:nvSpPr>
          <p:cNvPr id="3" name="Content Placeholder 2"/>
          <p:cNvSpPr>
            <a:spLocks noGrp="1"/>
          </p:cNvSpPr>
          <p:nvPr>
            <p:ph idx="1"/>
          </p:nvPr>
        </p:nvSpPr>
        <p:spPr>
          <a:xfrm>
            <a:off x="457200" y="1371600"/>
            <a:ext cx="8229600" cy="4754563"/>
          </a:xfrm>
        </p:spPr>
        <p:txBody>
          <a:bodyPr/>
          <a:lstStyle/>
          <a:p>
            <a:r>
              <a:rPr lang="en-US" dirty="0" smtClean="0"/>
              <a:t>This is a relational database system. </a:t>
            </a:r>
          </a:p>
          <a:p>
            <a:r>
              <a:rPr lang="en-US" dirty="0" smtClean="0"/>
              <a:t>It is a client/server based system where the server keeps a set of tables. There may be relations between the tables.</a:t>
            </a:r>
          </a:p>
          <a:p>
            <a:r>
              <a:rPr lang="en-US" dirty="0" smtClean="0"/>
              <a:t>A client can make request to the server. These request follow a language called “structured query language” SQL.</a:t>
            </a:r>
          </a:p>
        </p:txBody>
      </p:sp>
    </p:spTree>
    <p:extLst>
      <p:ext uri="{BB962C8B-B14F-4D97-AF65-F5344CB8AC3E}">
        <p14:creationId xmlns:p14="http://schemas.microsoft.com/office/powerpoint/2010/main" xmlns="" val="26653223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SQL and us</a:t>
            </a:r>
            <a:endParaRPr lang="en-US" dirty="0"/>
          </a:p>
        </p:txBody>
      </p:sp>
      <p:sp>
        <p:nvSpPr>
          <p:cNvPr id="3" name="Content Placeholder 2"/>
          <p:cNvSpPr>
            <a:spLocks noGrp="1"/>
          </p:cNvSpPr>
          <p:nvPr>
            <p:ph idx="1"/>
          </p:nvPr>
        </p:nvSpPr>
        <p:spPr/>
        <p:txBody>
          <a:bodyPr/>
          <a:lstStyle/>
          <a:p>
            <a:r>
              <a:rPr lang="en-US" dirty="0" smtClean="0"/>
              <a:t>Some people think all librarians should know SQL and relational databases. </a:t>
            </a:r>
          </a:p>
          <a:p>
            <a:r>
              <a:rPr lang="en-US" dirty="0" smtClean="0"/>
              <a:t>We </a:t>
            </a:r>
            <a:r>
              <a:rPr lang="en-US" dirty="0"/>
              <a:t>don’t need to learn SQL, as O</a:t>
            </a:r>
            <a:r>
              <a:rPr lang="en-US" dirty="0" smtClean="0"/>
              <a:t>meka </a:t>
            </a:r>
            <a:r>
              <a:rPr lang="en-US" dirty="0"/>
              <a:t>will formulate the SQL for us. </a:t>
            </a:r>
            <a:endParaRPr lang="en-US" dirty="0" smtClean="0"/>
          </a:p>
          <a:p>
            <a:r>
              <a:rPr lang="en-US" dirty="0" smtClean="0"/>
              <a:t>We still have a web-based tool that will show and that can change all the Omeka tables. </a:t>
            </a:r>
            <a:endParaRPr lang="en-US" dirty="0"/>
          </a:p>
          <a:p>
            <a:endParaRPr lang="en-US" dirty="0"/>
          </a:p>
        </p:txBody>
      </p:sp>
    </p:spTree>
    <p:extLst>
      <p:ext uri="{BB962C8B-B14F-4D97-AF65-F5344CB8AC3E}">
        <p14:creationId xmlns:p14="http://schemas.microsoft.com/office/powerpoint/2010/main" xmlns="" val="30645068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p:txBody>
          <a:bodyPr/>
          <a:lstStyle/>
          <a:p>
            <a:pPr eaLnBrk="1" hangingPunct="1"/>
            <a:r>
              <a:rPr lang="en-US" dirty="0" smtClean="0"/>
              <a:t>mySQL and you </a:t>
            </a:r>
          </a:p>
        </p:txBody>
      </p:sp>
      <p:sp>
        <p:nvSpPr>
          <p:cNvPr id="3" name="Content Placeholder 2"/>
          <p:cNvSpPr>
            <a:spLocks noGrp="1"/>
          </p:cNvSpPr>
          <p:nvPr>
            <p:ph idx="1"/>
          </p:nvPr>
        </p:nvSpPr>
        <p:spPr>
          <a:xfrm>
            <a:off x="457200" y="1371600"/>
            <a:ext cx="8229600" cy="5257800"/>
          </a:xfrm>
        </p:spPr>
        <p:txBody>
          <a:bodyPr rtlCol="0">
            <a:normAutofit/>
          </a:bodyPr>
          <a:lstStyle/>
          <a:p>
            <a:pPr eaLnBrk="1" fontAlgn="auto" hangingPunct="1">
              <a:spcAft>
                <a:spcPts val="0"/>
              </a:spcAft>
              <a:buFont typeface="Arial" pitchFamily="34" charset="0"/>
              <a:buChar char="•"/>
              <a:defRPr/>
            </a:pPr>
            <a:r>
              <a:rPr lang="en-US" dirty="0" smtClean="0"/>
              <a:t>MySQL keeps as set of databases and a set of users. </a:t>
            </a:r>
          </a:p>
          <a:p>
            <a:pPr eaLnBrk="1" fontAlgn="auto" hangingPunct="1">
              <a:spcAft>
                <a:spcPts val="0"/>
              </a:spcAft>
              <a:buFont typeface="Arial" pitchFamily="34" charset="0"/>
              <a:buChar char="•"/>
              <a:defRPr/>
            </a:pPr>
            <a:r>
              <a:rPr lang="en-US" dirty="0" smtClean="0"/>
              <a:t>To keep things simple, </a:t>
            </a:r>
          </a:p>
          <a:p>
            <a:pPr lvl="1" eaLnBrk="1" fontAlgn="auto" hangingPunct="1">
              <a:spcAft>
                <a:spcPts val="0"/>
              </a:spcAft>
              <a:buFont typeface="Arial" pitchFamily="34" charset="0"/>
              <a:buChar char="•"/>
              <a:defRPr/>
            </a:pPr>
            <a:r>
              <a:rPr lang="en-US" dirty="0" smtClean="0"/>
              <a:t>I create one database for you. Its name is your tiu user name.  </a:t>
            </a:r>
          </a:p>
          <a:p>
            <a:pPr lvl="1" eaLnBrk="1" fontAlgn="auto" hangingPunct="1">
              <a:spcAft>
                <a:spcPts val="0"/>
              </a:spcAft>
              <a:buFont typeface="Arial" pitchFamily="34" charset="0"/>
              <a:buChar char="•"/>
              <a:defRPr/>
            </a:pPr>
            <a:r>
              <a:rPr lang="en-US" dirty="0" smtClean="0"/>
              <a:t>I create one mySQL user for you. Its name is the same as your tiu user name. It’s password is the one in your .</a:t>
            </a:r>
            <a:r>
              <a:rPr lang="en-US" dirty="0" err="1" smtClean="0"/>
              <a:t>my.cnf</a:t>
            </a:r>
            <a:r>
              <a:rPr lang="en-US" dirty="0"/>
              <a:t> </a:t>
            </a:r>
            <a:r>
              <a:rPr lang="en-US" dirty="0" smtClean="0"/>
              <a:t>at creation time. </a:t>
            </a:r>
          </a:p>
          <a:p>
            <a:pPr eaLnBrk="1" fontAlgn="auto" hangingPunct="1">
              <a:spcAft>
                <a:spcPts val="0"/>
              </a:spcAft>
              <a:buFont typeface="Arial" pitchFamily="34" charset="0"/>
              <a:buChar char="•"/>
              <a:defRPr/>
            </a:pPr>
            <a:r>
              <a:rPr lang="en-US" dirty="0" smtClean="0"/>
              <a:t>The user created for you has full rights to the database created for you.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pPr eaLnBrk="1" hangingPunct="1"/>
            <a:r>
              <a:rPr lang="en-US" dirty="0" smtClean="0"/>
              <a:t>the phpMyAdmin site</a:t>
            </a:r>
          </a:p>
        </p:txBody>
      </p:sp>
      <p:sp>
        <p:nvSpPr>
          <p:cNvPr id="55298" name="Content Placeholder 2"/>
          <p:cNvSpPr>
            <a:spLocks noGrp="1"/>
          </p:cNvSpPr>
          <p:nvPr>
            <p:ph idx="1"/>
          </p:nvPr>
        </p:nvSpPr>
        <p:spPr>
          <a:xfrm>
            <a:off x="457200" y="1600200"/>
            <a:ext cx="8229600" cy="4678363"/>
          </a:xfrm>
        </p:spPr>
        <p:txBody>
          <a:bodyPr/>
          <a:lstStyle/>
          <a:p>
            <a:pPr eaLnBrk="1" hangingPunct="1"/>
            <a:r>
              <a:rPr lang="en-US" dirty="0" smtClean="0"/>
              <a:t>phpMyAdmin is a web interface, written for the administration of mySQL, written in PHP. Thus you don’t have to learn mySQL commands.</a:t>
            </a:r>
          </a:p>
          <a:p>
            <a:pPr eaLnBrk="1" hangingPunct="1"/>
            <a:r>
              <a:rPr lang="en-US" dirty="0"/>
              <a:t>At http</a:t>
            </a:r>
            <a:r>
              <a:rPr lang="en-US" dirty="0" smtClean="0"/>
              <a:t>://dlib.info/phpmyadmin </a:t>
            </a:r>
            <a:r>
              <a:rPr lang="en-US" dirty="0"/>
              <a:t>we have the </a:t>
            </a:r>
            <a:r>
              <a:rPr lang="en-US" dirty="0" smtClean="0"/>
              <a:t>phpMyAdmin </a:t>
            </a:r>
            <a:r>
              <a:rPr lang="en-US" dirty="0"/>
              <a:t>installation</a:t>
            </a:r>
            <a:r>
              <a:rPr lang="en-US" dirty="0" smtClean="0"/>
              <a:t>.</a:t>
            </a:r>
          </a:p>
          <a:p>
            <a:pPr eaLnBrk="1" hangingPunct="1"/>
            <a:r>
              <a:rPr lang="en-US" dirty="0" smtClean="0"/>
              <a:t>You gain access to the interface by login with your mySQL user name and your mySQL password.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pPr eaLnBrk="1" hangingPunct="1"/>
            <a:r>
              <a:rPr lang="en-US" dirty="0" smtClean="0"/>
              <a:t>the web service</a:t>
            </a:r>
          </a:p>
        </p:txBody>
      </p:sp>
      <p:sp>
        <p:nvSpPr>
          <p:cNvPr id="3" name="Content Placeholder 2"/>
          <p:cNvSpPr>
            <a:spLocks noGrp="1"/>
          </p:cNvSpPr>
          <p:nvPr>
            <p:ph idx="1"/>
          </p:nvPr>
        </p:nvSpPr>
        <p:spPr>
          <a:xfrm>
            <a:off x="381000" y="1295400"/>
            <a:ext cx="8305800" cy="5334000"/>
          </a:xfrm>
        </p:spPr>
        <p:txBody>
          <a:bodyPr>
            <a:normAutofit/>
          </a:bodyPr>
          <a:lstStyle/>
          <a:p>
            <a:pPr eaLnBrk="1" hangingPunct="1">
              <a:lnSpc>
                <a:spcPct val="110000"/>
              </a:lnSpc>
            </a:pPr>
            <a:r>
              <a:rPr lang="en-US" dirty="0" smtClean="0"/>
              <a:t>On tiu, the Apache web server software delivers http responses. </a:t>
            </a:r>
          </a:p>
          <a:p>
            <a:pPr eaLnBrk="1" hangingPunct="1">
              <a:lnSpc>
                <a:spcPct val="110000"/>
              </a:lnSpc>
            </a:pPr>
            <a:r>
              <a:rPr lang="en-US" dirty="0" smtClean="0"/>
              <a:t>The web top directory is /</a:t>
            </a:r>
            <a:r>
              <a:rPr lang="en-US" dirty="0" err="1" smtClean="0"/>
              <a:t>var</a:t>
            </a:r>
            <a:r>
              <a:rPr lang="en-US" dirty="0" smtClean="0"/>
              <a:t>/www.</a:t>
            </a:r>
          </a:p>
          <a:p>
            <a:pPr eaLnBrk="1" hangingPunct="1">
              <a:lnSpc>
                <a:spcPct val="110000"/>
              </a:lnSpc>
            </a:pPr>
            <a:r>
              <a:rPr lang="en-US" dirty="0" smtClean="0"/>
              <a:t>http://dlib.info/ goes to the /</a:t>
            </a:r>
            <a:r>
              <a:rPr lang="en-US" dirty="0" err="1" smtClean="0"/>
              <a:t>var</a:t>
            </a:r>
            <a:r>
              <a:rPr lang="en-US" dirty="0" smtClean="0"/>
              <a:t>/www directory. There it shows the file index.html.</a:t>
            </a:r>
          </a:p>
          <a:p>
            <a:pPr eaLnBrk="1" hangingPunct="1">
              <a:lnSpc>
                <a:spcPct val="110000"/>
              </a:lnSpc>
            </a:pPr>
            <a:r>
              <a:rPr lang="en-US" dirty="0" smtClean="0"/>
              <a:t>If that file would not be there Apache would create a file list on the fly.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pPr eaLnBrk="1" hangingPunct="1"/>
            <a:r>
              <a:rPr lang="en-US" dirty="0" smtClean="0"/>
              <a:t>the Omeka web service</a:t>
            </a:r>
          </a:p>
        </p:txBody>
      </p:sp>
      <p:sp>
        <p:nvSpPr>
          <p:cNvPr id="3" name="Content Placeholder 2"/>
          <p:cNvSpPr>
            <a:spLocks noGrp="1"/>
          </p:cNvSpPr>
          <p:nvPr>
            <p:ph idx="1"/>
          </p:nvPr>
        </p:nvSpPr>
        <p:spPr>
          <a:xfrm>
            <a:off x="381000" y="1295400"/>
            <a:ext cx="8305800" cy="5334000"/>
          </a:xfrm>
        </p:spPr>
        <p:txBody>
          <a:bodyPr>
            <a:normAutofit/>
          </a:bodyPr>
          <a:lstStyle/>
          <a:p>
            <a:pPr eaLnBrk="1" hangingPunct="1">
              <a:lnSpc>
                <a:spcPct val="90000"/>
              </a:lnSpc>
            </a:pPr>
            <a:r>
              <a:rPr lang="en-US" dirty="0" smtClean="0"/>
              <a:t>http://dlib.info/omeka</a:t>
            </a:r>
            <a:r>
              <a:rPr lang="en-US" i="1" dirty="0" smtClean="0"/>
              <a:t>l</a:t>
            </a:r>
            <a:r>
              <a:rPr lang="en-US" dirty="0" smtClean="0"/>
              <a:t> goes to the /</a:t>
            </a:r>
            <a:r>
              <a:rPr lang="en-US" dirty="0" err="1" smtClean="0"/>
              <a:t>var</a:t>
            </a:r>
            <a:r>
              <a:rPr lang="en-US" dirty="0" smtClean="0"/>
              <a:t>/www/</a:t>
            </a:r>
            <a:r>
              <a:rPr lang="en-US" dirty="0" err="1" smtClean="0"/>
              <a:t>omeka</a:t>
            </a:r>
            <a:r>
              <a:rPr lang="en-US" dirty="0" smtClean="0"/>
              <a:t> directory.</a:t>
            </a:r>
          </a:p>
          <a:p>
            <a:pPr eaLnBrk="1" hangingPunct="1">
              <a:lnSpc>
                <a:spcPct val="90000"/>
              </a:lnSpc>
            </a:pPr>
            <a:r>
              <a:rPr lang="en-US" dirty="0" smtClean="0"/>
              <a:t>In that directory, there are links to each Omeka user’s Omeka directories. </a:t>
            </a:r>
          </a:p>
          <a:p>
            <a:pPr eaLnBrk="1" hangingPunct="1">
              <a:lnSpc>
                <a:spcPct val="90000"/>
              </a:lnSpc>
            </a:pPr>
            <a:r>
              <a:rPr lang="en-US" dirty="0" smtClean="0"/>
              <a:t>There in the user’s directory, Apache finds no index.html. Therefore it shows the file </a:t>
            </a:r>
            <a:r>
              <a:rPr lang="en-US" dirty="0" err="1" smtClean="0"/>
              <a:t>index.php</a:t>
            </a:r>
            <a:r>
              <a:rPr lang="en-US" dirty="0" smtClean="0"/>
              <a:t>, a second choice.</a:t>
            </a:r>
          </a:p>
          <a:p>
            <a:pPr eaLnBrk="1" hangingPunct="1">
              <a:lnSpc>
                <a:spcPct val="90000"/>
              </a:lnSpc>
            </a:pPr>
            <a:r>
              <a:rPr lang="en-US" dirty="0" smtClean="0"/>
              <a:t>Tiu also has a directory /etc/apache/sites-enabled/</a:t>
            </a:r>
            <a:r>
              <a:rPr lang="en-US" dirty="0" err="1" smtClean="0"/>
              <a:t>omeka</a:t>
            </a:r>
            <a:r>
              <a:rPr lang="en-US" dirty="0" smtClean="0"/>
              <a:t>. This contains configuration snippets for your omeka sites, written in </a:t>
            </a:r>
            <a:r>
              <a:rPr lang="en-US" dirty="0"/>
              <a:t>A</a:t>
            </a:r>
            <a:r>
              <a:rPr lang="en-US" dirty="0" smtClean="0"/>
              <a:t>pache’s configuration language.</a:t>
            </a:r>
          </a:p>
        </p:txBody>
      </p:sp>
    </p:spTree>
    <p:extLst>
      <p:ext uri="{BB962C8B-B14F-4D97-AF65-F5344CB8AC3E}">
        <p14:creationId xmlns:p14="http://schemas.microsoft.com/office/powerpoint/2010/main" xmlns="" val="35447530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pPr eaLnBrk="1" hangingPunct="1"/>
            <a:r>
              <a:rPr lang="en-US" dirty="0" smtClean="0"/>
              <a:t>PHP</a:t>
            </a:r>
          </a:p>
        </p:txBody>
      </p:sp>
      <p:sp>
        <p:nvSpPr>
          <p:cNvPr id="52226" name="Content Placeholder 2"/>
          <p:cNvSpPr>
            <a:spLocks noGrp="1"/>
          </p:cNvSpPr>
          <p:nvPr>
            <p:ph idx="1"/>
          </p:nvPr>
        </p:nvSpPr>
        <p:spPr/>
        <p:txBody>
          <a:bodyPr/>
          <a:lstStyle/>
          <a:p>
            <a:pPr eaLnBrk="1" hangingPunct="1"/>
            <a:r>
              <a:rPr lang="en-US" dirty="0" smtClean="0"/>
              <a:t>Omeka is written in PHP. PHP is the </a:t>
            </a:r>
            <a:r>
              <a:rPr lang="en-US" u="sng" dirty="0" smtClean="0"/>
              <a:t>P</a:t>
            </a:r>
            <a:r>
              <a:rPr lang="en-US" dirty="0" smtClean="0"/>
              <a:t>HP </a:t>
            </a:r>
            <a:r>
              <a:rPr lang="en-US" u="sng" dirty="0" smtClean="0"/>
              <a:t>H</a:t>
            </a:r>
            <a:r>
              <a:rPr lang="en-US" dirty="0" smtClean="0"/>
              <a:t>ypertext </a:t>
            </a:r>
            <a:r>
              <a:rPr lang="en-US" u="sng" dirty="0" smtClean="0"/>
              <a:t>P</a:t>
            </a:r>
            <a:r>
              <a:rPr lang="en-US" dirty="0" smtClean="0"/>
              <a:t>rocessor, a high level scripting language.</a:t>
            </a:r>
          </a:p>
          <a:p>
            <a:pPr eaLnBrk="1" hangingPunct="1"/>
            <a:r>
              <a:rPr lang="en-US" dirty="0" smtClean="0"/>
              <a:t>PHP code is interpreted by the web server. </a:t>
            </a:r>
          </a:p>
          <a:p>
            <a:pPr eaLnBrk="1" hangingPunct="1"/>
            <a:r>
              <a:rPr lang="en-US" dirty="0" smtClean="0"/>
              <a:t>On tiu we run the Apache web server. </a:t>
            </a:r>
          </a:p>
          <a:p>
            <a:pPr eaLnBrk="1" hangingPunct="1"/>
            <a:r>
              <a:rPr lang="en-US" dirty="0" smtClean="0"/>
              <a:t>Apache on tiu is configured in such a way as to interpret PHP.</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pPr eaLnBrk="1" hangingPunct="1"/>
            <a:r>
              <a:rPr lang="en-US" dirty="0" smtClean="0"/>
              <a:t>Apache interprets PHP</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When Apache on tiu finds a file that has the ending .php, it does not send it to the web client directly.</a:t>
            </a:r>
          </a:p>
          <a:p>
            <a:pPr eaLnBrk="1" fontAlgn="auto" hangingPunct="1">
              <a:spcAft>
                <a:spcPts val="0"/>
              </a:spcAft>
              <a:buFont typeface="Arial" pitchFamily="34" charset="0"/>
              <a:buChar char="•"/>
              <a:defRPr/>
            </a:pPr>
            <a:r>
              <a:rPr lang="en-US" dirty="0" smtClean="0"/>
              <a:t>Instead it scans the page for special processing instructions, &lt;?php … ?&gt; and sends these processing instructions to a PHP interpreter. </a:t>
            </a:r>
          </a:p>
          <a:p>
            <a:pPr eaLnBrk="1" fontAlgn="auto" hangingPunct="1">
              <a:spcAft>
                <a:spcPts val="0"/>
              </a:spcAft>
              <a:buFont typeface="Arial" pitchFamily="34" charset="0"/>
              <a:buChar char="•"/>
              <a:defRPr/>
            </a:pPr>
            <a:r>
              <a:rPr lang="en-US" dirty="0" smtClean="0"/>
              <a:t>Then it sends the processed code (usually in HTML) to the client. </a:t>
            </a:r>
          </a:p>
          <a:p>
            <a:pPr eaLnBrk="1" fontAlgn="auto" hangingPunct="1">
              <a:spcAft>
                <a:spcPts val="0"/>
              </a:spcAft>
              <a:buFont typeface="Arial" pitchFamily="34" charset="0"/>
              <a:buChar char="•"/>
              <a:defRPr/>
            </a:pPr>
            <a:r>
              <a:rPr lang="en-US" dirty="0" smtClean="0"/>
              <a:t>This </a:t>
            </a:r>
            <a:r>
              <a:rPr lang="en-US" dirty="0" err="1" smtClean="0"/>
              <a:t>verry</a:t>
            </a:r>
            <a:r>
              <a:rPr lang="en-US" dirty="0" smtClean="0"/>
              <a:t> slow and inefficient.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pPr eaLnBrk="1" hangingPunct="1"/>
            <a:r>
              <a:rPr lang="en-US" dirty="0" smtClean="0"/>
              <a:t>the Omeka site</a:t>
            </a:r>
          </a:p>
        </p:txBody>
      </p:sp>
      <p:sp>
        <p:nvSpPr>
          <p:cNvPr id="3" name="Content Placeholder 2"/>
          <p:cNvSpPr>
            <a:spLocks noGrp="1"/>
          </p:cNvSpPr>
          <p:nvPr>
            <p:ph idx="1"/>
          </p:nvPr>
        </p:nvSpPr>
        <p:spPr/>
        <p:txBody>
          <a:bodyPr rtlCol="0">
            <a:normAutofit/>
          </a:bodyPr>
          <a:lstStyle/>
          <a:p>
            <a:pPr marL="328613" indent="-317500" eaLnBrk="1" fontAlgn="auto" hangingPunct="1">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As part of the course, you are being provided with a complete copy of the latest version of  on the server dlib.info, at the URL</a:t>
            </a:r>
          </a:p>
          <a:p>
            <a:pPr marL="328613" indent="-317500" eaLnBrk="1" fontAlgn="auto" hangingPunct="1">
              <a:spcBef>
                <a:spcPts val="700"/>
              </a:spcBef>
              <a:spcAft>
                <a:spcPts val="0"/>
              </a:spcAft>
              <a:buFont typeface="Arial" pitchFamily="34"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	http://dlib.info/</a:t>
            </a:r>
            <a:r>
              <a:rPr lang="en-US" dirty="0" err="1" smtClean="0">
                <a:solidFill>
                  <a:srgbClr val="FFFFFF"/>
                </a:solidFill>
              </a:rPr>
              <a:t>omeka</a:t>
            </a:r>
            <a:r>
              <a:rPr lang="en-US" dirty="0" smtClean="0">
                <a:solidFill>
                  <a:srgbClr val="FFFFFF"/>
                </a:solidFill>
              </a:rPr>
              <a:t>/</a:t>
            </a:r>
            <a:r>
              <a:rPr lang="en-GB" i="1" dirty="0" smtClean="0">
                <a:solidFill>
                  <a:srgbClr val="FFFFFF"/>
                </a:solidFill>
              </a:rPr>
              <a:t>user </a:t>
            </a:r>
          </a:p>
          <a:p>
            <a:pPr marL="328613" indent="-317500" algn="just" eaLnBrk="1" fontAlgn="auto" hangingPunct="1">
              <a:spcBef>
                <a:spcPts val="700"/>
              </a:spcBef>
              <a:spcAft>
                <a:spcPts val="0"/>
              </a:spcAft>
              <a:buFont typeface="Arial" pitchFamily="34"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	where </a:t>
            </a:r>
            <a:r>
              <a:rPr lang="en-GB" i="1" dirty="0" smtClean="0">
                <a:solidFill>
                  <a:srgbClr val="FFFFFF"/>
                </a:solidFill>
              </a:rPr>
              <a:t>user</a:t>
            </a:r>
            <a:r>
              <a:rPr lang="en-GB" dirty="0" smtClean="0">
                <a:solidFill>
                  <a:srgbClr val="FFFFFF"/>
                </a:solidFill>
              </a:rPr>
              <a:t> is a user name that you have chosen. </a:t>
            </a:r>
          </a:p>
          <a:p>
            <a:pPr marL="328613" indent="-317500" algn="just" eaLnBrk="1" fontAlgn="auto" hangingPunct="1">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This URL will initially redirect to an initialization screen. Fill it out.</a:t>
            </a:r>
          </a:p>
          <a:p>
            <a:pPr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idx="4294967295"/>
          </p:nvPr>
        </p:nvSpPr>
        <p:spPr/>
        <p:txBody>
          <a:bodyPr/>
          <a:lstStyle/>
          <a:p>
            <a:pPr eaLnBrk="1" hangingPunct="1"/>
            <a:r>
              <a:rPr lang="en-US" smtClean="0"/>
              <a:t>background</a:t>
            </a:r>
          </a:p>
        </p:txBody>
      </p:sp>
      <p:sp>
        <p:nvSpPr>
          <p:cNvPr id="19458" name="Rectangle 3"/>
          <p:cNvSpPr>
            <a:spLocks noGrp="1"/>
          </p:cNvSpPr>
          <p:nvPr>
            <p:ph type="body" idx="4294967295"/>
          </p:nvPr>
        </p:nvSpPr>
        <p:spPr/>
        <p:txBody>
          <a:bodyPr/>
          <a:lstStyle/>
          <a:p>
            <a:pPr eaLnBrk="1" hangingPunct="1"/>
            <a:r>
              <a:rPr lang="en-US" smtClean="0"/>
              <a:t>Vannevar Bush (1890—1974) directed the US office of Science Research and Development during WW2.</a:t>
            </a:r>
          </a:p>
          <a:p>
            <a:pPr eaLnBrk="1" hangingPunct="1"/>
            <a:r>
              <a:rPr lang="en-US" smtClean="0"/>
              <a:t>As the war ended he saw two problems</a:t>
            </a:r>
          </a:p>
          <a:p>
            <a:pPr lvl="1" eaLnBrk="1" hangingPunct="1"/>
            <a:r>
              <a:rPr lang="en-US" smtClean="0"/>
              <a:t>how to make the war time scientific reports available</a:t>
            </a:r>
          </a:p>
          <a:p>
            <a:pPr lvl="1" eaLnBrk="1" hangingPunct="1"/>
            <a:r>
              <a:rPr lang="en-US" smtClean="0"/>
              <a:t>find a new challenge for the scientists</a:t>
            </a:r>
          </a:p>
          <a:p>
            <a:pPr eaLnBrk="1" hangingPunct="1"/>
            <a:r>
              <a:rPr lang="en-US" smtClean="0"/>
              <a:t>He proposed a solution in “As we may think”.</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pPr eaLnBrk="1" hangingPunct="1"/>
            <a:r>
              <a:rPr lang="en-US" smtClean="0"/>
              <a:t>filling out the form</a:t>
            </a: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Things to note</a:t>
            </a:r>
          </a:p>
          <a:p>
            <a:pPr lvl="1" eaLnBrk="1" fontAlgn="auto" hangingPunct="1">
              <a:spcAft>
                <a:spcPts val="0"/>
              </a:spcAft>
              <a:buFont typeface="Arial" pitchFamily="34" charset="0"/>
              <a:buChar char="–"/>
              <a:defRPr/>
            </a:pPr>
            <a:r>
              <a:rPr lang="en-US" dirty="0" smtClean="0"/>
              <a:t>“</a:t>
            </a:r>
            <a:r>
              <a:rPr lang="en-US" dirty="0" err="1" smtClean="0"/>
              <a:t>Superuser</a:t>
            </a:r>
            <a:r>
              <a:rPr lang="en-US" dirty="0" smtClean="0"/>
              <a:t> Account Username”</a:t>
            </a:r>
          </a:p>
          <a:p>
            <a:pPr lvl="1" eaLnBrk="1" fontAlgn="auto" hangingPunct="1">
              <a:spcAft>
                <a:spcPts val="0"/>
              </a:spcAft>
              <a:buFont typeface="Arial" pitchFamily="34" charset="0"/>
              <a:buChar char="–"/>
              <a:defRPr/>
            </a:pPr>
            <a:r>
              <a:rPr lang="en-US" dirty="0" smtClean="0"/>
              <a:t>“Email” for password reminders to the </a:t>
            </a:r>
            <a:r>
              <a:rPr lang="en-US" dirty="0" err="1" smtClean="0"/>
              <a:t>superuser</a:t>
            </a:r>
            <a:r>
              <a:rPr lang="en-US" dirty="0" smtClean="0"/>
              <a:t>.</a:t>
            </a:r>
          </a:p>
          <a:p>
            <a:pPr lvl="1" eaLnBrk="1" fontAlgn="auto" hangingPunct="1">
              <a:spcAft>
                <a:spcPts val="0"/>
              </a:spcAft>
              <a:buFont typeface="Arial" pitchFamily="34" charset="0"/>
              <a:buChar char="–"/>
              <a:defRPr/>
            </a:pPr>
            <a:r>
              <a:rPr lang="en-US" dirty="0" smtClean="0"/>
              <a:t>“Administrator Email” will be noted on the site </a:t>
            </a:r>
          </a:p>
          <a:p>
            <a:pPr eaLnBrk="1" fontAlgn="auto" hangingPunct="1">
              <a:spcAft>
                <a:spcPts val="0"/>
              </a:spcAft>
              <a:buFont typeface="Arial" pitchFamily="34" charset="0"/>
              <a:buChar char="•"/>
              <a:defRPr/>
            </a:pPr>
            <a:r>
              <a:rPr lang="en-US" dirty="0" smtClean="0"/>
              <a:t>All other settings can be left at the default and/or can be changed in the “general settings” later.</a:t>
            </a:r>
          </a:p>
          <a:p>
            <a:pPr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pPr eaLnBrk="1" hangingPunct="1"/>
            <a:r>
              <a:rPr lang="en-US" dirty="0" err="1" smtClean="0"/>
              <a:t>Omeka’s</a:t>
            </a:r>
            <a:r>
              <a:rPr lang="en-US" dirty="0" smtClean="0"/>
              <a:t> mySQL tables</a:t>
            </a:r>
          </a:p>
        </p:txBody>
      </p:sp>
      <p:sp>
        <p:nvSpPr>
          <p:cNvPr id="58370" name="Content Placeholder 2"/>
          <p:cNvSpPr>
            <a:spLocks noGrp="1"/>
          </p:cNvSpPr>
          <p:nvPr>
            <p:ph idx="1"/>
          </p:nvPr>
        </p:nvSpPr>
        <p:spPr/>
        <p:txBody>
          <a:bodyPr/>
          <a:lstStyle/>
          <a:p>
            <a:pPr eaLnBrk="1" hangingPunct="1"/>
            <a:r>
              <a:rPr lang="en-US" dirty="0" smtClean="0"/>
              <a:t>Each database has a set of tables inside.</a:t>
            </a:r>
          </a:p>
          <a:p>
            <a:pPr eaLnBrk="1" hangingPunct="1"/>
            <a:r>
              <a:rPr lang="en-US" dirty="0" smtClean="0"/>
              <a:t>The tables that Omeka creates, and then uses, all have a name starting with “omeka_”.</a:t>
            </a:r>
          </a:p>
          <a:p>
            <a:pPr eaLnBrk="1" hangingPunct="1"/>
            <a:r>
              <a:rPr lang="en-US" dirty="0" smtClean="0"/>
              <a:t>You can create other tables in your mySQL database but choose names that don’t start with “omeka_”.</a:t>
            </a:r>
          </a:p>
          <a:p>
            <a:pPr eaLnBrk="1" hangingPunct="1"/>
            <a:r>
              <a:rPr lang="en-US" dirty="0" smtClean="0"/>
              <a:t>You can see the tables created once you have filled out the installation form. </a:t>
            </a:r>
          </a:p>
          <a:p>
            <a:pPr eaLnBrk="1" hangingPunct="1">
              <a:buFont typeface="Arial" charset="0"/>
              <a:buNone/>
            </a:pPr>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p:cNvSpPr>
          <p:nvPr>
            <p:ph type="title"/>
          </p:nvPr>
        </p:nvSpPr>
        <p:spPr/>
        <p:txBody>
          <a:bodyPr/>
          <a:lstStyle/>
          <a:p>
            <a:r>
              <a:rPr lang="en-US" smtClean="0"/>
              <a:t>when we are done with this</a:t>
            </a:r>
          </a:p>
        </p:txBody>
      </p:sp>
      <p:sp>
        <p:nvSpPr>
          <p:cNvPr id="82947" name="Rectangle 3"/>
          <p:cNvSpPr>
            <a:spLocks noGrp="1"/>
          </p:cNvSpPr>
          <p:nvPr>
            <p:ph type="body" idx="1"/>
          </p:nvPr>
        </p:nvSpPr>
        <p:spPr/>
        <p:txBody>
          <a:bodyPr/>
          <a:lstStyle/>
          <a:p>
            <a:r>
              <a:rPr lang="en-US" dirty="0" smtClean="0"/>
              <a:t>Then Thomas will delete some tables in Omeka that are still shipped, but are no longer used is modern versions.</a:t>
            </a:r>
          </a:p>
          <a:p>
            <a:r>
              <a:rPr lang="en-US" dirty="0" smtClean="0"/>
              <a:t>This will simplify the discussion of the table structure that follows. </a:t>
            </a:r>
          </a:p>
          <a:p>
            <a:r>
              <a:rPr lang="en-US" dirty="0" smtClean="0"/>
              <a:t>This will now be done when all Omeka sites are installed.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p:txBody>
          <a:bodyPr/>
          <a:lstStyle/>
          <a:p>
            <a:pPr eaLnBrk="1" hangingPunct="1"/>
            <a:r>
              <a:rPr lang="en-US" smtClean="0"/>
              <a:t>the admin interface</a:t>
            </a:r>
          </a:p>
        </p:txBody>
      </p:sp>
      <p:sp>
        <p:nvSpPr>
          <p:cNvPr id="77826" name="Content Placeholder 2"/>
          <p:cNvSpPr>
            <a:spLocks noGrp="1"/>
          </p:cNvSpPr>
          <p:nvPr>
            <p:ph idx="1"/>
          </p:nvPr>
        </p:nvSpPr>
        <p:spPr/>
        <p:txBody>
          <a:bodyPr/>
          <a:lstStyle/>
          <a:p>
            <a:pPr eaLnBrk="1" hangingPunct="1"/>
            <a:r>
              <a:rPr lang="en-US" dirty="0" smtClean="0"/>
              <a:t>The admin interface for your Omeka site is at http://dlib.info/omeka/</a:t>
            </a:r>
            <a:r>
              <a:rPr lang="en-US" i="1" dirty="0" smtClean="0"/>
              <a:t>user</a:t>
            </a:r>
            <a:r>
              <a:rPr lang="en-US" dirty="0" smtClean="0"/>
              <a:t>/admin.</a:t>
            </a:r>
          </a:p>
          <a:p>
            <a:pPr eaLnBrk="1" hangingPunct="1"/>
            <a:r>
              <a:rPr lang="en-US" dirty="0" smtClean="0"/>
              <a:t>You simply add ‘admin’ to your Omeka address.  For trivial security, there is no link to this place. </a:t>
            </a:r>
          </a:p>
          <a:p>
            <a:pPr eaLnBrk="1" hangingPunct="1"/>
            <a:r>
              <a:rPr lang="en-US" dirty="0" smtClean="0"/>
              <a:t>Bookmark it in your browser. Don’t bookmark it in the lab.</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pPr eaLnBrk="1" hangingPunct="1"/>
            <a:r>
              <a:rPr lang="en-US" smtClean="0"/>
              <a:t>omeka/db.ini</a:t>
            </a:r>
          </a:p>
        </p:txBody>
      </p:sp>
      <p:sp>
        <p:nvSpPr>
          <p:cNvPr id="78850" name="Content Placeholder 2"/>
          <p:cNvSpPr>
            <a:spLocks noGrp="1"/>
          </p:cNvSpPr>
          <p:nvPr>
            <p:ph idx="1"/>
          </p:nvPr>
        </p:nvSpPr>
        <p:spPr/>
        <p:txBody>
          <a:bodyPr/>
          <a:lstStyle/>
          <a:p>
            <a:pPr eaLnBrk="1" hangingPunct="1"/>
            <a:r>
              <a:rPr lang="en-US" dirty="0" smtClean="0"/>
              <a:t>This contains the instructions that allow to connect to your database.</a:t>
            </a:r>
          </a:p>
          <a:p>
            <a:pPr eaLnBrk="1" hangingPunct="1"/>
            <a:r>
              <a:rPr lang="en-US" dirty="0" smtClean="0"/>
              <a:t>Since PHP is executed by the web server as www-data, and that is not a member of a group with you, the file has to be readable by all. </a:t>
            </a:r>
          </a:p>
          <a:p>
            <a:pPr eaLnBrk="1" hangingPunct="1"/>
            <a:r>
              <a:rPr lang="en-US" dirty="0" smtClean="0"/>
              <a:t>Security of Omeka is not Fort Knox.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p:nvPr>
        </p:nvSpPr>
        <p:spPr/>
        <p:txBody>
          <a:bodyPr/>
          <a:lstStyle/>
          <a:p>
            <a:pPr eaLnBrk="1" hangingPunct="1"/>
            <a:r>
              <a:rPr lang="en-US" smtClean="0"/>
              <a:t>omeka/themes</a:t>
            </a:r>
          </a:p>
        </p:txBody>
      </p:sp>
      <p:sp>
        <p:nvSpPr>
          <p:cNvPr id="79874" name="Content Placeholder 2"/>
          <p:cNvSpPr>
            <a:spLocks noGrp="1"/>
          </p:cNvSpPr>
          <p:nvPr>
            <p:ph idx="1"/>
          </p:nvPr>
        </p:nvSpPr>
        <p:spPr/>
        <p:txBody>
          <a:bodyPr/>
          <a:lstStyle/>
          <a:p>
            <a:pPr eaLnBrk="1" hangingPunct="1"/>
            <a:r>
              <a:rPr lang="en-US" dirty="0" smtClean="0"/>
              <a:t>There we have themes. Each theme is in a directory.</a:t>
            </a:r>
          </a:p>
          <a:p>
            <a:pPr eaLnBrk="1" hangingPunct="1"/>
            <a:r>
              <a:rPr lang="en-US" dirty="0" smtClean="0"/>
              <a:t>You can install a new theme by downloading a theme from the Omeka theme web site http://omeka.org/add-ons/themes/, upload it and then selected it from the admin interface.</a:t>
            </a:r>
          </a:p>
          <a:p>
            <a:pPr eaLnBrk="1" hangingPunct="1"/>
            <a:r>
              <a:rPr lang="en-US" dirty="0" smtClean="0"/>
              <a:t>Let us try this out now.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idx="4294967295"/>
          </p:nvPr>
        </p:nvSpPr>
        <p:spPr/>
        <p:txBody>
          <a:bodyPr/>
          <a:lstStyle/>
          <a:p>
            <a:r>
              <a:rPr lang="en-US" dirty="0" smtClean="0"/>
              <a:t>second part: repository planning</a:t>
            </a:r>
          </a:p>
        </p:txBody>
      </p:sp>
      <p:sp>
        <p:nvSpPr>
          <p:cNvPr id="52226" name="Content Placeholder 2"/>
          <p:cNvSpPr>
            <a:spLocks noGrp="1"/>
          </p:cNvSpPr>
          <p:nvPr>
            <p:ph idx="4294967295"/>
          </p:nvPr>
        </p:nvSpPr>
        <p:spPr>
          <a:xfrm>
            <a:off x="457200" y="1371600"/>
            <a:ext cx="8229600" cy="4754563"/>
          </a:xfrm>
        </p:spPr>
        <p:txBody>
          <a:bodyPr/>
          <a:lstStyle/>
          <a:p>
            <a:r>
              <a:rPr lang="en-US" smtClean="0"/>
              <a:t>This slide set follows Reese and Barnerjee very closely. </a:t>
            </a:r>
          </a:p>
          <a:p>
            <a:r>
              <a:rPr lang="en-US" smtClean="0"/>
              <a:t>We want to get through the gist of what they have in chapters one and two. I skip the most trivial things as well as the stuff that will be covered in copyright and imaging lectures.</a:t>
            </a:r>
          </a:p>
          <a:p>
            <a:r>
              <a:rPr lang="en-US" smtClean="0"/>
              <a:t>I have not been involved in repositories but I don’t buy a lot what they write.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idx="4294967295"/>
          </p:nvPr>
        </p:nvSpPr>
        <p:spPr/>
        <p:txBody>
          <a:bodyPr/>
          <a:lstStyle/>
          <a:p>
            <a:r>
              <a:rPr lang="en-US" smtClean="0"/>
              <a:t>planning</a:t>
            </a:r>
          </a:p>
        </p:txBody>
      </p:sp>
      <p:sp>
        <p:nvSpPr>
          <p:cNvPr id="53250" name="Rectangle 3"/>
          <p:cNvSpPr>
            <a:spLocks noGrp="1"/>
          </p:cNvSpPr>
          <p:nvPr>
            <p:ph type="body" idx="4294967295"/>
          </p:nvPr>
        </p:nvSpPr>
        <p:spPr>
          <a:xfrm>
            <a:off x="457200" y="1219200"/>
            <a:ext cx="8229600" cy="5257800"/>
          </a:xfrm>
        </p:spPr>
        <p:txBody>
          <a:bodyPr/>
          <a:lstStyle/>
          <a:p>
            <a:r>
              <a:rPr lang="en-US" smtClean="0"/>
              <a:t>“The ultimate success or failure of a digital repository is usually determined in the planning stage. A repository must be structured and organized that users can readily find and use diverse types of resources. It must be easy to maintain and capable of accommodating needs and resources that may not exist at the time the repository is designed.”</a:t>
            </a:r>
          </a:p>
          <a:p>
            <a:r>
              <a:rPr lang="en-US" smtClean="0"/>
              <a:t>Happy talk!</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p:cNvSpPr>
          <p:nvPr>
            <p:ph type="title" idx="4294967295"/>
          </p:nvPr>
        </p:nvSpPr>
        <p:spPr/>
        <p:txBody>
          <a:bodyPr/>
          <a:lstStyle/>
          <a:p>
            <a:r>
              <a:rPr lang="en-US" smtClean="0"/>
              <a:t>planning importance</a:t>
            </a:r>
          </a:p>
        </p:txBody>
      </p:sp>
      <p:sp>
        <p:nvSpPr>
          <p:cNvPr id="54274" name="Rectangle 3"/>
          <p:cNvSpPr>
            <a:spLocks noGrp="1"/>
          </p:cNvSpPr>
          <p:nvPr>
            <p:ph type="body" idx="4294967295"/>
          </p:nvPr>
        </p:nvSpPr>
        <p:spPr>
          <a:xfrm>
            <a:off x="457200" y="1371600"/>
            <a:ext cx="8229600" cy="4754563"/>
          </a:xfrm>
        </p:spPr>
        <p:txBody>
          <a:bodyPr/>
          <a:lstStyle/>
          <a:p>
            <a:r>
              <a:rPr lang="en-US" smtClean="0"/>
              <a:t>“The ultimate success or failure of a digital repository is usually determined in the planning stage.”</a:t>
            </a:r>
          </a:p>
          <a:p>
            <a:r>
              <a:rPr lang="en-US" smtClean="0"/>
              <a:t>It would be useful to have an example of a repository that failed because it was badly planned.</a:t>
            </a:r>
          </a:p>
          <a:p>
            <a:r>
              <a:rPr lang="en-US" smtClean="0"/>
              <a:t>The weak contents in many academic repositories suggests that all are badly planned?</a:t>
            </a:r>
          </a:p>
          <a:p>
            <a:endParaRPr lang="en-US"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idx="4294967295"/>
          </p:nvPr>
        </p:nvSpPr>
        <p:spPr/>
        <p:txBody>
          <a:bodyPr/>
          <a:lstStyle/>
          <a:p>
            <a:r>
              <a:rPr lang="en-US" smtClean="0"/>
              <a:t>search</a:t>
            </a:r>
          </a:p>
        </p:txBody>
      </p:sp>
      <p:sp>
        <p:nvSpPr>
          <p:cNvPr id="55298" name="Rectangle 3"/>
          <p:cNvSpPr>
            <a:spLocks noGrp="1"/>
          </p:cNvSpPr>
          <p:nvPr>
            <p:ph type="body" idx="4294967295"/>
          </p:nvPr>
        </p:nvSpPr>
        <p:spPr/>
        <p:txBody>
          <a:bodyPr/>
          <a:lstStyle/>
          <a:p>
            <a:r>
              <a:rPr lang="en-US" smtClean="0"/>
              <a:t>“A repository must be structured and organized that users can readily find and use diverse types of resources.” </a:t>
            </a:r>
          </a:p>
          <a:p>
            <a:r>
              <a:rPr lang="en-US" smtClean="0"/>
              <a:t>Users don’t search local repositories. They come in through search engines or aggregators (which are also found through search engines). Optimizing repositories for local findability is plain wrong.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p:txBody>
          <a:bodyPr/>
          <a:lstStyle/>
          <a:p>
            <a:pPr eaLnBrk="1" hangingPunct="1"/>
            <a:r>
              <a:rPr lang="en-US" smtClean="0"/>
              <a:t>As we may think</a:t>
            </a:r>
          </a:p>
        </p:txBody>
      </p:sp>
      <p:sp>
        <p:nvSpPr>
          <p:cNvPr id="20482" name="Rectangle 3"/>
          <p:cNvSpPr>
            <a:spLocks noGrp="1"/>
          </p:cNvSpPr>
          <p:nvPr>
            <p:ph type="body" idx="4294967295"/>
          </p:nvPr>
        </p:nvSpPr>
        <p:spPr/>
        <p:txBody>
          <a:bodyPr/>
          <a:lstStyle/>
          <a:p>
            <a:pPr eaLnBrk="1" hangingPunct="1"/>
            <a:r>
              <a:rPr lang="en-US" smtClean="0"/>
              <a:t>It remains to date one of the most frequently cited papers in Library and Information Science.</a:t>
            </a:r>
          </a:p>
          <a:p>
            <a:pPr eaLnBrk="1" hangingPunct="1"/>
            <a:r>
              <a:rPr lang="en-US" smtClean="0"/>
              <a:t>I think this fame is somewhat undeserved.</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p:cNvSpPr>
          <p:nvPr>
            <p:ph type="title" idx="4294967295"/>
          </p:nvPr>
        </p:nvSpPr>
        <p:spPr/>
        <p:txBody>
          <a:bodyPr/>
          <a:lstStyle/>
          <a:p>
            <a:r>
              <a:rPr lang="en-US" smtClean="0"/>
              <a:t>capability</a:t>
            </a:r>
          </a:p>
        </p:txBody>
      </p:sp>
      <p:sp>
        <p:nvSpPr>
          <p:cNvPr id="56322" name="Rectangle 3"/>
          <p:cNvSpPr>
            <a:spLocks noGrp="1"/>
          </p:cNvSpPr>
          <p:nvPr>
            <p:ph type="body" idx="4294967295"/>
          </p:nvPr>
        </p:nvSpPr>
        <p:spPr/>
        <p:txBody>
          <a:bodyPr/>
          <a:lstStyle/>
          <a:p>
            <a:r>
              <a:rPr lang="en-US" smtClean="0"/>
              <a:t>“capable of accommodating needs and resources that may not exist”</a:t>
            </a:r>
          </a:p>
          <a:p>
            <a:r>
              <a:rPr lang="en-US" smtClean="0"/>
              <a:t>It is impossible to do that. Making this sort of ideas a precondition for building a repository slows down progress with real task.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p:cNvSpPr>
          <p:nvPr>
            <p:ph type="title" idx="4294967295"/>
          </p:nvPr>
        </p:nvSpPr>
        <p:spPr/>
        <p:txBody>
          <a:bodyPr/>
          <a:lstStyle/>
          <a:p>
            <a:r>
              <a:rPr lang="en-US" smtClean="0"/>
              <a:t>parallel to physical</a:t>
            </a:r>
          </a:p>
        </p:txBody>
      </p:sp>
      <p:sp>
        <p:nvSpPr>
          <p:cNvPr id="57346" name="Rectangle 3"/>
          <p:cNvSpPr>
            <a:spLocks noGrp="1"/>
          </p:cNvSpPr>
          <p:nvPr>
            <p:ph type="body" idx="4294967295"/>
          </p:nvPr>
        </p:nvSpPr>
        <p:spPr/>
        <p:txBody>
          <a:bodyPr/>
          <a:lstStyle/>
          <a:p>
            <a:r>
              <a:rPr lang="en-US" smtClean="0"/>
              <a:t>“Creating and managing a digital repository is similar to starting a new physical collection … new materials must be added while those that no longer support the mission of the repository should be removed”.</a:t>
            </a:r>
          </a:p>
          <a:p>
            <a:r>
              <a:rPr lang="en-US" smtClean="0"/>
              <a:t>The first idea holds people hostage to the past and the second is inimical to digital preservation.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p:cNvSpPr>
          <p:nvPr>
            <p:ph type="title" idx="4294967295"/>
          </p:nvPr>
        </p:nvSpPr>
        <p:spPr/>
        <p:txBody>
          <a:bodyPr/>
          <a:lstStyle/>
          <a:p>
            <a:r>
              <a:rPr lang="en-US" smtClean="0"/>
              <a:t>preservation</a:t>
            </a:r>
          </a:p>
        </p:txBody>
      </p:sp>
      <p:sp>
        <p:nvSpPr>
          <p:cNvPr id="58370" name="Rectangle 3"/>
          <p:cNvSpPr>
            <a:spLocks noGrp="1"/>
          </p:cNvSpPr>
          <p:nvPr>
            <p:ph type="body" idx="4294967295"/>
          </p:nvPr>
        </p:nvSpPr>
        <p:spPr>
          <a:xfrm>
            <a:off x="457200" y="1341438"/>
            <a:ext cx="8229600" cy="4983162"/>
          </a:xfrm>
        </p:spPr>
        <p:txBody>
          <a:bodyPr/>
          <a:lstStyle/>
          <a:p>
            <a:r>
              <a:rPr lang="en-US" smtClean="0"/>
              <a:t>“one of the primary functions of digital repositories is to preserve electronic resources, though they must also provide a system for cataloging, indexing and retrieving digital materials”.</a:t>
            </a:r>
          </a:p>
          <a:p>
            <a:r>
              <a:rPr lang="en-US" smtClean="0"/>
              <a:t>We are still on page one, but have already a contradiction with statement of previous slide.</a:t>
            </a:r>
          </a:p>
          <a:p>
            <a:r>
              <a:rPr lang="en-US" smtClean="0"/>
              <a:t>“electronic resources” vs “digital materials”.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p:cNvSpPr>
          <p:nvPr>
            <p:ph type="title" idx="4294967295"/>
          </p:nvPr>
        </p:nvSpPr>
        <p:spPr/>
        <p:txBody>
          <a:bodyPr/>
          <a:lstStyle/>
          <a:p>
            <a:r>
              <a:rPr lang="en-US" smtClean="0"/>
              <a:t>missing here</a:t>
            </a:r>
          </a:p>
        </p:txBody>
      </p:sp>
      <p:sp>
        <p:nvSpPr>
          <p:cNvPr id="59394" name="Rectangle 3"/>
          <p:cNvSpPr>
            <a:spLocks noGrp="1"/>
          </p:cNvSpPr>
          <p:nvPr>
            <p:ph type="body" idx="4294967295"/>
          </p:nvPr>
        </p:nvSpPr>
        <p:spPr/>
        <p:txBody>
          <a:bodyPr/>
          <a:lstStyle/>
          <a:p>
            <a:r>
              <a:rPr lang="en-US" smtClean="0"/>
              <a:t>There needs to be an analysis done of the functionalities of the repository.</a:t>
            </a:r>
          </a:p>
          <a:p>
            <a:r>
              <a:rPr lang="en-US" smtClean="0"/>
              <a:t>Some of the aims of the repository may be contradictory.</a:t>
            </a:r>
          </a:p>
          <a:p>
            <a:r>
              <a:rPr lang="en-US" smtClean="0"/>
              <a:t>Then a prioritization can take place between these different functionalities.</a:t>
            </a:r>
          </a:p>
          <a:p>
            <a:r>
              <a:rPr lang="en-US" smtClean="0"/>
              <a:t>This will allow to select an appropriate software.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p:cNvSpPr>
          <p:nvPr>
            <p:ph type="title" idx="4294967295"/>
          </p:nvPr>
        </p:nvSpPr>
        <p:spPr/>
        <p:txBody>
          <a:bodyPr/>
          <a:lstStyle/>
          <a:p>
            <a:r>
              <a:rPr lang="en-US" sz="4000" smtClean="0"/>
              <a:t>“decision to build a digital repository”</a:t>
            </a:r>
          </a:p>
        </p:txBody>
      </p:sp>
      <p:sp>
        <p:nvSpPr>
          <p:cNvPr id="60418" name="Rectangle 3"/>
          <p:cNvSpPr>
            <a:spLocks noGrp="1"/>
          </p:cNvSpPr>
          <p:nvPr>
            <p:ph type="body" idx="4294967295"/>
          </p:nvPr>
        </p:nvSpPr>
        <p:spPr>
          <a:xfrm>
            <a:off x="457200" y="1295400"/>
            <a:ext cx="8229600" cy="5410200"/>
          </a:xfrm>
        </p:spPr>
        <p:txBody>
          <a:bodyPr/>
          <a:lstStyle/>
          <a:p>
            <a:pPr>
              <a:lnSpc>
                <a:spcPct val="90000"/>
              </a:lnSpc>
            </a:pPr>
            <a:r>
              <a:rPr lang="en-US" smtClean="0"/>
              <a:t>“Although many people treat repositories as short-term projects that can be funded with grants and other non-recurring monies, the reality is …”</a:t>
            </a:r>
          </a:p>
          <a:p>
            <a:pPr>
              <a:lnSpc>
                <a:spcPct val="90000"/>
              </a:lnSpc>
            </a:pPr>
            <a:r>
              <a:rPr lang="en-US" smtClean="0"/>
              <a:t>Building the repository will cost a lot.</a:t>
            </a:r>
          </a:p>
          <a:p>
            <a:pPr>
              <a:lnSpc>
                <a:spcPct val="90000"/>
              </a:lnSpc>
            </a:pPr>
            <a:r>
              <a:rPr lang="en-US" smtClean="0"/>
              <a:t>Maintaining it is ok, if you have somebody on staff who has minimum system administration skills and you can pay for external hosting and local backup.</a:t>
            </a:r>
          </a:p>
          <a:p>
            <a:pPr>
              <a:lnSpc>
                <a:spcPct val="90000"/>
              </a:lnSpc>
            </a:pPr>
            <a:r>
              <a:rPr lang="en-US" smtClean="0"/>
              <a:t>Comparing the repository to new physical collection is not helpful.</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p:cNvSpPr>
          <p:nvPr>
            <p:ph type="title" idx="4294967295"/>
          </p:nvPr>
        </p:nvSpPr>
        <p:spPr/>
        <p:txBody>
          <a:bodyPr/>
          <a:lstStyle/>
          <a:p>
            <a:r>
              <a:rPr lang="en-US" smtClean="0"/>
              <a:t>role of the repository</a:t>
            </a:r>
          </a:p>
        </p:txBody>
      </p:sp>
      <p:sp>
        <p:nvSpPr>
          <p:cNvPr id="61442" name="Rectangle 3"/>
          <p:cNvSpPr>
            <a:spLocks noGrp="1"/>
          </p:cNvSpPr>
          <p:nvPr>
            <p:ph type="body" idx="4294967295"/>
          </p:nvPr>
        </p:nvSpPr>
        <p:spPr/>
        <p:txBody>
          <a:bodyPr/>
          <a:lstStyle/>
          <a:p>
            <a:r>
              <a:rPr lang="en-US" smtClean="0"/>
              <a:t>“The importance of physically processing resources is diminishing, and more value is placed on the ability to locate and download remotely stored resources. In this sense, digital repositories are a logical outgrowth of traditional library services in response to challenges brought by network technology.”</a:t>
            </a:r>
          </a:p>
          <a:p>
            <a:r>
              <a:rPr lang="en-US" smtClean="0"/>
              <a:t>discuss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p:cNvSpPr>
          <p:nvPr>
            <p:ph type="title" idx="4294967295"/>
          </p:nvPr>
        </p:nvSpPr>
        <p:spPr/>
        <p:txBody>
          <a:bodyPr/>
          <a:lstStyle/>
          <a:p>
            <a:r>
              <a:rPr lang="en-US" sz="4000" smtClean="0"/>
              <a:t>example 1 (born digital) offered by RB</a:t>
            </a:r>
          </a:p>
        </p:txBody>
      </p:sp>
      <p:sp>
        <p:nvSpPr>
          <p:cNvPr id="62466" name="Rectangle 3"/>
          <p:cNvSpPr>
            <a:spLocks noGrp="1"/>
          </p:cNvSpPr>
          <p:nvPr>
            <p:ph type="body" idx="4294967295"/>
          </p:nvPr>
        </p:nvSpPr>
        <p:spPr/>
        <p:txBody>
          <a:bodyPr/>
          <a:lstStyle/>
          <a:p>
            <a:r>
              <a:rPr lang="en-US" smtClean="0"/>
              <a:t>An example they point out is http://lcweb2.loc.gov/diglib/lcwa/html/elec2000/elec2000-browse.html</a:t>
            </a:r>
          </a:p>
          <a:p>
            <a:r>
              <a:rPr lang="en-US" smtClean="0"/>
              <a:t>This is well presented collection.</a:t>
            </a:r>
          </a:p>
          <a:p>
            <a:r>
              <a:rPr lang="en-US" smtClean="0"/>
              <a:t>It seem to carry over coding mistakes from the collection.</a:t>
            </a:r>
          </a:p>
          <a:p>
            <a:r>
              <a:rPr lang="en-US" smtClean="0"/>
              <a:t>There does not appear to be a harvesting interface.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p:cNvSpPr>
          <p:nvPr>
            <p:ph type="title" idx="4294967295"/>
          </p:nvPr>
        </p:nvSpPr>
        <p:spPr/>
        <p:txBody>
          <a:bodyPr/>
          <a:lstStyle/>
          <a:p>
            <a:r>
              <a:rPr lang="en-US" smtClean="0"/>
              <a:t>example 2</a:t>
            </a:r>
          </a:p>
        </p:txBody>
      </p:sp>
      <p:sp>
        <p:nvSpPr>
          <p:cNvPr id="63490" name="Rectangle 3"/>
          <p:cNvSpPr>
            <a:spLocks noGrp="1"/>
          </p:cNvSpPr>
          <p:nvPr>
            <p:ph type="body" idx="4294967295"/>
          </p:nvPr>
        </p:nvSpPr>
        <p:spPr/>
        <p:txBody>
          <a:bodyPr/>
          <a:lstStyle/>
          <a:p>
            <a:r>
              <a:rPr lang="en-US" smtClean="0"/>
              <a:t>Locally to them, they look at http://oregondigital.org/digcol/corflood64/</a:t>
            </a:r>
          </a:p>
          <a:p>
            <a:r>
              <a:rPr lang="en-US" smtClean="0"/>
              <a:t>This is a ContentDM based digital image collection. </a:t>
            </a:r>
          </a:p>
          <a:p>
            <a:r>
              <a:rPr lang="en-US" smtClean="0"/>
              <a:t>This really is an archival collection.</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p:cNvSpPr>
          <p:nvPr>
            <p:ph type="title" idx="4294967295"/>
          </p:nvPr>
        </p:nvSpPr>
        <p:spPr/>
        <p:txBody>
          <a:bodyPr/>
          <a:lstStyle/>
          <a:p>
            <a:r>
              <a:rPr lang="en-US" smtClean="0"/>
              <a:t>opportunity for libraries</a:t>
            </a:r>
          </a:p>
        </p:txBody>
      </p:sp>
      <p:sp>
        <p:nvSpPr>
          <p:cNvPr id="64514" name="Rectangle 3"/>
          <p:cNvSpPr>
            <a:spLocks noGrp="1"/>
          </p:cNvSpPr>
          <p:nvPr>
            <p:ph type="body" idx="4294967295"/>
          </p:nvPr>
        </p:nvSpPr>
        <p:spPr/>
        <p:txBody>
          <a:bodyPr/>
          <a:lstStyle/>
          <a:p>
            <a:r>
              <a:rPr lang="en-US" smtClean="0"/>
              <a:t>Provide desktop access.</a:t>
            </a:r>
          </a:p>
          <a:p>
            <a:r>
              <a:rPr lang="en-US" smtClean="0"/>
              <a:t>Present the library as au-fait with technology.</a:t>
            </a:r>
          </a:p>
          <a:p>
            <a:r>
              <a:rPr lang="en-US" smtClean="0"/>
              <a:t>It is an occasion to set up skills. </a:t>
            </a:r>
          </a:p>
          <a:p>
            <a:r>
              <a:rPr lang="en-US" smtClean="0"/>
              <a:t>Expand the remit of the library to publication of locally produced materials. This latter point mainly applies to academic institutions but may be to others.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p:cNvSpPr>
          <p:nvPr>
            <p:ph type="title" idx="4294967295"/>
          </p:nvPr>
        </p:nvSpPr>
        <p:spPr/>
        <p:txBody>
          <a:bodyPr/>
          <a:lstStyle/>
          <a:p>
            <a:r>
              <a:rPr lang="en-US" smtClean="0"/>
              <a:t>problems with repositories</a:t>
            </a:r>
          </a:p>
        </p:txBody>
      </p:sp>
      <p:sp>
        <p:nvSpPr>
          <p:cNvPr id="65538" name="Rectangle 3"/>
          <p:cNvSpPr>
            <a:spLocks noGrp="1"/>
          </p:cNvSpPr>
          <p:nvPr>
            <p:ph type="body" idx="4294967295"/>
          </p:nvPr>
        </p:nvSpPr>
        <p:spPr/>
        <p:txBody>
          <a:bodyPr/>
          <a:lstStyle/>
          <a:p>
            <a:r>
              <a:rPr lang="en-US" smtClean="0"/>
              <a:t>Tools are not stable.</a:t>
            </a:r>
          </a:p>
          <a:p>
            <a:r>
              <a:rPr lang="en-US" smtClean="0"/>
              <a:t>Migrations will be required.</a:t>
            </a:r>
          </a:p>
          <a:p>
            <a:r>
              <a:rPr lang="en-US" smtClean="0"/>
              <a:t>User expectations are high (erh…)</a:t>
            </a:r>
          </a:p>
          <a:p>
            <a:r>
              <a:rPr lang="en-US" smtClean="0"/>
              <a:t>Electronic resources are more difficult to work with.</a:t>
            </a:r>
          </a:p>
          <a:p>
            <a:r>
              <a:rPr lang="en-US" smtClean="0"/>
              <a:t>Staff adaptability or having enough competent staff is the biggest challenge.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idx="4294967295"/>
          </p:nvPr>
        </p:nvSpPr>
        <p:spPr/>
        <p:txBody>
          <a:bodyPr/>
          <a:lstStyle/>
          <a:p>
            <a:pPr eaLnBrk="1" hangingPunct="1"/>
            <a:r>
              <a:rPr lang="en-US" smtClean="0"/>
              <a:t>the scientific record</a:t>
            </a:r>
          </a:p>
        </p:txBody>
      </p:sp>
      <p:sp>
        <p:nvSpPr>
          <p:cNvPr id="21506" name="Rectangle 3"/>
          <p:cNvSpPr>
            <a:spLocks noGrp="1"/>
          </p:cNvSpPr>
          <p:nvPr>
            <p:ph type="body" idx="4294967295"/>
          </p:nvPr>
        </p:nvSpPr>
        <p:spPr>
          <a:xfrm>
            <a:off x="304800" y="1600200"/>
            <a:ext cx="8610600" cy="4525963"/>
          </a:xfrm>
        </p:spPr>
        <p:txBody>
          <a:bodyPr/>
          <a:lstStyle/>
          <a:p>
            <a:pPr eaLnBrk="1" hangingPunct="1">
              <a:lnSpc>
                <a:spcPct val="110000"/>
              </a:lnSpc>
            </a:pPr>
            <a:r>
              <a:rPr lang="en-US" dirty="0" smtClean="0"/>
              <a:t>As scientists do more work, the “record” extends. This is good.</a:t>
            </a:r>
          </a:p>
          <a:p>
            <a:pPr eaLnBrk="1" hangingPunct="1">
              <a:lnSpc>
                <a:spcPct val="110000"/>
              </a:lnSpc>
            </a:pPr>
            <a:r>
              <a:rPr lang="en-US" dirty="0" smtClean="0"/>
              <a:t>Recent advances in microfilm also made is possible to store more of the record in microfilm.</a:t>
            </a:r>
          </a:p>
          <a:p>
            <a:pPr eaLnBrk="1" hangingPunct="1">
              <a:lnSpc>
                <a:spcPct val="110000"/>
              </a:lnSpc>
            </a:pPr>
            <a:r>
              <a:rPr lang="en-US" dirty="0" smtClean="0"/>
              <a:t>But with much research and increased specialization, “significant attainments become lost in the mass of the inconsequential”.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p:cNvSpPr>
          <p:nvPr>
            <p:ph type="title" idx="4294967295"/>
          </p:nvPr>
        </p:nvSpPr>
        <p:spPr>
          <a:xfrm>
            <a:off x="457200" y="304800"/>
            <a:ext cx="8229600" cy="1143000"/>
          </a:xfrm>
        </p:spPr>
        <p:txBody>
          <a:bodyPr/>
          <a:lstStyle/>
          <a:p>
            <a:r>
              <a:rPr lang="en-US" smtClean="0"/>
              <a:t>repository purpose questions</a:t>
            </a:r>
          </a:p>
        </p:txBody>
      </p:sp>
      <p:sp>
        <p:nvSpPr>
          <p:cNvPr id="66562" name="Rectangle 3"/>
          <p:cNvSpPr>
            <a:spLocks noGrp="1"/>
          </p:cNvSpPr>
          <p:nvPr>
            <p:ph type="body" idx="4294967295"/>
          </p:nvPr>
        </p:nvSpPr>
        <p:spPr>
          <a:xfrm>
            <a:off x="457200" y="1371600"/>
            <a:ext cx="8229600" cy="4800600"/>
          </a:xfrm>
        </p:spPr>
        <p:txBody>
          <a:bodyPr/>
          <a:lstStyle/>
          <a:p>
            <a:pPr>
              <a:lnSpc>
                <a:spcPct val="90000"/>
              </a:lnSpc>
            </a:pPr>
            <a:r>
              <a:rPr lang="en-US" smtClean="0"/>
              <a:t>What type of resources will it contain?</a:t>
            </a:r>
          </a:p>
          <a:p>
            <a:pPr>
              <a:lnSpc>
                <a:spcPct val="90000"/>
              </a:lnSpc>
            </a:pPr>
            <a:r>
              <a:rPr lang="en-US" smtClean="0"/>
              <a:t>How big is it supposed to grow?</a:t>
            </a:r>
          </a:p>
          <a:p>
            <a:pPr>
              <a:lnSpc>
                <a:spcPct val="90000"/>
              </a:lnSpc>
            </a:pPr>
            <a:r>
              <a:rPr lang="en-US" smtClean="0"/>
              <a:t>Who is going to use it and how?</a:t>
            </a:r>
          </a:p>
          <a:p>
            <a:pPr>
              <a:lnSpc>
                <a:spcPct val="90000"/>
              </a:lnSpc>
            </a:pPr>
            <a:r>
              <a:rPr lang="en-US" smtClean="0"/>
              <a:t>How can resources be protected against modification?</a:t>
            </a:r>
          </a:p>
          <a:p>
            <a:pPr>
              <a:lnSpc>
                <a:spcPct val="90000"/>
              </a:lnSpc>
            </a:pPr>
            <a:r>
              <a:rPr lang="en-US" smtClean="0"/>
              <a:t>How will access and IP right be managed?</a:t>
            </a:r>
          </a:p>
          <a:p>
            <a:pPr>
              <a:lnSpc>
                <a:spcPct val="90000"/>
              </a:lnSpc>
            </a:pPr>
            <a:r>
              <a:rPr lang="en-US" smtClean="0"/>
              <a:t>What systems will it see to interact with?</a:t>
            </a:r>
          </a:p>
          <a:p>
            <a:pPr>
              <a:lnSpc>
                <a:spcPct val="90000"/>
              </a:lnSpc>
            </a:pPr>
            <a:r>
              <a:rPr lang="en-US" smtClean="0"/>
              <a:t>What resources will be available to create and maintained it?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p:cNvSpPr>
          <p:nvPr>
            <p:ph type="title" idx="4294967295"/>
          </p:nvPr>
        </p:nvSpPr>
        <p:spPr/>
        <p:txBody>
          <a:bodyPr/>
          <a:lstStyle/>
          <a:p>
            <a:r>
              <a:rPr lang="en-US" smtClean="0"/>
              <a:t>expected use of the repository</a:t>
            </a:r>
          </a:p>
        </p:txBody>
      </p:sp>
      <p:sp>
        <p:nvSpPr>
          <p:cNvPr id="67586" name="Rectangle 3"/>
          <p:cNvSpPr>
            <a:spLocks noGrp="1"/>
          </p:cNvSpPr>
          <p:nvPr>
            <p:ph type="body" idx="4294967295"/>
          </p:nvPr>
        </p:nvSpPr>
        <p:spPr/>
        <p:txBody>
          <a:bodyPr/>
          <a:lstStyle/>
          <a:p>
            <a:r>
              <a:rPr lang="en-US" smtClean="0"/>
              <a:t>R&amp;B say that you have to make expectations about the use of the repository.</a:t>
            </a:r>
          </a:p>
          <a:p>
            <a:r>
              <a:rPr lang="en-US" smtClean="0"/>
              <a:t>What you, in principle, need to think about is how do you organize searching and browsing.</a:t>
            </a:r>
          </a:p>
          <a:p>
            <a:r>
              <a:rPr lang="en-US" smtClean="0"/>
              <a:t>However in practice it turns out that you will only be able to do what the repository software will be able to do, unless you can change the software. Changing software can be a tall order.</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idx="4294967295"/>
          </p:nvPr>
        </p:nvSpPr>
        <p:spPr/>
        <p:txBody>
          <a:bodyPr/>
          <a:lstStyle/>
          <a:p>
            <a:r>
              <a:rPr lang="en-US" smtClean="0"/>
              <a:t>searching</a:t>
            </a:r>
          </a:p>
        </p:txBody>
      </p:sp>
      <p:sp>
        <p:nvSpPr>
          <p:cNvPr id="68610" name="Content Placeholder 2"/>
          <p:cNvSpPr>
            <a:spLocks noGrp="1"/>
          </p:cNvSpPr>
          <p:nvPr>
            <p:ph idx="4294967295"/>
          </p:nvPr>
        </p:nvSpPr>
        <p:spPr>
          <a:xfrm>
            <a:off x="457200" y="1600200"/>
            <a:ext cx="8229600" cy="4800600"/>
          </a:xfrm>
        </p:spPr>
        <p:txBody>
          <a:bodyPr/>
          <a:lstStyle/>
          <a:p>
            <a:r>
              <a:rPr lang="en-US" smtClean="0"/>
              <a:t>You usually have resources and their descriptions. </a:t>
            </a:r>
          </a:p>
          <a:p>
            <a:r>
              <a:rPr lang="en-US" smtClean="0"/>
              <a:t>The descriptions can be stored as BLOBs in a database.</a:t>
            </a:r>
          </a:p>
          <a:p>
            <a:r>
              <a:rPr lang="en-US" smtClean="0"/>
              <a:t>You need to extract the searchable from the descriptions to make them searchable in the database.</a:t>
            </a:r>
          </a:p>
          <a:p>
            <a:r>
              <a:rPr lang="en-US" smtClean="0"/>
              <a:t>Example: find pictures shot between 2011-04 and 2011-05.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p:cNvSpPr>
            <a:spLocks noGrp="1"/>
          </p:cNvSpPr>
          <p:nvPr>
            <p:ph type="title" idx="4294967295"/>
          </p:nvPr>
        </p:nvSpPr>
        <p:spPr/>
        <p:txBody>
          <a:bodyPr/>
          <a:lstStyle/>
          <a:p>
            <a:r>
              <a:rPr lang="en-US" smtClean="0"/>
              <a:t>browsing</a:t>
            </a:r>
          </a:p>
        </p:txBody>
      </p:sp>
      <p:sp>
        <p:nvSpPr>
          <p:cNvPr id="69634" name="Content Placeholder 2"/>
          <p:cNvSpPr>
            <a:spLocks noGrp="1"/>
          </p:cNvSpPr>
          <p:nvPr>
            <p:ph idx="4294967295"/>
          </p:nvPr>
        </p:nvSpPr>
        <p:spPr>
          <a:xfrm>
            <a:off x="457200" y="1371600"/>
            <a:ext cx="8229600" cy="4876800"/>
          </a:xfrm>
        </p:spPr>
        <p:txBody>
          <a:bodyPr/>
          <a:lstStyle/>
          <a:p>
            <a:r>
              <a:rPr lang="en-US" smtClean="0"/>
              <a:t>This is tougher.</a:t>
            </a:r>
          </a:p>
          <a:p>
            <a:r>
              <a:rPr lang="en-US" smtClean="0"/>
              <a:t>Here the data has to be discrete.</a:t>
            </a:r>
          </a:p>
          <a:p>
            <a:r>
              <a:rPr lang="en-US" smtClean="0"/>
              <a:t>Many times the same entity is referred to by different values, e.g. “Thomas Krichel” vs “</a:t>
            </a:r>
            <a:r>
              <a:rPr lang="ru-RU" smtClean="0"/>
              <a:t>Томас Крихель</a:t>
            </a:r>
            <a:r>
              <a:rPr lang="en-US" smtClean="0"/>
              <a:t>”, “The Magic Flute” vs “Die Zauberflöte”. </a:t>
            </a:r>
          </a:p>
          <a:p>
            <a:r>
              <a:rPr lang="en-US" smtClean="0"/>
              <a:t>If you want to have browsing by author, composer, work etc, you to, most likely manually, bring variant from together.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idx="4294967295"/>
          </p:nvPr>
        </p:nvSpPr>
        <p:spPr>
          <a:xfrm>
            <a:off x="381000" y="228600"/>
            <a:ext cx="8229600" cy="960438"/>
          </a:xfrm>
        </p:spPr>
        <p:txBody>
          <a:bodyPr/>
          <a:lstStyle/>
          <a:p>
            <a:r>
              <a:rPr lang="en-US" smtClean="0"/>
              <a:t>acquisitions</a:t>
            </a:r>
          </a:p>
        </p:txBody>
      </p:sp>
      <p:sp>
        <p:nvSpPr>
          <p:cNvPr id="72706" name="Content Placeholder 2"/>
          <p:cNvSpPr>
            <a:spLocks noGrp="1"/>
          </p:cNvSpPr>
          <p:nvPr>
            <p:ph idx="4294967295"/>
          </p:nvPr>
        </p:nvSpPr>
        <p:spPr>
          <a:xfrm>
            <a:off x="457200" y="1219200"/>
            <a:ext cx="8229600" cy="5181600"/>
          </a:xfrm>
        </p:spPr>
        <p:txBody>
          <a:bodyPr/>
          <a:lstStyle/>
          <a:p>
            <a:r>
              <a:rPr lang="en-US" smtClean="0"/>
              <a:t>Since paper publishing is expensive, publishers have to make exert some quality control. </a:t>
            </a:r>
          </a:p>
          <a:p>
            <a:r>
              <a:rPr lang="en-US" smtClean="0"/>
              <a:t>For physical collections, libraries have elaborate procedures. They have been evolving slowly for about 500 years. </a:t>
            </a:r>
          </a:p>
          <a:p>
            <a:r>
              <a:rPr lang="en-US" smtClean="0"/>
              <a:t>Libraries have catalogs, approval plans etc.</a:t>
            </a:r>
          </a:p>
          <a:p>
            <a:r>
              <a:rPr lang="en-US" smtClean="0"/>
              <a:t>These are of little help with digital materials.</a:t>
            </a:r>
          </a:p>
          <a:p>
            <a:r>
              <a:rPr lang="en-US" smtClean="0"/>
              <a:t>Most of the challenges of acquiring physical continue for digital assets, R&amp;B noted earlier.</a:t>
            </a:r>
          </a:p>
          <a:p>
            <a:endParaRPr lang="en-US"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idx="4294967295"/>
          </p:nvPr>
        </p:nvSpPr>
        <p:spPr/>
        <p:txBody>
          <a:bodyPr/>
          <a:lstStyle/>
          <a:p>
            <a:r>
              <a:rPr lang="en-US" smtClean="0"/>
              <a:t>advice</a:t>
            </a:r>
          </a:p>
        </p:txBody>
      </p:sp>
      <p:sp>
        <p:nvSpPr>
          <p:cNvPr id="73730" name="Content Placeholder 2"/>
          <p:cNvSpPr>
            <a:spLocks noGrp="1"/>
          </p:cNvSpPr>
          <p:nvPr>
            <p:ph idx="4294967295"/>
          </p:nvPr>
        </p:nvSpPr>
        <p:spPr/>
        <p:txBody>
          <a:bodyPr/>
          <a:lstStyle/>
          <a:p>
            <a:r>
              <a:rPr lang="en-US" smtClean="0"/>
              <a:t>Another cerebral fart of R&amp;B: “The value of a digital collection is measured by how well it helps people find what they need rather than by the number of items it contains.”</a:t>
            </a:r>
          </a:p>
          <a:p>
            <a:r>
              <a:rPr lang="en-US" smtClean="0"/>
              <a:t>They continue straight: “This means that to be useful, digital files must be selected and processed before they are stored.”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idx="4294967295"/>
          </p:nvPr>
        </p:nvSpPr>
        <p:spPr/>
        <p:txBody>
          <a:bodyPr/>
          <a:lstStyle/>
          <a:p>
            <a:r>
              <a:rPr lang="en-US" smtClean="0"/>
              <a:t>developing the collection</a:t>
            </a:r>
          </a:p>
        </p:txBody>
      </p:sp>
      <p:sp>
        <p:nvSpPr>
          <p:cNvPr id="74754" name="Content Placeholder 2"/>
          <p:cNvSpPr>
            <a:spLocks noGrp="1"/>
          </p:cNvSpPr>
          <p:nvPr>
            <p:ph idx="4294967295"/>
          </p:nvPr>
        </p:nvSpPr>
        <p:spPr/>
        <p:txBody>
          <a:bodyPr/>
          <a:lstStyle/>
          <a:p>
            <a:r>
              <a:rPr lang="en-US" smtClean="0"/>
              <a:t>Putting in resources into the repository because they are there?</a:t>
            </a:r>
          </a:p>
          <a:p>
            <a:r>
              <a:rPr lang="en-US" smtClean="0"/>
              <a:t>Rely on content providers to provide them?</a:t>
            </a:r>
          </a:p>
          <a:p>
            <a:r>
              <a:rPr lang="en-US" smtClean="0"/>
              <a:t>Rely on serendipity of library staff?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idx="4294967295"/>
          </p:nvPr>
        </p:nvSpPr>
        <p:spPr/>
        <p:txBody>
          <a:bodyPr/>
          <a:lstStyle/>
          <a:p>
            <a:r>
              <a:rPr lang="en-US" smtClean="0"/>
              <a:t>R&amp;B questions to answer</a:t>
            </a:r>
          </a:p>
        </p:txBody>
      </p:sp>
      <p:sp>
        <p:nvSpPr>
          <p:cNvPr id="75778" name="Content Placeholder 2"/>
          <p:cNvSpPr>
            <a:spLocks noGrp="1"/>
          </p:cNvSpPr>
          <p:nvPr>
            <p:ph idx="4294967295"/>
          </p:nvPr>
        </p:nvSpPr>
        <p:spPr/>
        <p:txBody>
          <a:bodyPr/>
          <a:lstStyle/>
          <a:p>
            <a:r>
              <a:rPr lang="en-US" smtClean="0"/>
              <a:t>What resources are desired and where are they?</a:t>
            </a:r>
          </a:p>
          <a:p>
            <a:r>
              <a:rPr lang="en-US" smtClean="0"/>
              <a:t>How will different versions of a document be handled?</a:t>
            </a:r>
          </a:p>
          <a:p>
            <a:r>
              <a:rPr lang="en-US" smtClean="0"/>
              <a:t>Who should be involved in the selection process?</a:t>
            </a:r>
          </a:p>
          <a:p>
            <a:r>
              <a:rPr lang="en-US" smtClean="0"/>
              <a:t>What tools exist to help automatically detect resources?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idx="4294967295"/>
          </p:nvPr>
        </p:nvSpPr>
        <p:spPr/>
        <p:txBody>
          <a:bodyPr/>
          <a:lstStyle/>
          <a:p>
            <a:r>
              <a:rPr lang="en-US" smtClean="0"/>
              <a:t>fragmented resources</a:t>
            </a:r>
          </a:p>
        </p:txBody>
      </p:sp>
      <p:sp>
        <p:nvSpPr>
          <p:cNvPr id="76802" name="Content Placeholder 14"/>
          <p:cNvSpPr>
            <a:spLocks noGrp="1"/>
          </p:cNvSpPr>
          <p:nvPr>
            <p:ph idx="4294967295"/>
          </p:nvPr>
        </p:nvSpPr>
        <p:spPr/>
        <p:txBody>
          <a:bodyPr/>
          <a:lstStyle/>
          <a:p>
            <a:r>
              <a:rPr lang="en-US" smtClean="0"/>
              <a:t>“Acquiring resources for a digital repository is an inherently complex endeavor because it is often unclear what needs to be archive in the first place. Electronic resources frequently lack obvious boundaries.” </a:t>
            </a:r>
          </a:p>
          <a:p>
            <a:pPr lvl="1"/>
            <a:r>
              <a:rPr lang="en-US" smtClean="0"/>
              <a:t>web pages</a:t>
            </a:r>
          </a:p>
          <a:p>
            <a:pPr lvl="1"/>
            <a:r>
              <a:rPr lang="en-US" smtClean="0"/>
              <a:t>dynamically generated resources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idx="4294967295"/>
          </p:nvPr>
        </p:nvSpPr>
        <p:spPr/>
        <p:txBody>
          <a:bodyPr/>
          <a:lstStyle/>
          <a:p>
            <a:r>
              <a:rPr lang="en-US" smtClean="0"/>
              <a:t>dealing with them</a:t>
            </a:r>
          </a:p>
        </p:txBody>
      </p:sp>
      <p:sp>
        <p:nvSpPr>
          <p:cNvPr id="77826" name="Content Placeholder 2"/>
          <p:cNvSpPr>
            <a:spLocks noGrp="1"/>
          </p:cNvSpPr>
          <p:nvPr>
            <p:ph idx="4294967295"/>
          </p:nvPr>
        </p:nvSpPr>
        <p:spPr>
          <a:xfrm>
            <a:off x="457200" y="1371600"/>
            <a:ext cx="8229600" cy="4876800"/>
          </a:xfrm>
        </p:spPr>
        <p:txBody>
          <a:bodyPr/>
          <a:lstStyle/>
          <a:p>
            <a:r>
              <a:rPr lang="en-US" smtClean="0"/>
              <a:t>R&amp;B suggest</a:t>
            </a:r>
          </a:p>
          <a:p>
            <a:pPr lvl="1"/>
            <a:r>
              <a:rPr lang="en-US" smtClean="0"/>
              <a:t>not include them?</a:t>
            </a:r>
          </a:p>
          <a:p>
            <a:pPr lvl="1"/>
            <a:r>
              <a:rPr lang="en-US" smtClean="0"/>
              <a:t>reformatting them?</a:t>
            </a:r>
          </a:p>
          <a:p>
            <a:pPr lvl="1"/>
            <a:r>
              <a:rPr lang="en-US" smtClean="0"/>
              <a:t>postpone dealing with them?</a:t>
            </a:r>
          </a:p>
          <a:p>
            <a:pPr lvl="1"/>
            <a:r>
              <a:rPr lang="en-US" smtClean="0"/>
              <a:t>contracting out?</a:t>
            </a:r>
          </a:p>
          <a:p>
            <a:r>
              <a:rPr lang="en-US" smtClean="0"/>
              <a:t>The Internet Archive’s Heritrix is a software that can deal with the archiving of web pages. </a:t>
            </a:r>
          </a:p>
          <a:p>
            <a:r>
              <a:rPr lang="en-US" smtClean="0"/>
              <a:t>The reformatting of links in proprietary file formats may be more difficult.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p:txBody>
          <a:bodyPr/>
          <a:lstStyle/>
          <a:p>
            <a:pPr eaLnBrk="1" hangingPunct="1"/>
            <a:r>
              <a:rPr lang="en-US" smtClean="0"/>
              <a:t>the memex</a:t>
            </a:r>
          </a:p>
        </p:txBody>
      </p:sp>
      <p:sp>
        <p:nvSpPr>
          <p:cNvPr id="22530" name="Rectangle 3"/>
          <p:cNvSpPr>
            <a:spLocks noGrp="1"/>
          </p:cNvSpPr>
          <p:nvPr>
            <p:ph type="body" idx="4294967295"/>
          </p:nvPr>
        </p:nvSpPr>
        <p:spPr/>
        <p:txBody>
          <a:bodyPr/>
          <a:lstStyle/>
          <a:p>
            <a:pPr eaLnBrk="1" hangingPunct="1"/>
            <a:r>
              <a:rPr lang="en-US" dirty="0" smtClean="0"/>
              <a:t>The </a:t>
            </a:r>
            <a:r>
              <a:rPr lang="en-US" dirty="0" err="1" smtClean="0"/>
              <a:t>memex</a:t>
            </a:r>
            <a:r>
              <a:rPr lang="en-US" dirty="0" smtClean="0"/>
              <a:t> was a proposed desktop machine that would store millions of books in microfilm.</a:t>
            </a:r>
          </a:p>
          <a:p>
            <a:pPr eaLnBrk="1" hangingPunct="1"/>
            <a:r>
              <a:rPr lang="en-US" dirty="0" smtClean="0"/>
              <a:t>It would have a mechanism that would allow any known item from the collection rapidly.</a:t>
            </a:r>
          </a:p>
          <a:p>
            <a:pPr eaLnBrk="1" hangingPunct="1"/>
            <a:r>
              <a:rPr lang="en-US" dirty="0" smtClean="0"/>
              <a:t>But the problem is what items to look at?</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idx="4294967295"/>
          </p:nvPr>
        </p:nvSpPr>
        <p:spPr/>
        <p:txBody>
          <a:bodyPr/>
          <a:lstStyle/>
          <a:p>
            <a:r>
              <a:rPr lang="en-US" smtClean="0"/>
              <a:t>identification planning</a:t>
            </a:r>
          </a:p>
        </p:txBody>
      </p:sp>
      <p:sp>
        <p:nvSpPr>
          <p:cNvPr id="78850" name="Content Placeholder 2"/>
          <p:cNvSpPr>
            <a:spLocks noGrp="1"/>
          </p:cNvSpPr>
          <p:nvPr>
            <p:ph idx="4294967295"/>
          </p:nvPr>
        </p:nvSpPr>
        <p:spPr/>
        <p:txBody>
          <a:bodyPr/>
          <a:lstStyle/>
          <a:p>
            <a:r>
              <a:rPr lang="en-US" smtClean="0"/>
              <a:t>This is an important process of building archive. </a:t>
            </a:r>
          </a:p>
          <a:p>
            <a:r>
              <a:rPr lang="en-US" smtClean="0"/>
              <a:t>Anything that is considered a resource has to be given an identifier. </a:t>
            </a:r>
          </a:p>
          <a:p>
            <a:r>
              <a:rPr lang="en-US" smtClean="0"/>
              <a:t>Identifiers can be dumb or intelligent.</a:t>
            </a:r>
          </a:p>
          <a:p>
            <a:r>
              <a:rPr lang="en-US" smtClean="0"/>
              <a:t>Identification may be hierarchical and it can then be delegated. </a:t>
            </a:r>
          </a:p>
          <a:p>
            <a:r>
              <a:rPr lang="en-US" smtClean="0"/>
              <a:t>[I am leaving R&amp;B here.]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idx="4294967295"/>
          </p:nvPr>
        </p:nvSpPr>
        <p:spPr/>
        <p:txBody>
          <a:bodyPr/>
          <a:lstStyle/>
          <a:p>
            <a:r>
              <a:rPr lang="en-US" smtClean="0"/>
              <a:t>dumb identifiers</a:t>
            </a:r>
          </a:p>
        </p:txBody>
      </p:sp>
      <p:sp>
        <p:nvSpPr>
          <p:cNvPr id="79874" name="Content Placeholder 2"/>
          <p:cNvSpPr>
            <a:spLocks noGrp="1"/>
          </p:cNvSpPr>
          <p:nvPr>
            <p:ph idx="4294967295"/>
          </p:nvPr>
        </p:nvSpPr>
        <p:spPr/>
        <p:txBody>
          <a:bodyPr/>
          <a:lstStyle/>
          <a:p>
            <a:r>
              <a:rPr lang="en-US" smtClean="0"/>
              <a:t>Dumb identifiers contain no information about the item that they are identify.</a:t>
            </a:r>
          </a:p>
          <a:p>
            <a:r>
              <a:rPr lang="en-US" smtClean="0"/>
              <a:t>For example a number can be used.</a:t>
            </a:r>
          </a:p>
          <a:p>
            <a:r>
              <a:rPr lang="en-US" smtClean="0"/>
              <a:t>Advantages</a:t>
            </a:r>
          </a:p>
          <a:p>
            <a:pPr lvl="1"/>
            <a:r>
              <a:rPr lang="en-US" smtClean="0"/>
              <a:t>easy to create</a:t>
            </a:r>
          </a:p>
          <a:p>
            <a:pPr lvl="1"/>
            <a:r>
              <a:rPr lang="en-US" smtClean="0"/>
              <a:t>no temptation to change</a:t>
            </a:r>
          </a:p>
          <a:p>
            <a:r>
              <a:rPr lang="en-US" smtClean="0"/>
              <a:t>Problem</a:t>
            </a:r>
          </a:p>
          <a:p>
            <a:pPr lvl="1"/>
            <a:r>
              <a:rPr lang="en-US" smtClean="0"/>
              <a:t>not easy to relate to resource</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idx="4294967295"/>
          </p:nvPr>
        </p:nvSpPr>
        <p:spPr/>
        <p:txBody>
          <a:bodyPr/>
          <a:lstStyle/>
          <a:p>
            <a:r>
              <a:rPr lang="en-US" smtClean="0"/>
              <a:t>intelligent identifiers</a:t>
            </a:r>
          </a:p>
        </p:txBody>
      </p:sp>
      <p:sp>
        <p:nvSpPr>
          <p:cNvPr id="80898" name="Content Placeholder 2"/>
          <p:cNvSpPr>
            <a:spLocks noGrp="1"/>
          </p:cNvSpPr>
          <p:nvPr>
            <p:ph idx="4294967295"/>
          </p:nvPr>
        </p:nvSpPr>
        <p:spPr/>
        <p:txBody>
          <a:bodyPr/>
          <a:lstStyle/>
          <a:p>
            <a:r>
              <a:rPr lang="en-US" smtClean="0"/>
              <a:t>They say something about the resource.</a:t>
            </a:r>
          </a:p>
          <a:p>
            <a:r>
              <a:rPr lang="en-US" smtClean="0"/>
              <a:t>Usually, any hierarchical identification structure has some intelligence built into it. </a:t>
            </a:r>
          </a:p>
          <a:p>
            <a:r>
              <a:rPr lang="en-US" smtClean="0"/>
              <a:t>But there is a temptation to change the handle when there is a change in the intelligent matter that the handle is built on.</a:t>
            </a:r>
          </a:p>
          <a:p>
            <a:endParaRPr lang="en-US"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idx="4294967295"/>
          </p:nvPr>
        </p:nvSpPr>
        <p:spPr/>
        <p:txBody>
          <a:bodyPr/>
          <a:lstStyle/>
          <a:p>
            <a:r>
              <a:rPr lang="en-US" smtClean="0"/>
              <a:t>Example from RePEc</a:t>
            </a:r>
          </a:p>
        </p:txBody>
      </p:sp>
      <p:sp>
        <p:nvSpPr>
          <p:cNvPr id="81922" name="Content Placeholder 2"/>
          <p:cNvSpPr>
            <a:spLocks noGrp="1"/>
          </p:cNvSpPr>
          <p:nvPr>
            <p:ph idx="4294967295"/>
          </p:nvPr>
        </p:nvSpPr>
        <p:spPr>
          <a:xfrm>
            <a:off x="457200" y="1371600"/>
            <a:ext cx="8229600" cy="5105400"/>
          </a:xfrm>
        </p:spPr>
        <p:txBody>
          <a:bodyPr/>
          <a:lstStyle/>
          <a:p>
            <a:r>
              <a:rPr lang="en-US" smtClean="0"/>
              <a:t>The identification strategy was set by yours truly.</a:t>
            </a:r>
          </a:p>
          <a:p>
            <a:r>
              <a:rPr lang="en-US" smtClean="0"/>
              <a:t>It combine a centrally assigned archive code, an series code assigned by the archive, and a code of the paper in the series. </a:t>
            </a:r>
          </a:p>
          <a:p>
            <a:r>
              <a:rPr lang="en-US" smtClean="0"/>
              <a:t>This is problematic when series move between archives. </a:t>
            </a:r>
          </a:p>
          <a:p>
            <a:r>
              <a:rPr lang="en-US" smtClean="0"/>
              <a:t>I tried to later have the series code to be centrally assigned.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idx="4294967295"/>
          </p:nvPr>
        </p:nvSpPr>
        <p:spPr/>
        <p:txBody>
          <a:bodyPr/>
          <a:lstStyle/>
          <a:p>
            <a:r>
              <a:rPr lang="en-US" smtClean="0"/>
              <a:t>problem of handle instability</a:t>
            </a:r>
          </a:p>
        </p:txBody>
      </p:sp>
      <p:sp>
        <p:nvSpPr>
          <p:cNvPr id="82946" name="Content Placeholder 2"/>
          <p:cNvSpPr>
            <a:spLocks noGrp="1"/>
          </p:cNvSpPr>
          <p:nvPr>
            <p:ph idx="4294967295"/>
          </p:nvPr>
        </p:nvSpPr>
        <p:spPr/>
        <p:txBody>
          <a:bodyPr/>
          <a:lstStyle/>
          <a:p>
            <a:r>
              <a:rPr lang="en-US" smtClean="0"/>
              <a:t>If handles change, there are problems with all services based on them.   </a:t>
            </a:r>
          </a:p>
          <a:p>
            <a:r>
              <a:rPr lang="en-US" smtClean="0"/>
              <a:t>For example if you have an announcement service, the paper appears to be new.</a:t>
            </a:r>
          </a:p>
          <a:p>
            <a:r>
              <a:rPr lang="en-US" smtClean="0"/>
              <a:t>If you have an author claiming service, the author appears to loose a paper and has to select the paper again. </a:t>
            </a:r>
          </a:p>
          <a:p>
            <a:pPr>
              <a:buFont typeface="Arial" charset="0"/>
              <a:buNone/>
            </a:pPr>
            <a:endParaRPr lang="en-US"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58370"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idx="4294967295"/>
          </p:nvPr>
        </p:nvSpPr>
        <p:spPr/>
        <p:txBody>
          <a:bodyPr/>
          <a:lstStyle/>
          <a:p>
            <a:pPr eaLnBrk="1" hangingPunct="1"/>
            <a:r>
              <a:rPr lang="en-US" smtClean="0"/>
              <a:t>the brain, by Bush </a:t>
            </a:r>
          </a:p>
        </p:txBody>
      </p:sp>
      <p:sp>
        <p:nvSpPr>
          <p:cNvPr id="23554" name="Rectangle 3"/>
          <p:cNvSpPr>
            <a:spLocks noGrp="1"/>
          </p:cNvSpPr>
          <p:nvPr>
            <p:ph type="body" idx="4294967295"/>
          </p:nvPr>
        </p:nvSpPr>
        <p:spPr/>
        <p:txBody>
          <a:bodyPr/>
          <a:lstStyle/>
          <a:p>
            <a:pPr eaLnBrk="1" hangingPunct="1"/>
            <a:r>
              <a:rPr lang="en-US" smtClean="0"/>
              <a:t>Bush thought that the brain works by association. </a:t>
            </a:r>
          </a:p>
          <a:p>
            <a:pPr eaLnBrk="1" hangingPunct="1"/>
            <a:r>
              <a:rPr lang="en-US" smtClean="0"/>
              <a:t>“With one item in its grasp, [the brain] snaps instantly to the next that is suggested by association of thought”.</a:t>
            </a:r>
          </a:p>
          <a:p>
            <a:pPr eaLnBrk="1" hangingPunct="1"/>
            <a:r>
              <a:rPr lang="en-US" smtClean="0"/>
              <a:t>This is done “in accordance with some intricate web of trails carried by the cells of the brain.”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idx="4294967295"/>
          </p:nvPr>
        </p:nvSpPr>
        <p:spPr/>
        <p:txBody>
          <a:bodyPr/>
          <a:lstStyle/>
          <a:p>
            <a:pPr eaLnBrk="1" hangingPunct="1"/>
            <a:r>
              <a:rPr lang="en-US" smtClean="0"/>
              <a:t>memex as a brain</a:t>
            </a:r>
          </a:p>
        </p:txBody>
      </p:sp>
      <p:sp>
        <p:nvSpPr>
          <p:cNvPr id="24578" name="Rectangle 3"/>
          <p:cNvSpPr>
            <a:spLocks noGrp="1"/>
          </p:cNvSpPr>
          <p:nvPr>
            <p:ph type="body" idx="4294967295"/>
          </p:nvPr>
        </p:nvSpPr>
        <p:spPr/>
        <p:txBody>
          <a:bodyPr/>
          <a:lstStyle/>
          <a:p>
            <a:pPr eaLnBrk="1" hangingPunct="1"/>
            <a:r>
              <a:rPr lang="en-US" smtClean="0"/>
              <a:t>Every time a document is added to the memex it is given an identifier.</a:t>
            </a:r>
          </a:p>
          <a:p>
            <a:pPr eaLnBrk="1" hangingPunct="1"/>
            <a:r>
              <a:rPr lang="en-US" smtClean="0"/>
              <a:t>Every time an item is consulted the user can associate with it other items. These associations are recorded. </a:t>
            </a:r>
          </a:p>
          <a:p>
            <a:pPr eaLnBrk="1" hangingPunct="1"/>
            <a:r>
              <a:rPr lang="en-US" smtClean="0"/>
              <a:t>Trails of associations can be annotated and copied.</a:t>
            </a:r>
          </a:p>
          <a:p>
            <a:pPr eaLnBrk="1" hangingPunct="1"/>
            <a:r>
              <a:rPr lang="en-US" smtClean="0"/>
              <a:t>Selection by association replaces indexing.</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idx="4294967295"/>
          </p:nvPr>
        </p:nvSpPr>
        <p:spPr/>
        <p:txBody>
          <a:bodyPr/>
          <a:lstStyle/>
          <a:p>
            <a:pPr eaLnBrk="1" hangingPunct="1"/>
            <a:r>
              <a:rPr lang="en-US" smtClean="0"/>
              <a:t>sharing</a:t>
            </a:r>
          </a:p>
        </p:txBody>
      </p:sp>
      <p:sp>
        <p:nvSpPr>
          <p:cNvPr id="25602" name="Rectangle 3"/>
          <p:cNvSpPr>
            <a:spLocks noGrp="1"/>
          </p:cNvSpPr>
          <p:nvPr>
            <p:ph type="body" idx="4294967295"/>
          </p:nvPr>
        </p:nvSpPr>
        <p:spPr/>
        <p:txBody>
          <a:bodyPr/>
          <a:lstStyle/>
          <a:p>
            <a:pPr eaLnBrk="1" hangingPunct="1"/>
            <a:r>
              <a:rPr lang="en-US" smtClean="0"/>
              <a:t>An annotated trail between items can form a new item. That item can be shared. </a:t>
            </a:r>
          </a:p>
          <a:p>
            <a:pPr eaLnBrk="1" hangingPunct="1"/>
            <a:r>
              <a:rPr lang="en-US" smtClean="0"/>
              <a:t>Bush envisioned that there would be a way for each memex to learn from all other memexes. </a:t>
            </a:r>
          </a:p>
          <a:p>
            <a:pPr eaLnBrk="1" hangingPunct="1"/>
            <a:r>
              <a:rPr lang="en-US" smtClean="0"/>
              <a:t>Memex users would improve their thinking ability by its use. </a:t>
            </a:r>
          </a:p>
          <a:p>
            <a:pPr eaLnBrk="1" hangingPunct="1"/>
            <a:r>
              <a:rPr lang="en-US" smtClean="0"/>
              <a:t>This would greatly increase the speed of scientific discoveries.</a:t>
            </a:r>
          </a:p>
          <a:p>
            <a:pPr eaLnBrk="1" hangingPunct="1"/>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1014</TotalTime>
  <Words>3367</Words>
  <Application>Microsoft Office PowerPoint</Application>
  <PresentationFormat>On-screen Show (4:3)</PresentationFormat>
  <Paragraphs>305</Paragraphs>
  <Slides>65</Slides>
  <Notes>2</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Office Theme</vt:lpstr>
      <vt:lpstr>Slide 1</vt:lpstr>
      <vt:lpstr>this lecture</vt:lpstr>
      <vt:lpstr>background</vt:lpstr>
      <vt:lpstr>As we may think</vt:lpstr>
      <vt:lpstr>the scientific record</vt:lpstr>
      <vt:lpstr>the memex</vt:lpstr>
      <vt:lpstr>the brain, by Bush </vt:lpstr>
      <vt:lpstr>memex as a brain</vt:lpstr>
      <vt:lpstr>sharing</vt:lpstr>
      <vt:lpstr>implementation</vt:lpstr>
      <vt:lpstr>Licklider</vt:lpstr>
      <vt:lpstr>the system</vt:lpstr>
      <vt:lpstr>information to knowledge</vt:lpstr>
      <vt:lpstr>human processing</vt:lpstr>
      <vt:lpstr>encoding</vt:lpstr>
      <vt:lpstr>steps to implementation</vt:lpstr>
      <vt:lpstr>into 80s</vt:lpstr>
      <vt:lpstr>90s</vt:lpstr>
      <vt:lpstr>the semantic web</vt:lpstr>
      <vt:lpstr>Omeka</vt:lpstr>
      <vt:lpstr>mySQL</vt:lpstr>
      <vt:lpstr>SQL and us</vt:lpstr>
      <vt:lpstr>mySQL and you </vt:lpstr>
      <vt:lpstr>the phpMyAdmin site</vt:lpstr>
      <vt:lpstr>the web service</vt:lpstr>
      <vt:lpstr>the Omeka web service</vt:lpstr>
      <vt:lpstr>PHP</vt:lpstr>
      <vt:lpstr>Apache interprets PHP</vt:lpstr>
      <vt:lpstr>the Omeka site</vt:lpstr>
      <vt:lpstr>filling out the form</vt:lpstr>
      <vt:lpstr>Omeka’s mySQL tables</vt:lpstr>
      <vt:lpstr>when we are done with this</vt:lpstr>
      <vt:lpstr>the admin interface</vt:lpstr>
      <vt:lpstr>omeka/db.ini</vt:lpstr>
      <vt:lpstr>omeka/themes</vt:lpstr>
      <vt:lpstr>second part: repository planning</vt:lpstr>
      <vt:lpstr>planning</vt:lpstr>
      <vt:lpstr>planning importance</vt:lpstr>
      <vt:lpstr>search</vt:lpstr>
      <vt:lpstr>capability</vt:lpstr>
      <vt:lpstr>parallel to physical</vt:lpstr>
      <vt:lpstr>preservation</vt:lpstr>
      <vt:lpstr>missing here</vt:lpstr>
      <vt:lpstr>“decision to build a digital repository”</vt:lpstr>
      <vt:lpstr>role of the repository</vt:lpstr>
      <vt:lpstr>example 1 (born digital) offered by RB</vt:lpstr>
      <vt:lpstr>example 2</vt:lpstr>
      <vt:lpstr>opportunity for libraries</vt:lpstr>
      <vt:lpstr>problems with repositories</vt:lpstr>
      <vt:lpstr>repository purpose questions</vt:lpstr>
      <vt:lpstr>expected use of the repository</vt:lpstr>
      <vt:lpstr>searching</vt:lpstr>
      <vt:lpstr>browsing</vt:lpstr>
      <vt:lpstr>acquisitions</vt:lpstr>
      <vt:lpstr>advice</vt:lpstr>
      <vt:lpstr>developing the collection</vt:lpstr>
      <vt:lpstr>R&amp;B questions to answer</vt:lpstr>
      <vt:lpstr>fragmented resources</vt:lpstr>
      <vt:lpstr>dealing with them</vt:lpstr>
      <vt:lpstr>identification planning</vt:lpstr>
      <vt:lpstr>dumb identifiers</vt:lpstr>
      <vt:lpstr>intelligent identifiers</vt:lpstr>
      <vt:lpstr>Example from RePEc</vt:lpstr>
      <vt:lpstr>problem of handle instability</vt:lpstr>
      <vt:lpstr>Slide 65</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105</cp:revision>
  <dcterms:created xsi:type="dcterms:W3CDTF">2011-03-03T20:54:23Z</dcterms:created>
  <dcterms:modified xsi:type="dcterms:W3CDTF">2012-08-22T19:42:40Z</dcterms:modified>
</cp:coreProperties>
</file>