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257" r:id="rId2"/>
    <p:sldId id="821" r:id="rId3"/>
    <p:sldId id="822" r:id="rId4"/>
    <p:sldId id="823" r:id="rId5"/>
    <p:sldId id="824" r:id="rId6"/>
    <p:sldId id="825" r:id="rId7"/>
    <p:sldId id="826" r:id="rId8"/>
    <p:sldId id="827" r:id="rId9"/>
    <p:sldId id="828" r:id="rId10"/>
    <p:sldId id="829" r:id="rId11"/>
    <p:sldId id="830" r:id="rId12"/>
    <p:sldId id="831" r:id="rId13"/>
    <p:sldId id="832" r:id="rId14"/>
    <p:sldId id="833" r:id="rId15"/>
    <p:sldId id="834" r:id="rId16"/>
    <p:sldId id="835" r:id="rId17"/>
    <p:sldId id="836" r:id="rId18"/>
    <p:sldId id="837" r:id="rId19"/>
    <p:sldId id="838" r:id="rId20"/>
    <p:sldId id="839" r:id="rId21"/>
    <p:sldId id="840" r:id="rId22"/>
    <p:sldId id="841" r:id="rId23"/>
    <p:sldId id="842" r:id="rId24"/>
    <p:sldId id="843" r:id="rId25"/>
    <p:sldId id="844" r:id="rId26"/>
    <p:sldId id="845" r:id="rId27"/>
    <p:sldId id="846" r:id="rId28"/>
    <p:sldId id="847" r:id="rId29"/>
    <p:sldId id="848" r:id="rId30"/>
    <p:sldId id="849" r:id="rId31"/>
    <p:sldId id="850" r:id="rId32"/>
    <p:sldId id="851" r:id="rId33"/>
    <p:sldId id="852" r:id="rId34"/>
    <p:sldId id="853" r:id="rId35"/>
    <p:sldId id="854" r:id="rId36"/>
    <p:sldId id="855" r:id="rId37"/>
    <p:sldId id="856" r:id="rId38"/>
    <p:sldId id="857" r:id="rId39"/>
    <p:sldId id="858" r:id="rId40"/>
    <p:sldId id="859" r:id="rId41"/>
    <p:sldId id="860" r:id="rId42"/>
    <p:sldId id="861" r:id="rId43"/>
    <p:sldId id="862" r:id="rId44"/>
    <p:sldId id="863" r:id="rId45"/>
    <p:sldId id="864" r:id="rId46"/>
    <p:sldId id="756" r:id="rId47"/>
    <p:sldId id="757" r:id="rId48"/>
    <p:sldId id="758" r:id="rId49"/>
    <p:sldId id="759" r:id="rId50"/>
    <p:sldId id="760" r:id="rId51"/>
    <p:sldId id="762" r:id="rId52"/>
    <p:sldId id="761" r:id="rId53"/>
    <p:sldId id="763" r:id="rId54"/>
    <p:sldId id="764" r:id="rId55"/>
    <p:sldId id="766" r:id="rId56"/>
    <p:sldId id="767" r:id="rId57"/>
    <p:sldId id="765" r:id="rId58"/>
    <p:sldId id="768" r:id="rId59"/>
    <p:sldId id="816" r:id="rId6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9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3C491F8-92CD-4C17-8C7D-F93B3444CA49}" type="datetimeFigureOut">
              <a:rPr lang="en-US"/>
              <a:pPr>
                <a:defRPr/>
              </a:pPr>
              <a:t>8/22/2012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17531DDD-5683-4B88-B481-A4BE901DE96A}" type="slidenum">
              <a:rPr lang="en-US"/>
              <a:pPr>
                <a:defRPr/>
              </a:pPr>
              <a:t>‹#›</a:t>
            </a:fld>
            <a:endParaRPr lang="en-US"/>
          </a:p>
        </p:txBody>
      </p:sp>
    </p:spTree>
    <p:extLst>
      <p:ext uri="{BB962C8B-B14F-4D97-AF65-F5344CB8AC3E}">
        <p14:creationId xmlns="" xmlns:p14="http://schemas.microsoft.com/office/powerpoint/2010/main" val="21465770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5539"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410EFDF-EC92-4F0F-ACC6-4A8D14E9181A}"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88A43C-1A20-46B9-80AE-860DA4094BE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DC79A6-4FE0-42AF-8449-2E7976D84663}"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09AD46-30A1-4477-B638-82505E5C545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38D4A00-23AE-4017-97A3-8FCAEEA4C6C4}"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4FD356-5FBE-4B77-A8D6-5415B590E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7FD13C-4B72-4B5C-9A56-891D128C172B}"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B3715E8-5450-469F-A280-202C1DDB95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F06DD2C-D7CD-4BAE-BB03-011D0B680D91}"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04AC99-5FB5-4776-A09D-6696E73537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AB65BD8-553D-4F3E-A0BB-6C36B6E0ABB9}"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406933-BB25-49E6-8975-1447C09DBB1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808B604-E7D3-49D9-89FA-D9C57414197B}" type="datetimeFigureOut">
              <a:rPr lang="en-US"/>
              <a:pPr>
                <a:defRPr/>
              </a:pPr>
              <a:t>8/22/2012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3C7ACAD-6CE7-4DC3-BBEF-EA96A707C1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DB26A56-57B4-450E-81A0-771A332EA256}" type="datetimeFigureOut">
              <a:rPr lang="en-US"/>
              <a:pPr>
                <a:defRPr/>
              </a:pPr>
              <a:t>8/22/2012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5DBE184-5D0C-4755-95BF-7529499FC71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67BA51-495A-4E40-A964-AFA1E5D4BFC4}" type="datetimeFigureOut">
              <a:rPr lang="en-US"/>
              <a:pPr>
                <a:defRPr/>
              </a:pPr>
              <a:t>8/22/2012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B6B8D83-B95C-437C-B5C6-660E52B4C49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81D846-93C3-4F9A-9465-A1E87D04164F}"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6B5629-CF2B-4330-8050-4C5B7D3BF45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6E74C9F-2146-4B63-9191-52C98000C6AC}"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20F01D-0045-4676-A79D-CF99CB05AD0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326BC3B-E41A-4898-87D5-0D473020CA8B}" type="datetimeFigureOut">
              <a:rPr lang="en-US"/>
              <a:pPr>
                <a:defRPr/>
              </a:pPr>
              <a:t>8/22/2012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039F043-5B64-4750-BC49-C77F8643F06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a:solidFill>
                  <a:srgbClr val="E3EBF1"/>
                </a:solidFill>
                <a:latin typeface="Calibri" pitchFamily="34" charset="0"/>
              </a:rPr>
              <a:t>LIS65</a:t>
            </a:r>
            <a:r>
              <a:rPr lang="en-US" sz="4000" dirty="0">
                <a:solidFill>
                  <a:srgbClr val="E3EBF1"/>
                </a:solidFill>
                <a:latin typeface="Calibri" pitchFamily="34" charset="0"/>
              </a:rPr>
              <a:t>4 lecture </a:t>
            </a:r>
            <a:r>
              <a:rPr lang="en-US" sz="4000" dirty="0" smtClean="0">
                <a:solidFill>
                  <a:srgbClr val="E3EBF1"/>
                </a:solidFill>
                <a:latin typeface="Calibri" pitchFamily="34" charset="0"/>
              </a:rPr>
              <a:t>2</a:t>
            </a:r>
            <a:r>
              <a:rPr lang="ru-RU" sz="4000" dirty="0">
                <a:solidFill>
                  <a:srgbClr val="E3EBF1"/>
                </a:solidFill>
                <a:latin typeface="Calibri" pitchFamily="34" charset="0"/>
              </a:rPr>
              <a:t/>
            </a:r>
            <a:br>
              <a:rPr lang="ru-RU" sz="4000" dirty="0">
                <a:solidFill>
                  <a:srgbClr val="E3EBF1"/>
                </a:solidFill>
                <a:latin typeface="Calibri" pitchFamily="34" charset="0"/>
              </a:rPr>
            </a:br>
            <a:r>
              <a:rPr lang="ru-RU" sz="4000" dirty="0">
                <a:solidFill>
                  <a:srgbClr val="E3EBF1"/>
                </a:solidFill>
                <a:latin typeface="Calibri" pitchFamily="34" charset="0"/>
              </a:rPr>
              <a:t/>
            </a:r>
            <a:br>
              <a:rPr lang="ru-RU" sz="4000" dirty="0">
                <a:solidFill>
                  <a:srgbClr val="E3EBF1"/>
                </a:solidFill>
                <a:latin typeface="Calibri" pitchFamily="34" charset="0"/>
              </a:rPr>
            </a:br>
            <a:r>
              <a:rPr lang="en-US" sz="4000" dirty="0" smtClean="0">
                <a:solidFill>
                  <a:srgbClr val="E3EBF1"/>
                </a:solidFill>
                <a:latin typeface="Calibri" pitchFamily="34" charset="0"/>
              </a:rPr>
              <a:t>Omeka internals</a:t>
            </a:r>
            <a:endParaRPr lang="en-US" sz="4000" dirty="0">
              <a:solidFill>
                <a:srgbClr val="E3EBF1"/>
              </a:solidFill>
              <a:latin typeface="Calibri" pitchFamily="34" charset="0"/>
            </a:endParaRP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latin typeface="Calibri" pitchFamily="34" charset="0"/>
              </a:rPr>
              <a:t>2012-09-21</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p:txBody>
          <a:bodyPr/>
          <a:lstStyle/>
          <a:p>
            <a:r>
              <a:rPr lang="en-US" dirty="0" smtClean="0"/>
              <a:t>table: “files” |2|</a:t>
            </a:r>
          </a:p>
        </p:txBody>
      </p:sp>
      <p:sp>
        <p:nvSpPr>
          <p:cNvPr id="24578" name="Rectangle 3"/>
          <p:cNvSpPr>
            <a:spLocks noGrp="1"/>
          </p:cNvSpPr>
          <p:nvPr>
            <p:ph type="body" idx="1"/>
          </p:nvPr>
        </p:nvSpPr>
        <p:spPr>
          <a:xfrm>
            <a:off x="152400" y="1295400"/>
            <a:ext cx="8763000" cy="5410200"/>
          </a:xfrm>
        </p:spPr>
        <p:txBody>
          <a:bodyPr/>
          <a:lstStyle/>
          <a:p>
            <a:r>
              <a:rPr lang="en-US" dirty="0" smtClean="0"/>
              <a:t>More fields of this table</a:t>
            </a:r>
          </a:p>
          <a:p>
            <a:pPr lvl="1"/>
            <a:r>
              <a:rPr lang="en-US" dirty="0" smtClean="0"/>
              <a:t>the “authentication” a checksum of the path to the file </a:t>
            </a:r>
          </a:p>
          <a:p>
            <a:pPr lvl="1"/>
            <a:r>
              <a:rPr lang="en-US" dirty="0" smtClean="0"/>
              <a:t>the “mime_browser”, a mime type as sent to browser</a:t>
            </a:r>
          </a:p>
          <a:p>
            <a:pPr lvl="1"/>
            <a:r>
              <a:rPr lang="en-US" dirty="0" smtClean="0"/>
              <a:t>the “mime_os”, the mime type as determined by the Omeka installation, using an external application</a:t>
            </a:r>
          </a:p>
          <a:p>
            <a:pPr lvl="1"/>
            <a:r>
              <a:rPr lang="en-US" dirty="0" smtClean="0"/>
              <a:t>the “type_os”, the file type as determined by the Omeka installation, using an external application</a:t>
            </a:r>
          </a:p>
          <a:p>
            <a:pPr lvl="1"/>
            <a:r>
              <a:rPr lang="en-US" dirty="0" smtClean="0"/>
              <a:t>the “archive_filename”, a random file name</a:t>
            </a:r>
          </a:p>
          <a:p>
            <a:pPr lvl="1"/>
            <a:r>
              <a:rPr lang="en-US" dirty="0" smtClean="0"/>
              <a:t>the “original_filename”, filename or URL of origin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p:txBody>
          <a:bodyPr/>
          <a:lstStyle/>
          <a:p>
            <a:r>
              <a:rPr lang="en-US" dirty="0" smtClean="0"/>
              <a:t>file storage</a:t>
            </a:r>
          </a:p>
        </p:txBody>
      </p:sp>
      <p:sp>
        <p:nvSpPr>
          <p:cNvPr id="25602" name="Rectangle 3"/>
          <p:cNvSpPr>
            <a:spLocks noGrp="1"/>
          </p:cNvSpPr>
          <p:nvPr>
            <p:ph type="body" idx="1"/>
          </p:nvPr>
        </p:nvSpPr>
        <p:spPr/>
        <p:txBody>
          <a:bodyPr/>
          <a:lstStyle/>
          <a:p>
            <a:r>
              <a:rPr lang="en-US" dirty="0" smtClean="0"/>
              <a:t>The “archive” directory stores files. </a:t>
            </a:r>
          </a:p>
          <a:p>
            <a:r>
              <a:rPr lang="en-US" dirty="0" smtClean="0"/>
              <a:t>The original is in “files”. </a:t>
            </a:r>
          </a:p>
          <a:p>
            <a:r>
              <a:rPr lang="en-US" dirty="0" smtClean="0"/>
              <a:t>Derivative files are in</a:t>
            </a:r>
          </a:p>
          <a:p>
            <a:pPr lvl="1"/>
            <a:r>
              <a:rPr lang="en-US" dirty="0" smtClean="0"/>
              <a:t>“thumbnails”</a:t>
            </a:r>
          </a:p>
          <a:p>
            <a:pPr lvl="1"/>
            <a:r>
              <a:rPr lang="en-US" dirty="0" smtClean="0"/>
              <a:t>“fullsize”</a:t>
            </a:r>
          </a:p>
          <a:p>
            <a:pPr lvl="1"/>
            <a:r>
              <a:rPr lang="en-US" dirty="0" smtClean="0"/>
              <a:t>“square_thumbnails”</a:t>
            </a:r>
          </a:p>
          <a:p>
            <a:r>
              <a:rPr lang="en-US" dirty="0" smtClean="0"/>
              <a:t>I don’t know why the original size is not the full size. </a:t>
            </a:r>
          </a:p>
          <a:p>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p:txBody>
          <a:bodyPr/>
          <a:lstStyle/>
          <a:p>
            <a:r>
              <a:rPr lang="en-US" dirty="0" smtClean="0"/>
              <a:t>metadata</a:t>
            </a:r>
          </a:p>
        </p:txBody>
      </p:sp>
      <p:sp>
        <p:nvSpPr>
          <p:cNvPr id="60419" name="Rectangle 3"/>
          <p:cNvSpPr>
            <a:spLocks noGrp="1"/>
          </p:cNvSpPr>
          <p:nvPr>
            <p:ph type="body" idx="1"/>
          </p:nvPr>
        </p:nvSpPr>
        <p:spPr>
          <a:xfrm>
            <a:off x="457200" y="1600200"/>
            <a:ext cx="8229600" cy="4724400"/>
          </a:xfrm>
        </p:spPr>
        <p:txBody>
          <a:bodyPr/>
          <a:lstStyle/>
          <a:p>
            <a:r>
              <a:rPr lang="en-US" dirty="0" smtClean="0"/>
              <a:t>Metadata is a descriptions that can be attached to a “record”. </a:t>
            </a:r>
            <a:endParaRPr lang="en-US" dirty="0"/>
          </a:p>
          <a:p>
            <a:r>
              <a:rPr lang="en-US" dirty="0"/>
              <a:t>Records something that groups are items and files, and some aggregates of items</a:t>
            </a:r>
          </a:p>
          <a:p>
            <a:pPr lvl="1"/>
            <a:r>
              <a:rPr lang="en-US" dirty="0"/>
              <a:t>collections</a:t>
            </a:r>
          </a:p>
          <a:p>
            <a:pPr lvl="1"/>
            <a:r>
              <a:rPr lang="en-US" dirty="0"/>
              <a:t>exhibits (only used by </a:t>
            </a:r>
            <a:r>
              <a:rPr lang="en-US" dirty="0" smtClean="0"/>
              <a:t>ExhibitBuilder)</a:t>
            </a:r>
            <a:endParaRPr lang="en-US" dirty="0"/>
          </a:p>
          <a:p>
            <a:r>
              <a:rPr lang="en-US" dirty="0" smtClean="0"/>
              <a:t>Metadata is a set of attribute/value pairs. The attributes are called “elements”.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p:nvPr>
        </p:nvSpPr>
        <p:spPr/>
        <p:txBody>
          <a:bodyPr/>
          <a:lstStyle/>
          <a:p>
            <a:r>
              <a:rPr lang="en-US" dirty="0" smtClean="0"/>
              <a:t>table: “elements”</a:t>
            </a:r>
          </a:p>
        </p:txBody>
      </p:sp>
      <p:sp>
        <p:nvSpPr>
          <p:cNvPr id="26626" name="Rectangle 3"/>
          <p:cNvSpPr>
            <a:spLocks noGrp="1"/>
          </p:cNvSpPr>
          <p:nvPr>
            <p:ph type="body" idx="1"/>
          </p:nvPr>
        </p:nvSpPr>
        <p:spPr>
          <a:xfrm>
            <a:off x="457200" y="1295400"/>
            <a:ext cx="8229600" cy="5410200"/>
          </a:xfrm>
        </p:spPr>
        <p:txBody>
          <a:bodyPr/>
          <a:lstStyle/>
          <a:p>
            <a:r>
              <a:rPr lang="en-US" dirty="0" smtClean="0"/>
              <a:t>We start with the “elements” table. It contains all the properties one can attach to records.</a:t>
            </a:r>
          </a:p>
          <a:p>
            <a:pPr lvl="1"/>
            <a:r>
              <a:rPr lang="en-US" dirty="0" smtClean="0"/>
              <a:t>an “id” auto_increment</a:t>
            </a:r>
          </a:p>
          <a:p>
            <a:pPr lvl="1"/>
            <a:r>
              <a:rPr lang="en-US" dirty="0" smtClean="0"/>
              <a:t>a “record_type_id”, the id of a “record_type” |+1</a:t>
            </a:r>
          </a:p>
          <a:p>
            <a:pPr lvl="1"/>
            <a:r>
              <a:rPr lang="en-US" dirty="0" smtClean="0"/>
              <a:t>a “data_type_id”, the id of a “data_type” |+2</a:t>
            </a:r>
          </a:p>
          <a:p>
            <a:pPr lvl="1"/>
            <a:r>
              <a:rPr lang="en-US" dirty="0" smtClean="0"/>
              <a:t>an “element_set_id”, id of an “element_set” |+3</a:t>
            </a:r>
          </a:p>
          <a:p>
            <a:pPr lvl="1"/>
            <a:r>
              <a:rPr lang="en-US" dirty="0" smtClean="0"/>
              <a:t>an “order” that appears always to be null, unused</a:t>
            </a:r>
          </a:p>
          <a:p>
            <a:pPr lvl="1"/>
            <a:r>
              <a:rPr lang="en-US" dirty="0" smtClean="0"/>
              <a:t>a “name” for the property </a:t>
            </a:r>
          </a:p>
          <a:p>
            <a:pPr lvl="1"/>
            <a:r>
              <a:rPr lang="en-US" dirty="0" smtClean="0"/>
              <a:t>a “description” containing the fill-in instructions.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p:nvPr>
        </p:nvSpPr>
        <p:spPr/>
        <p:txBody>
          <a:bodyPr/>
          <a:lstStyle/>
          <a:p>
            <a:r>
              <a:rPr lang="en-US" dirty="0" smtClean="0"/>
              <a:t>table: “record_types”</a:t>
            </a:r>
          </a:p>
        </p:txBody>
      </p:sp>
      <p:sp>
        <p:nvSpPr>
          <p:cNvPr id="27650" name="Rectangle 3"/>
          <p:cNvSpPr>
            <a:spLocks noGrp="1"/>
          </p:cNvSpPr>
          <p:nvPr>
            <p:ph type="body" idx="1"/>
          </p:nvPr>
        </p:nvSpPr>
        <p:spPr>
          <a:xfrm>
            <a:off x="457200" y="1524000"/>
            <a:ext cx="8229600" cy="4953000"/>
          </a:xfrm>
        </p:spPr>
        <p:txBody>
          <a:bodyPr/>
          <a:lstStyle/>
          <a:p>
            <a:pPr>
              <a:buFont typeface="Arial" charset="0"/>
              <a:buNone/>
            </a:pPr>
            <a:r>
              <a:rPr lang="en-US" dirty="0" smtClean="0"/>
              <a:t>This table contains two records</a:t>
            </a:r>
          </a:p>
          <a:p>
            <a:pPr lvl="1">
              <a:buFont typeface="Arial" charset="0"/>
              <a:buNone/>
            </a:pPr>
            <a:r>
              <a:rPr lang="en-US" i="1" dirty="0" smtClean="0"/>
              <a:t>id</a:t>
            </a:r>
            <a:r>
              <a:rPr lang="en-US" dirty="0" smtClean="0"/>
              <a:t> |</a:t>
            </a:r>
            <a:r>
              <a:rPr lang="en-US" i="1" dirty="0" smtClean="0"/>
              <a:t> name </a:t>
            </a:r>
            <a:r>
              <a:rPr lang="en-US" dirty="0" smtClean="0"/>
              <a:t>|</a:t>
            </a:r>
            <a:r>
              <a:rPr lang="en-US" i="1" dirty="0" smtClean="0"/>
              <a:t> description</a:t>
            </a:r>
          </a:p>
          <a:p>
            <a:pPr lvl="1">
              <a:buFont typeface="Arial" charset="0"/>
              <a:buNone/>
            </a:pPr>
            <a:r>
              <a:rPr lang="en-US" dirty="0" smtClean="0"/>
              <a:t>1  | All  | Elements, element sets, and element texts   assigned to this record type relate to all possible records i.e. items and their aggregates.</a:t>
            </a:r>
          </a:p>
          <a:p>
            <a:pPr marL="457200" lvl="1" indent="0">
              <a:buNone/>
            </a:pPr>
            <a:r>
              <a:rPr lang="en-US" dirty="0" smtClean="0"/>
              <a:t>2 | Item | Elements, element sets, and element  </a:t>
            </a:r>
          </a:p>
          <a:p>
            <a:pPr marL="457200" lvl="1" indent="0">
              <a:buNone/>
            </a:pPr>
            <a:r>
              <a:rPr lang="en-US" dirty="0"/>
              <a:t> </a:t>
            </a:r>
            <a:r>
              <a:rPr lang="en-US" dirty="0" smtClean="0"/>
              <a:t>     texts assigned to this record type relate to item  </a:t>
            </a:r>
          </a:p>
          <a:p>
            <a:pPr marL="457200" lvl="1" indent="0">
              <a:buNone/>
            </a:pPr>
            <a:r>
              <a:rPr lang="en-US" dirty="0"/>
              <a:t> </a:t>
            </a:r>
            <a:r>
              <a:rPr lang="en-US" dirty="0" smtClean="0"/>
              <a:t>     records.</a:t>
            </a:r>
            <a:endParaRPr lang="en-US" dirty="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p:txBody>
          <a:bodyPr/>
          <a:lstStyle/>
          <a:p>
            <a:r>
              <a:rPr lang="en-US" dirty="0" smtClean="0"/>
              <a:t>table: “data_types”</a:t>
            </a:r>
          </a:p>
        </p:txBody>
      </p:sp>
      <p:sp>
        <p:nvSpPr>
          <p:cNvPr id="28674" name="Rectangle 3"/>
          <p:cNvSpPr>
            <a:spLocks noGrp="1"/>
          </p:cNvSpPr>
          <p:nvPr>
            <p:ph type="body" idx="1"/>
          </p:nvPr>
        </p:nvSpPr>
        <p:spPr>
          <a:xfrm>
            <a:off x="304800" y="1219200"/>
            <a:ext cx="8458200" cy="5638800"/>
          </a:xfrm>
        </p:spPr>
        <p:txBody>
          <a:bodyPr/>
          <a:lstStyle/>
          <a:p>
            <a:pPr marL="533400" indent="-533400">
              <a:lnSpc>
                <a:spcPct val="90000"/>
              </a:lnSpc>
              <a:buFont typeface="Arial" charset="0"/>
              <a:buNone/>
            </a:pPr>
            <a:r>
              <a:rPr lang="en-US" sz="2800" dirty="0" smtClean="0"/>
              <a:t>Only contains these records</a:t>
            </a:r>
          </a:p>
          <a:p>
            <a:pPr marL="914400" lvl="1" indent="-457200">
              <a:lnSpc>
                <a:spcPct val="90000"/>
              </a:lnSpc>
              <a:buFont typeface="Arial" charset="0"/>
              <a:buNone/>
            </a:pPr>
            <a:r>
              <a:rPr lang="en-US" sz="2400" i="1" dirty="0" smtClean="0"/>
              <a:t>id </a:t>
            </a:r>
            <a:r>
              <a:rPr lang="en-US" sz="2400" dirty="0" smtClean="0"/>
              <a:t>| </a:t>
            </a:r>
            <a:r>
              <a:rPr lang="en-US" sz="2400" i="1" dirty="0" smtClean="0"/>
              <a:t>name</a:t>
            </a:r>
            <a:r>
              <a:rPr lang="en-US" sz="2400" dirty="0" smtClean="0"/>
              <a:t>        | </a:t>
            </a:r>
            <a:r>
              <a:rPr lang="en-US" sz="2400" i="1" dirty="0" smtClean="0"/>
              <a:t>description </a:t>
            </a:r>
            <a:r>
              <a:rPr lang="en-US" sz="2400" dirty="0" smtClean="0"/>
              <a:t>                                                                                                                               </a:t>
            </a:r>
          </a:p>
          <a:p>
            <a:pPr marL="914400" lvl="1" indent="-457200">
              <a:lnSpc>
                <a:spcPct val="90000"/>
              </a:lnSpc>
              <a:buFont typeface="Arial" charset="0"/>
              <a:buNone/>
            </a:pPr>
            <a:r>
              <a:rPr lang="en-US" sz="2400" dirty="0" smtClean="0"/>
              <a:t>1  | Text           | A long, typically multi-line text string. Up to 65535 characters.                                    </a:t>
            </a:r>
          </a:p>
          <a:p>
            <a:pPr marL="914400" lvl="1" indent="-457200">
              <a:lnSpc>
                <a:spcPct val="90000"/>
              </a:lnSpc>
              <a:buFont typeface="Arial" charset="0"/>
              <a:buNone/>
            </a:pPr>
            <a:r>
              <a:rPr lang="en-US" sz="2400" dirty="0" smtClean="0"/>
              <a:t>2  | Tiny Text   | A short, typically one-line text string. Up to 255 characters.</a:t>
            </a:r>
          </a:p>
          <a:p>
            <a:pPr marL="914400" lvl="1" indent="-457200">
              <a:lnSpc>
                <a:spcPct val="90000"/>
              </a:lnSpc>
              <a:buFont typeface="Arial" charset="0"/>
              <a:buNone/>
            </a:pPr>
            <a:r>
              <a:rPr lang="en-US" sz="2400" dirty="0" smtClean="0"/>
              <a:t>3  | Date Range | A date range, begin to end. In format yyyy-mm-dd yyyy-mm-dd. </a:t>
            </a:r>
          </a:p>
          <a:p>
            <a:pPr marL="914400" lvl="1" indent="-457200">
              <a:lnSpc>
                <a:spcPct val="90000"/>
              </a:lnSpc>
              <a:buFont typeface="Arial" charset="0"/>
              <a:buNone/>
            </a:pPr>
            <a:r>
              <a:rPr lang="en-US" sz="2400" dirty="0" smtClean="0"/>
              <a:t>4  | Integer       | Set of numbers consisting of the natural numbers including 0 (0, 1, 2, ...) and their negatives (0, -1, -2, ...). </a:t>
            </a:r>
          </a:p>
          <a:p>
            <a:pPr marL="914400" lvl="1" indent="-457200">
              <a:lnSpc>
                <a:spcPct val="90000"/>
              </a:lnSpc>
              <a:buFont typeface="Arial" charset="0"/>
              <a:buNone/>
            </a:pPr>
            <a:r>
              <a:rPr lang="en-US" sz="2400" dirty="0" smtClean="0"/>
              <a:t>9  | Date       | A date in format yyyy-mm-dd                                                                                                                </a:t>
            </a:r>
          </a:p>
          <a:p>
            <a:pPr marL="914400" lvl="1" indent="-457200">
              <a:lnSpc>
                <a:spcPct val="90000"/>
              </a:lnSpc>
              <a:buFont typeface="Arial" charset="0"/>
              <a:buNone/>
            </a:pPr>
            <a:r>
              <a:rPr lang="en-US" sz="2400" dirty="0" smtClean="0"/>
              <a:t>10| Date Time  | A date and time combination in the format: yyyy-mm-dd hh:mm:ss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p:txBody>
          <a:bodyPr/>
          <a:lstStyle/>
          <a:p>
            <a:r>
              <a:rPr lang="en-US" dirty="0" smtClean="0"/>
              <a:t>table: “element_sets”</a:t>
            </a:r>
          </a:p>
        </p:txBody>
      </p:sp>
      <p:sp>
        <p:nvSpPr>
          <p:cNvPr id="61443" name="Rectangle 3"/>
          <p:cNvSpPr>
            <a:spLocks noGrp="1"/>
          </p:cNvSpPr>
          <p:nvPr>
            <p:ph type="body" idx="1"/>
          </p:nvPr>
        </p:nvSpPr>
        <p:spPr>
          <a:xfrm>
            <a:off x="457200" y="1600200"/>
            <a:ext cx="8229600" cy="4953000"/>
          </a:xfrm>
        </p:spPr>
        <p:txBody>
          <a:bodyPr/>
          <a:lstStyle/>
          <a:p>
            <a:pPr>
              <a:lnSpc>
                <a:spcPct val="90000"/>
              </a:lnSpc>
              <a:buFont typeface="Arial" charset="0"/>
              <a:buNone/>
            </a:pPr>
            <a:r>
              <a:rPr lang="en-US" dirty="0" smtClean="0"/>
              <a:t>Only contains these records</a:t>
            </a:r>
          </a:p>
          <a:p>
            <a:pPr lvl="1">
              <a:lnSpc>
                <a:spcPct val="90000"/>
              </a:lnSpc>
              <a:buFont typeface="Arial" charset="0"/>
              <a:buNone/>
            </a:pPr>
            <a:r>
              <a:rPr lang="en-US" i="1" dirty="0" smtClean="0"/>
              <a:t>id</a:t>
            </a:r>
            <a:r>
              <a:rPr lang="en-US" dirty="0" smtClean="0"/>
              <a:t>| </a:t>
            </a:r>
            <a:r>
              <a:rPr lang="en-US" i="1" dirty="0" smtClean="0"/>
              <a:t>record_type_id </a:t>
            </a:r>
            <a:r>
              <a:rPr lang="en-US" dirty="0" smtClean="0"/>
              <a:t>|</a:t>
            </a:r>
            <a:r>
              <a:rPr lang="en-US" i="1" dirty="0" smtClean="0"/>
              <a:t> name </a:t>
            </a:r>
            <a:r>
              <a:rPr lang="en-US" dirty="0" smtClean="0"/>
              <a:t>|</a:t>
            </a:r>
            <a:r>
              <a:rPr lang="en-US" i="1" dirty="0" smtClean="0"/>
              <a:t> description</a:t>
            </a:r>
            <a:r>
              <a:rPr lang="en-US" dirty="0" smtClean="0"/>
              <a:t>       </a:t>
            </a:r>
          </a:p>
          <a:p>
            <a:pPr lvl="1">
              <a:lnSpc>
                <a:spcPct val="90000"/>
              </a:lnSpc>
              <a:buNone/>
            </a:pPr>
            <a:r>
              <a:rPr lang="en-US" dirty="0" smtClean="0"/>
              <a:t>1 |1 | Dublin Core  | “</a:t>
            </a:r>
            <a:r>
              <a:rPr lang="en-US" dirty="0"/>
              <a:t>The Dublin Core metadata element set. These elements are common to all Omeka resources, including items, files, collections, exhibits, and entities. See http://dublincore.org/documents/dces</a:t>
            </a:r>
            <a:r>
              <a:rPr lang="en-US" dirty="0" smtClean="0"/>
              <a:t>/.”</a:t>
            </a:r>
          </a:p>
          <a:p>
            <a:pPr lvl="1">
              <a:lnSpc>
                <a:spcPct val="90000"/>
              </a:lnSpc>
              <a:buFont typeface="Arial" charset="0"/>
              <a:buNone/>
            </a:pPr>
            <a:r>
              <a:rPr lang="en-US" dirty="0" smtClean="0"/>
              <a:t>3 | 2 | Item Type Metadata | “The item type metadata element set, consisting of all item type elements bundled with Omeka and all item type elements created by an administrator.”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p:txBody>
          <a:bodyPr/>
          <a:lstStyle/>
          <a:p>
            <a:r>
              <a:rPr lang="en-US" dirty="0" smtClean="0"/>
              <a:t>item-type specific metadata </a:t>
            </a:r>
          </a:p>
        </p:txBody>
      </p:sp>
      <p:sp>
        <p:nvSpPr>
          <p:cNvPr id="65539" name="Rectangle 3"/>
          <p:cNvSpPr>
            <a:spLocks noGrp="1"/>
          </p:cNvSpPr>
          <p:nvPr>
            <p:ph type="body" idx="1"/>
          </p:nvPr>
        </p:nvSpPr>
        <p:spPr/>
        <p:txBody>
          <a:bodyPr/>
          <a:lstStyle/>
          <a:p>
            <a:r>
              <a:rPr lang="en-US" dirty="0" smtClean="0"/>
              <a:t>You can create data elements (aka metadata fields) for a specific item. </a:t>
            </a:r>
          </a:p>
          <a:p>
            <a:r>
              <a:rPr lang="en-US" dirty="0" smtClean="0"/>
              <a:t>You can not however, share these fields across item types.</a:t>
            </a:r>
          </a:p>
          <a:p>
            <a:r>
              <a:rPr lang="en-US" dirty="0" smtClean="0"/>
              <a:t>So if you want to express the “geekiness” of your item, and you have several types that can be geeky, you have to add “geekiness” as an element for each item type separately.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item types</a:t>
            </a:r>
            <a:endParaRPr lang="en-US" dirty="0"/>
          </a:p>
        </p:txBody>
      </p:sp>
      <p:sp>
        <p:nvSpPr>
          <p:cNvPr id="3" name="Content Placeholder 2"/>
          <p:cNvSpPr>
            <a:spLocks noGrp="1"/>
          </p:cNvSpPr>
          <p:nvPr>
            <p:ph idx="1"/>
          </p:nvPr>
        </p:nvSpPr>
        <p:spPr/>
        <p:txBody>
          <a:bodyPr/>
          <a:lstStyle/>
          <a:p>
            <a:r>
              <a:rPr lang="en-US" dirty="0" smtClean="0"/>
              <a:t>You can create your own item types.</a:t>
            </a:r>
          </a:p>
          <a:p>
            <a:r>
              <a:rPr lang="en-US" dirty="0" smtClean="0"/>
              <a:t>When you create an item type, it automatically has the Dublin Core metadata property fields attached to it.</a:t>
            </a:r>
          </a:p>
          <a:p>
            <a:r>
              <a:rPr lang="en-US" dirty="0" smtClean="0"/>
              <a:t>But if your item type, say is a room, you can create properties such as “size”, “height”, “cul-de-sac-ness”. </a:t>
            </a:r>
            <a:endParaRPr lang="en-US" dirty="0"/>
          </a:p>
        </p:txBody>
      </p:sp>
    </p:spTree>
    <p:extLst>
      <p:ext uri="{BB962C8B-B14F-4D97-AF65-F5344CB8AC3E}">
        <p14:creationId xmlns:p14="http://schemas.microsoft.com/office/powerpoint/2010/main" xmlns="" val="21162579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US" dirty="0"/>
              <a:t>O</a:t>
            </a:r>
            <a:r>
              <a:rPr lang="en-US" dirty="0" smtClean="0"/>
              <a:t>meka tags</a:t>
            </a:r>
          </a:p>
        </p:txBody>
      </p:sp>
      <p:sp>
        <p:nvSpPr>
          <p:cNvPr id="66563" name="Rectangle 3"/>
          <p:cNvSpPr>
            <a:spLocks noGrp="1"/>
          </p:cNvSpPr>
          <p:nvPr>
            <p:ph type="body" idx="1"/>
          </p:nvPr>
        </p:nvSpPr>
        <p:spPr/>
        <p:txBody>
          <a:bodyPr/>
          <a:lstStyle/>
          <a:p>
            <a:r>
              <a:rPr lang="en-US" dirty="0" smtClean="0"/>
              <a:t>A tag is a way for </a:t>
            </a:r>
            <a:r>
              <a:rPr lang="en-US" dirty="0"/>
              <a:t>O</a:t>
            </a:r>
            <a:r>
              <a:rPr lang="en-US" dirty="0" smtClean="0"/>
              <a:t>meka to group individual items together.</a:t>
            </a:r>
          </a:p>
          <a:p>
            <a:r>
              <a:rPr lang="en-US" dirty="0" smtClean="0"/>
              <a:t>Each item can have multiple tags.</a:t>
            </a:r>
          </a:p>
          <a:p>
            <a:r>
              <a:rPr lang="en-US" dirty="0"/>
              <a:t>E</a:t>
            </a:r>
            <a:r>
              <a:rPr lang="en-US" dirty="0" smtClean="0"/>
              <a:t>ach tag can be attached to multiple items. </a:t>
            </a:r>
          </a:p>
          <a:p>
            <a:r>
              <a:rPr lang="en-US" dirty="0" smtClean="0"/>
              <a:t>We say that there is a many-to-many relationship between items and tags. </a:t>
            </a:r>
          </a:p>
          <a:p>
            <a:r>
              <a:rPr lang="en-US" dirty="0" smtClean="0"/>
              <a:t>For LIS650 veterans, it’s like grouping HTML elements in the &lt;body&gt; into classes.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p:nvPr>
        </p:nvSpPr>
        <p:spPr/>
        <p:txBody>
          <a:bodyPr/>
          <a:lstStyle/>
          <a:p>
            <a:r>
              <a:rPr lang="en-US" dirty="0" smtClean="0"/>
              <a:t>foreword to Omeka</a:t>
            </a:r>
          </a:p>
        </p:txBody>
      </p:sp>
      <p:sp>
        <p:nvSpPr>
          <p:cNvPr id="16386" name="Rectangle 3"/>
          <p:cNvSpPr>
            <a:spLocks noGrp="1"/>
          </p:cNvSpPr>
          <p:nvPr>
            <p:ph type="body" idx="1"/>
          </p:nvPr>
        </p:nvSpPr>
        <p:spPr/>
        <p:txBody>
          <a:bodyPr/>
          <a:lstStyle/>
          <a:p>
            <a:r>
              <a:rPr lang="en-US" dirty="0" smtClean="0"/>
              <a:t>Terminology is one of the difficult problems in digital librarianship. </a:t>
            </a:r>
          </a:p>
          <a:p>
            <a:r>
              <a:rPr lang="en-US" dirty="0" smtClean="0"/>
              <a:t>I will use the double quotes here to represent a term that is used as it is in Omeka.</a:t>
            </a:r>
          </a:p>
          <a:p>
            <a:r>
              <a:rPr lang="en-US" dirty="0" smtClean="0"/>
              <a:t>Please open your WinSCP, Omeka web, web admin and phpMyAdmin.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elements_texts</a:t>
            </a:r>
            <a:endParaRPr lang="en-US" dirty="0"/>
          </a:p>
        </p:txBody>
      </p:sp>
      <p:sp>
        <p:nvSpPr>
          <p:cNvPr id="3" name="Content Placeholder 2"/>
          <p:cNvSpPr>
            <a:spLocks noGrp="1"/>
          </p:cNvSpPr>
          <p:nvPr>
            <p:ph idx="1"/>
          </p:nvPr>
        </p:nvSpPr>
        <p:spPr/>
        <p:txBody>
          <a:bodyPr/>
          <a:lstStyle/>
          <a:p>
            <a:r>
              <a:rPr lang="en-US" dirty="0" smtClean="0"/>
              <a:t>This contains the values of properties.  Fields are</a:t>
            </a:r>
          </a:p>
          <a:p>
            <a:pPr lvl="1"/>
            <a:r>
              <a:rPr lang="en-US" dirty="0" smtClean="0"/>
              <a:t>id               | an auto_increment</a:t>
            </a:r>
            <a:endParaRPr lang="en-US" dirty="0"/>
          </a:p>
          <a:p>
            <a:pPr lvl="1"/>
            <a:r>
              <a:rPr lang="en-US" dirty="0" smtClean="0"/>
              <a:t>record_id | the id of the record it is attached to</a:t>
            </a:r>
            <a:endParaRPr lang="en-US" dirty="0"/>
          </a:p>
          <a:p>
            <a:pPr lvl="1"/>
            <a:r>
              <a:rPr lang="en-US" dirty="0" smtClean="0"/>
              <a:t>record_type_id </a:t>
            </a:r>
            <a:r>
              <a:rPr lang="en-US" dirty="0"/>
              <a:t>| </a:t>
            </a:r>
            <a:r>
              <a:rPr lang="en-US" dirty="0" smtClean="0"/>
              <a:t>the id of the record type of the record. I am not sure why this is required.</a:t>
            </a:r>
            <a:endParaRPr lang="en-US" dirty="0"/>
          </a:p>
          <a:p>
            <a:pPr lvl="1"/>
            <a:r>
              <a:rPr lang="en-US" dirty="0" smtClean="0"/>
              <a:t>element_id     </a:t>
            </a:r>
            <a:r>
              <a:rPr lang="en-US" dirty="0"/>
              <a:t>| </a:t>
            </a:r>
            <a:r>
              <a:rPr lang="en-US" dirty="0" smtClean="0"/>
              <a:t>the id of the element (property)</a:t>
            </a:r>
          </a:p>
          <a:p>
            <a:pPr lvl="1"/>
            <a:r>
              <a:rPr lang="en-US" dirty="0" smtClean="0"/>
              <a:t>html   | a </a:t>
            </a:r>
            <a:r>
              <a:rPr lang="en-US" dirty="0"/>
              <a:t>B</a:t>
            </a:r>
            <a:r>
              <a:rPr lang="en-US" dirty="0" smtClean="0"/>
              <a:t>oolean, whether HTML or not</a:t>
            </a:r>
          </a:p>
          <a:p>
            <a:pPr lvl="1"/>
            <a:r>
              <a:rPr lang="en-US" dirty="0" smtClean="0"/>
              <a:t>text     | the value of the property </a:t>
            </a:r>
            <a:endParaRPr lang="en-US" dirty="0"/>
          </a:p>
          <a:p>
            <a:endParaRPr lang="en-US" dirty="0"/>
          </a:p>
        </p:txBody>
      </p:sp>
    </p:spTree>
    <p:extLst>
      <p:ext uri="{BB962C8B-B14F-4D97-AF65-F5344CB8AC3E}">
        <p14:creationId xmlns:p14="http://schemas.microsoft.com/office/powerpoint/2010/main" xmlns="" val="4025146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p:txBody>
          <a:bodyPr/>
          <a:lstStyle/>
          <a:p>
            <a:r>
              <a:rPr lang="en-US" dirty="0" smtClean="0"/>
              <a:t>table: tags</a:t>
            </a:r>
          </a:p>
        </p:txBody>
      </p:sp>
      <p:sp>
        <p:nvSpPr>
          <p:cNvPr id="67587" name="Rectangle 3"/>
          <p:cNvSpPr>
            <a:spLocks noGrp="1"/>
          </p:cNvSpPr>
          <p:nvPr>
            <p:ph type="body" idx="1"/>
          </p:nvPr>
        </p:nvSpPr>
        <p:spPr/>
        <p:txBody>
          <a:bodyPr/>
          <a:lstStyle/>
          <a:p>
            <a:r>
              <a:rPr lang="en-US" dirty="0" smtClean="0"/>
              <a:t>Each tag is recorded in this table. It has only two columns</a:t>
            </a:r>
          </a:p>
          <a:p>
            <a:pPr lvl="1"/>
            <a:r>
              <a:rPr lang="en-US" dirty="0" smtClean="0"/>
              <a:t>“id”, an autoincrement identifier</a:t>
            </a:r>
          </a:p>
          <a:p>
            <a:pPr lvl="1"/>
            <a:r>
              <a:rPr lang="en-US" dirty="0" smtClean="0"/>
              <a:t>the “name” a string up to 256 characters long</a:t>
            </a:r>
          </a:p>
          <a:p>
            <a:r>
              <a:rPr lang="en-US" dirty="0" smtClean="0"/>
              <a:t>This table stores all the tags. A “tag” here is the value that as tagging takes. This is not what we would commonly call a tag.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dirty="0" smtClean="0"/>
              <a:t>table: taggings</a:t>
            </a:r>
          </a:p>
        </p:txBody>
      </p:sp>
      <p:sp>
        <p:nvSpPr>
          <p:cNvPr id="68611" name="Rectangle 3"/>
          <p:cNvSpPr>
            <a:spLocks noGrp="1"/>
          </p:cNvSpPr>
          <p:nvPr>
            <p:ph type="body" idx="1"/>
          </p:nvPr>
        </p:nvSpPr>
        <p:spPr>
          <a:xfrm>
            <a:off x="457200" y="1600200"/>
            <a:ext cx="8001000" cy="4876800"/>
          </a:xfrm>
        </p:spPr>
        <p:txBody>
          <a:bodyPr/>
          <a:lstStyle/>
          <a:p>
            <a:r>
              <a:rPr lang="en-US" dirty="0" smtClean="0"/>
              <a:t>This table has the following columns</a:t>
            </a:r>
          </a:p>
          <a:p>
            <a:pPr lvl="1"/>
            <a:r>
              <a:rPr lang="en-US" dirty="0" smtClean="0"/>
              <a:t>“id” an auto_increment</a:t>
            </a:r>
          </a:p>
          <a:p>
            <a:pPr lvl="1"/>
            <a:r>
              <a:rPr lang="en-US" dirty="0" smtClean="0"/>
              <a:t>“relation_id” gives the id of the item that has been tagged. </a:t>
            </a:r>
          </a:p>
          <a:p>
            <a:pPr lvl="1"/>
            <a:r>
              <a:rPr lang="en-US" dirty="0" smtClean="0"/>
              <a:t>“tag_id” gives the number of the tag being given</a:t>
            </a:r>
          </a:p>
          <a:p>
            <a:pPr lvl="1"/>
            <a:r>
              <a:rPr lang="en-US" dirty="0" smtClean="0"/>
              <a:t>“entity_id” |who did it?, not further discussed</a:t>
            </a:r>
          </a:p>
          <a:p>
            <a:pPr lvl="1"/>
            <a:r>
              <a:rPr lang="en-US" dirty="0" smtClean="0"/>
              <a:t>“type”, a type of action taken, not further discussed.</a:t>
            </a:r>
          </a:p>
          <a:p>
            <a:pPr lvl="1"/>
            <a:r>
              <a:rPr lang="en-US" dirty="0" smtClean="0"/>
              <a:t>“time” a timestamp when the action happened.</a:t>
            </a:r>
          </a:p>
          <a:p>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dirty="0" smtClean="0"/>
              <a:t>Dublin Core data</a:t>
            </a:r>
          </a:p>
        </p:txBody>
      </p:sp>
      <p:sp>
        <p:nvSpPr>
          <p:cNvPr id="29698" name="Content Placeholder 2"/>
          <p:cNvSpPr>
            <a:spLocks noGrp="1"/>
          </p:cNvSpPr>
          <p:nvPr>
            <p:ph idx="1"/>
          </p:nvPr>
        </p:nvSpPr>
        <p:spPr/>
        <p:txBody>
          <a:bodyPr/>
          <a:lstStyle/>
          <a:p>
            <a:r>
              <a:rPr lang="en-US" dirty="0" smtClean="0"/>
              <a:t>Dublin Core is a metadata set that is used in Omeka.</a:t>
            </a:r>
          </a:p>
          <a:p>
            <a:r>
              <a:rPr lang="en-US" dirty="0" smtClean="0"/>
              <a:t>This is the common set for all types. </a:t>
            </a:r>
          </a:p>
          <a:p>
            <a:r>
              <a:rPr lang="en-US" dirty="0" smtClean="0"/>
              <a:t>We need to review the official meaning of these elements here. </a:t>
            </a:r>
          </a:p>
          <a:p>
            <a:r>
              <a:rPr lang="en-US" dirty="0" smtClean="0"/>
              <a:t>I quote from Hillman’s Dublin core usage guide. http://dublincore.org/documents/usageguide/elements.shtml</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dirty="0" smtClean="0"/>
              <a:t>Dublin core: title</a:t>
            </a:r>
          </a:p>
        </p:txBody>
      </p:sp>
      <p:sp>
        <p:nvSpPr>
          <p:cNvPr id="30722" name="Content Placeholder 2"/>
          <p:cNvSpPr>
            <a:spLocks noGrp="1"/>
          </p:cNvSpPr>
          <p:nvPr>
            <p:ph idx="1"/>
          </p:nvPr>
        </p:nvSpPr>
        <p:spPr/>
        <p:txBody>
          <a:bodyPr/>
          <a:lstStyle/>
          <a:p>
            <a:r>
              <a:rPr lang="en-US" i="1" dirty="0" smtClean="0"/>
              <a:t>“</a:t>
            </a:r>
            <a:r>
              <a:rPr lang="en-US" dirty="0" smtClean="0"/>
              <a:t>The name given to the resource. Typically, a Title will be a name by which the resource is formally known.”</a:t>
            </a:r>
          </a:p>
          <a:p>
            <a:r>
              <a:rPr lang="en-US" dirty="0" smtClean="0"/>
              <a:t>“If in doubt about what constitutes the title, repeat the Title element.”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dirty="0" smtClean="0"/>
              <a:t>Dublin core: subject</a:t>
            </a:r>
          </a:p>
        </p:txBody>
      </p:sp>
      <p:sp>
        <p:nvSpPr>
          <p:cNvPr id="31746" name="Content Placeholder 2"/>
          <p:cNvSpPr>
            <a:spLocks noGrp="1"/>
          </p:cNvSpPr>
          <p:nvPr>
            <p:ph idx="1"/>
          </p:nvPr>
        </p:nvSpPr>
        <p:spPr/>
        <p:txBody>
          <a:bodyPr/>
          <a:lstStyle/>
          <a:p>
            <a:r>
              <a:rPr lang="en-US" i="1" dirty="0" smtClean="0"/>
              <a:t>“</a:t>
            </a:r>
            <a:r>
              <a:rPr lang="en-US" dirty="0" smtClean="0"/>
              <a:t>The topic of the content of the resource. Typically, a Subject will be expressed as keywords or key phrases or classification codes that describe the topic of the resource. Recommended best practice is to select a value from a controlled vocabulary or formal classification scheme.”</a:t>
            </a:r>
          </a:p>
          <a:p>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dirty="0" smtClean="0"/>
              <a:t>Dublin core: description</a:t>
            </a:r>
          </a:p>
        </p:txBody>
      </p:sp>
      <p:sp>
        <p:nvSpPr>
          <p:cNvPr id="32770" name="Content Placeholder 2"/>
          <p:cNvSpPr>
            <a:spLocks noGrp="1"/>
          </p:cNvSpPr>
          <p:nvPr>
            <p:ph idx="1"/>
          </p:nvPr>
        </p:nvSpPr>
        <p:spPr/>
        <p:txBody>
          <a:bodyPr/>
          <a:lstStyle/>
          <a:p>
            <a:r>
              <a:rPr lang="en-US" i="1" dirty="0" smtClean="0"/>
              <a:t>“</a:t>
            </a:r>
            <a:r>
              <a:rPr lang="en-US" dirty="0" smtClean="0"/>
              <a:t>An account of the content of the resource. Description may include but is not limited to: an abstract, table of contents, reference to a graphical representation of content or a free-text account of the content.”</a:t>
            </a:r>
          </a:p>
          <a:p>
            <a:r>
              <a:rPr lang="en-US" dirty="0" smtClean="0"/>
              <a:t>“Use full sentences.”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dirty="0" smtClean="0"/>
              <a:t>Dublin core: type</a:t>
            </a:r>
          </a:p>
        </p:txBody>
      </p:sp>
      <p:sp>
        <p:nvSpPr>
          <p:cNvPr id="33794" name="Content Placeholder 2"/>
          <p:cNvSpPr>
            <a:spLocks noGrp="1"/>
          </p:cNvSpPr>
          <p:nvPr>
            <p:ph idx="1"/>
          </p:nvPr>
        </p:nvSpPr>
        <p:spPr>
          <a:xfrm>
            <a:off x="457200" y="1447800"/>
            <a:ext cx="8229600" cy="4678363"/>
          </a:xfrm>
        </p:spPr>
        <p:txBody>
          <a:bodyPr/>
          <a:lstStyle/>
          <a:p>
            <a:r>
              <a:rPr lang="en-US" dirty="0" smtClean="0"/>
              <a:t>“The nature or genre of the content of the resource. Type includes terms describing general categories, functions, genres, or aggregation levels for content. Recommended best practice is to select a value from a controlled vocabulary (for example, the DCMIType vocabulary ). To describe the physical or digital manifestation of the resource, use the FORMAT element.”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dirty="0" smtClean="0"/>
              <a:t>Dublin core: source</a:t>
            </a:r>
          </a:p>
        </p:txBody>
      </p:sp>
      <p:sp>
        <p:nvSpPr>
          <p:cNvPr id="34818" name="Content Placeholder 2"/>
          <p:cNvSpPr>
            <a:spLocks noGrp="1"/>
          </p:cNvSpPr>
          <p:nvPr>
            <p:ph idx="1"/>
          </p:nvPr>
        </p:nvSpPr>
        <p:spPr/>
        <p:txBody>
          <a:bodyPr/>
          <a:lstStyle/>
          <a:p>
            <a:r>
              <a:rPr lang="en-US" i="1" dirty="0" smtClean="0"/>
              <a:t>“</a:t>
            </a:r>
            <a:r>
              <a:rPr lang="en-US" dirty="0" smtClean="0"/>
              <a:t>A Reference to a resource from which the present resource is derived. The present resource may be derived from the Source resource in whole or part. Recommended best practice is to reference the resource by means of a string or number conforming to a formal identification system”… “include in this area information about a resource that is related intellectually to the described resource but does not fit easily into a Relation element.”</a:t>
            </a:r>
          </a:p>
          <a:p>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dirty="0" smtClean="0"/>
              <a:t>Dublin core: relation</a:t>
            </a:r>
          </a:p>
        </p:txBody>
      </p:sp>
      <p:sp>
        <p:nvSpPr>
          <p:cNvPr id="35842" name="Content Placeholder 2"/>
          <p:cNvSpPr>
            <a:spLocks noGrp="1"/>
          </p:cNvSpPr>
          <p:nvPr>
            <p:ph idx="1"/>
          </p:nvPr>
        </p:nvSpPr>
        <p:spPr/>
        <p:txBody>
          <a:bodyPr/>
          <a:lstStyle/>
          <a:p>
            <a:r>
              <a:rPr lang="en-US" dirty="0" smtClean="0"/>
              <a:t>“A reference to a related resource. Recommended best practice is to reference the resource by means of a string or number conforming to a formal identification system.”</a:t>
            </a:r>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p:txBody>
          <a:bodyPr/>
          <a:lstStyle/>
          <a:p>
            <a:r>
              <a:rPr lang="en-US" dirty="0" smtClean="0"/>
              <a:t>items</a:t>
            </a:r>
          </a:p>
        </p:txBody>
      </p:sp>
      <p:sp>
        <p:nvSpPr>
          <p:cNvPr id="17410" name="Rectangle 3"/>
          <p:cNvSpPr>
            <a:spLocks noGrp="1"/>
          </p:cNvSpPr>
          <p:nvPr>
            <p:ph type="body" idx="1"/>
          </p:nvPr>
        </p:nvSpPr>
        <p:spPr/>
        <p:txBody>
          <a:bodyPr/>
          <a:lstStyle/>
          <a:p>
            <a:r>
              <a:rPr lang="en-US" dirty="0" smtClean="0"/>
              <a:t>In Omeka, you store “items”.</a:t>
            </a:r>
          </a:p>
          <a:p>
            <a:r>
              <a:rPr lang="en-US" dirty="0" smtClean="0"/>
              <a:t>Item are either digital resources</a:t>
            </a:r>
          </a:p>
          <a:p>
            <a:pPr lvl="1"/>
            <a:r>
              <a:rPr lang="en-US" dirty="0" smtClean="0"/>
              <a:t>images</a:t>
            </a:r>
          </a:p>
          <a:p>
            <a:pPr lvl="1"/>
            <a:r>
              <a:rPr lang="en-US" dirty="0" smtClean="0"/>
              <a:t>video</a:t>
            </a:r>
          </a:p>
          <a:p>
            <a:r>
              <a:rPr lang="en-US" dirty="0" smtClean="0"/>
              <a:t>or something non-digital of which your are storing a digital representation of</a:t>
            </a:r>
          </a:p>
          <a:p>
            <a:pPr lvl="1"/>
            <a:r>
              <a:rPr lang="en-US" dirty="0" smtClean="0"/>
              <a:t>person</a:t>
            </a:r>
          </a:p>
          <a:p>
            <a:pPr lvl="1"/>
            <a:r>
              <a:rPr lang="en-US" dirty="0" smtClean="0"/>
              <a:t>event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dirty="0" smtClean="0"/>
              <a:t>Dublin core: coverage</a:t>
            </a:r>
          </a:p>
        </p:txBody>
      </p:sp>
      <p:sp>
        <p:nvSpPr>
          <p:cNvPr id="36866" name="Content Placeholder 2"/>
          <p:cNvSpPr>
            <a:spLocks noGrp="1"/>
          </p:cNvSpPr>
          <p:nvPr>
            <p:ph idx="1"/>
          </p:nvPr>
        </p:nvSpPr>
        <p:spPr/>
        <p:txBody>
          <a:bodyPr/>
          <a:lstStyle/>
          <a:p>
            <a:r>
              <a:rPr lang="en-US" dirty="0" smtClean="0"/>
              <a:t>“The extent or scope of the content of the resource. Coverage will typically include spatial location (a place name or geographic co-ordinates), temporal period (a period label, date, or date range) or jurisdiction (such as a named administrative entity). Recommended best practice is to select a value from a controlled vocabulary.</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dirty="0" smtClean="0"/>
              <a:t>Dublin core: creator</a:t>
            </a:r>
          </a:p>
        </p:txBody>
      </p:sp>
      <p:sp>
        <p:nvSpPr>
          <p:cNvPr id="37890" name="Content Placeholder 2"/>
          <p:cNvSpPr>
            <a:spLocks noGrp="1"/>
          </p:cNvSpPr>
          <p:nvPr>
            <p:ph idx="1"/>
          </p:nvPr>
        </p:nvSpPr>
        <p:spPr/>
        <p:txBody>
          <a:bodyPr/>
          <a:lstStyle/>
          <a:p>
            <a:r>
              <a:rPr lang="en-US" dirty="0" smtClean="0"/>
              <a:t>“An entity primarily responsible for making the content of the resource. Examples of a Creator include a person, an organization, or a service. Typically the name of the Creator should be used to indicate the entity.”</a:t>
            </a:r>
          </a:p>
          <a:p>
            <a:r>
              <a:rPr lang="en-US" i="1" dirty="0" smtClean="0"/>
              <a:t>“</a:t>
            </a:r>
            <a:r>
              <a:rPr lang="en-US" dirty="0" smtClean="0"/>
              <a:t>Creators should be listed separately, preferably in the same order that they appear in the publication.”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dirty="0" smtClean="0"/>
              <a:t>Dublin core: publisher</a:t>
            </a:r>
          </a:p>
        </p:txBody>
      </p:sp>
      <p:sp>
        <p:nvSpPr>
          <p:cNvPr id="38914" name="Content Placeholder 2"/>
          <p:cNvSpPr>
            <a:spLocks noGrp="1"/>
          </p:cNvSpPr>
          <p:nvPr>
            <p:ph idx="1"/>
          </p:nvPr>
        </p:nvSpPr>
        <p:spPr/>
        <p:txBody>
          <a:bodyPr/>
          <a:lstStyle/>
          <a:p>
            <a:r>
              <a:rPr lang="en-US" dirty="0" smtClean="0"/>
              <a:t>“The entity responsible for making the resource available. Examples of a Publisher include a person, an organization, or a service. Typically, the name of a Publisher should be used to indicate the entity.”</a:t>
            </a:r>
          </a:p>
          <a:p>
            <a:r>
              <a:rPr lang="en-US" i="1" dirty="0" smtClean="0"/>
              <a:t>“</a:t>
            </a:r>
            <a:r>
              <a:rPr lang="en-US" dirty="0" smtClean="0"/>
              <a:t>The intent of specifying this field is to identify the entity that provides access to the resource.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dirty="0" smtClean="0"/>
              <a:t>Dublin core: contributor</a:t>
            </a:r>
          </a:p>
        </p:txBody>
      </p:sp>
      <p:sp>
        <p:nvSpPr>
          <p:cNvPr id="39938" name="Content Placeholder 2"/>
          <p:cNvSpPr>
            <a:spLocks noGrp="1"/>
          </p:cNvSpPr>
          <p:nvPr>
            <p:ph idx="1"/>
          </p:nvPr>
        </p:nvSpPr>
        <p:spPr/>
        <p:txBody>
          <a:bodyPr/>
          <a:lstStyle/>
          <a:p>
            <a:r>
              <a:rPr lang="en-US" dirty="0" smtClean="0"/>
              <a:t>An entity responsible for making contributions to the content of the resource. Examples of a Contributor include a person, an organization or a service. Typically, the name of Contributor should be used”. </a:t>
            </a:r>
          </a:p>
          <a:p>
            <a:r>
              <a:rPr lang="en-US" dirty="0" smtClean="0"/>
              <a:t>“The same general guidelines for using names of persons or organizations as Creators apply here.”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a:xfrm>
            <a:off x="381000" y="228600"/>
            <a:ext cx="8229600" cy="960438"/>
          </a:xfrm>
        </p:spPr>
        <p:txBody>
          <a:bodyPr/>
          <a:lstStyle/>
          <a:p>
            <a:r>
              <a:rPr lang="en-US" dirty="0" smtClean="0"/>
              <a:t>Dublin core: rights</a:t>
            </a:r>
          </a:p>
        </p:txBody>
      </p:sp>
      <p:sp>
        <p:nvSpPr>
          <p:cNvPr id="40962" name="Content Placeholder 2"/>
          <p:cNvSpPr>
            <a:spLocks noGrp="1"/>
          </p:cNvSpPr>
          <p:nvPr>
            <p:ph idx="1"/>
          </p:nvPr>
        </p:nvSpPr>
        <p:spPr>
          <a:xfrm>
            <a:off x="457200" y="1143000"/>
            <a:ext cx="8229600" cy="5410200"/>
          </a:xfrm>
        </p:spPr>
        <p:txBody>
          <a:bodyPr/>
          <a:lstStyle/>
          <a:p>
            <a:r>
              <a:rPr lang="en-US" dirty="0" smtClean="0"/>
              <a:t>“Information about rights held in and over the resource. Typically a Rights element will contain a rights management statement for the resource, or reference a service providing such information.” </a:t>
            </a:r>
          </a:p>
          <a:p>
            <a:r>
              <a:rPr lang="en-US" dirty="0" smtClean="0"/>
              <a:t>“Rights information often encompasses Intellectual Property Rights (IPR), Copyright, and various Property Rights. If the rights element is absent, no assumptions can be made about the status of these and other rights with respect to the resource.”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US" dirty="0" smtClean="0"/>
              <a:t>Dublin core: date</a:t>
            </a:r>
          </a:p>
        </p:txBody>
      </p:sp>
      <p:sp>
        <p:nvSpPr>
          <p:cNvPr id="3" name="Content Placeholder 2"/>
          <p:cNvSpPr>
            <a:spLocks noGrp="1"/>
          </p:cNvSpPr>
          <p:nvPr>
            <p:ph idx="1"/>
          </p:nvPr>
        </p:nvSpPr>
        <p:spPr/>
        <p:txBody>
          <a:bodyPr/>
          <a:lstStyle/>
          <a:p>
            <a:pPr>
              <a:defRPr/>
            </a:pPr>
            <a:r>
              <a:rPr lang="en-US" dirty="0" smtClean="0"/>
              <a:t>“A </a:t>
            </a:r>
            <a:r>
              <a:rPr lang="en-US" dirty="0"/>
              <a:t>date associated with an event in the life cycle of the resource. Typically, Date will be associated with the creation or availability of the resource. Recommended best practice for encoding the date value is defined in a profile of ISO </a:t>
            </a:r>
            <a:r>
              <a:rPr lang="en-US" dirty="0" smtClean="0"/>
              <a:t>8601” “and </a:t>
            </a:r>
            <a:r>
              <a:rPr lang="en-US" dirty="0"/>
              <a:t>follows the </a:t>
            </a:r>
            <a:r>
              <a:rPr lang="en-US" i="1" dirty="0"/>
              <a:t>YYYY-MM-DD</a:t>
            </a:r>
            <a:r>
              <a:rPr lang="en-US" dirty="0"/>
              <a:t> format</a:t>
            </a:r>
            <a:r>
              <a:rPr lang="en-US" dirty="0" smtClean="0"/>
              <a:t>.”</a:t>
            </a:r>
            <a:endParaRPr lang="en-US" dirty="0"/>
          </a:p>
          <a:p>
            <a:pPr marL="0" indent="0">
              <a:buFont typeface="Arial" charset="0"/>
              <a:buNone/>
              <a:defRPr/>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US" dirty="0" smtClean="0"/>
              <a:t>Dublin core: format</a:t>
            </a:r>
          </a:p>
        </p:txBody>
      </p:sp>
      <p:sp>
        <p:nvSpPr>
          <p:cNvPr id="43010" name="Content Placeholder 2"/>
          <p:cNvSpPr>
            <a:spLocks noGrp="1"/>
          </p:cNvSpPr>
          <p:nvPr>
            <p:ph idx="1"/>
          </p:nvPr>
        </p:nvSpPr>
        <p:spPr>
          <a:xfrm>
            <a:off x="304800" y="1371600"/>
            <a:ext cx="8534400" cy="4953000"/>
          </a:xfrm>
        </p:spPr>
        <p:txBody>
          <a:bodyPr/>
          <a:lstStyle/>
          <a:p>
            <a:r>
              <a:rPr lang="en-US" dirty="0" smtClean="0"/>
              <a:t>“The physical or digital manifestation of the resource. Typically, Format may include the media-type or dimensions of the resource. Examples of dimensions include size and duration.” </a:t>
            </a:r>
          </a:p>
          <a:p>
            <a:r>
              <a:rPr lang="en-US" dirty="0" smtClean="0"/>
              <a:t>“Recommended best practice is to select a value from a controlled vocabulary (for example, the list of Internet Media Types [http://www.iana.org/ assignments/media-types/]”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dirty="0" smtClean="0"/>
              <a:t>Dublin core: identifier</a:t>
            </a:r>
          </a:p>
        </p:txBody>
      </p:sp>
      <p:sp>
        <p:nvSpPr>
          <p:cNvPr id="44034" name="Content Placeholder 2"/>
          <p:cNvSpPr>
            <a:spLocks noGrp="1"/>
          </p:cNvSpPr>
          <p:nvPr>
            <p:ph idx="1"/>
          </p:nvPr>
        </p:nvSpPr>
        <p:spPr/>
        <p:txBody>
          <a:bodyPr/>
          <a:lstStyle/>
          <a:p>
            <a:r>
              <a:rPr lang="en-US" i="1" dirty="0" smtClean="0"/>
              <a:t>“</a:t>
            </a:r>
            <a:r>
              <a:rPr lang="en-US" dirty="0" smtClean="0"/>
              <a:t>An unambiguous reference to the resource within a given context. Recommended best practice is to identify the resource by means of a string or number conforming to a formal identification system. Examples of formal identification systems include the Uniform Resource Identifier (URI)” …</a:t>
            </a:r>
          </a:p>
          <a:p>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dirty="0" smtClean="0"/>
              <a:t>Dublin core: language</a:t>
            </a:r>
          </a:p>
        </p:txBody>
      </p:sp>
      <p:sp>
        <p:nvSpPr>
          <p:cNvPr id="45058" name="Content Placeholder 2"/>
          <p:cNvSpPr>
            <a:spLocks noGrp="1"/>
          </p:cNvSpPr>
          <p:nvPr>
            <p:ph idx="1"/>
          </p:nvPr>
        </p:nvSpPr>
        <p:spPr/>
        <p:txBody>
          <a:bodyPr/>
          <a:lstStyle/>
          <a:p>
            <a:r>
              <a:rPr lang="en-US" dirty="0" smtClean="0"/>
              <a:t>“A language of the intellectual content of the resource. Recommended best practice for the values of the Language element is defined by RFC 3066 [RFC 3066, http://www.ietf.org/rfc/ rfc3066.txt] which, in conjunction with ISO 639 [ISO 639, http://www.oasis- open.org/cover/iso639a.html]), defines two- and three-letter primary language tags with optional subtags.”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dirty="0" smtClean="0"/>
              <a:t>item type specific metadata</a:t>
            </a:r>
          </a:p>
        </p:txBody>
      </p:sp>
      <p:sp>
        <p:nvSpPr>
          <p:cNvPr id="46082" name="Content Placeholder 2"/>
          <p:cNvSpPr>
            <a:spLocks noGrp="1"/>
          </p:cNvSpPr>
          <p:nvPr>
            <p:ph idx="1"/>
          </p:nvPr>
        </p:nvSpPr>
        <p:spPr/>
        <p:txBody>
          <a:bodyPr/>
          <a:lstStyle/>
          <a:p>
            <a:r>
              <a:rPr lang="en-US" dirty="0" smtClean="0"/>
              <a:t>There are a bunch of different types that are built-in.</a:t>
            </a:r>
          </a:p>
          <a:p>
            <a:r>
              <a:rPr lang="en-US" dirty="0" smtClean="0"/>
              <a:t>Each type takes Dublin Core metadata as well as some extra metadata</a:t>
            </a:r>
          </a:p>
          <a:p>
            <a:r>
              <a:rPr lang="en-US" dirty="0" smtClean="0"/>
              <a:t>These item-specific metadata fields can be changed using the web interface.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item properties</a:t>
            </a:r>
            <a:endParaRPr lang="en-US" dirty="0"/>
          </a:p>
        </p:txBody>
      </p:sp>
      <p:sp>
        <p:nvSpPr>
          <p:cNvPr id="3" name="Content Placeholder 2"/>
          <p:cNvSpPr>
            <a:spLocks noGrp="1"/>
          </p:cNvSpPr>
          <p:nvPr>
            <p:ph idx="1"/>
          </p:nvPr>
        </p:nvSpPr>
        <p:spPr>
          <a:xfrm>
            <a:off x="457200" y="1295400"/>
            <a:ext cx="8229600" cy="5181600"/>
          </a:xfrm>
        </p:spPr>
        <p:txBody>
          <a:bodyPr/>
          <a:lstStyle/>
          <a:p>
            <a:r>
              <a:rPr lang="en-US" dirty="0" smtClean="0"/>
              <a:t>Items can be “public”. By default, as a basic security precaution, items are not public.</a:t>
            </a:r>
          </a:p>
          <a:p>
            <a:r>
              <a:rPr lang="en-US" dirty="0" smtClean="0"/>
              <a:t>Items can be “featured”. An items that is features is highlighted on the site in a particular way. This allows you to change the appearance of the site by providing different featured items over time. </a:t>
            </a:r>
          </a:p>
          <a:p>
            <a:r>
              <a:rPr lang="en-US" dirty="0" smtClean="0"/>
              <a:t>Items have item types. Each item is of one type.</a:t>
            </a:r>
          </a:p>
          <a:p>
            <a:r>
              <a:rPr lang="en-US" dirty="0" smtClean="0"/>
              <a:t>Each item may belong to a collection.</a:t>
            </a:r>
            <a:endParaRPr lang="en-US" dirty="0"/>
          </a:p>
        </p:txBody>
      </p:sp>
    </p:spTree>
    <p:extLst>
      <p:ext uri="{BB962C8B-B14F-4D97-AF65-F5344CB8AC3E}">
        <p14:creationId xmlns:p14="http://schemas.microsoft.com/office/powerpoint/2010/main" xmlns="" val="1987486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US" dirty="0"/>
              <a:t>O</a:t>
            </a:r>
            <a:r>
              <a:rPr lang="en-US" dirty="0" smtClean="0"/>
              <a:t>meka built-in item types 1</a:t>
            </a:r>
          </a:p>
        </p:txBody>
      </p:sp>
      <p:sp>
        <p:nvSpPr>
          <p:cNvPr id="3" name="Content Placeholder 2"/>
          <p:cNvSpPr>
            <a:spLocks noGrp="1"/>
          </p:cNvSpPr>
          <p:nvPr>
            <p:ph idx="1"/>
          </p:nvPr>
        </p:nvSpPr>
        <p:spPr/>
        <p:txBody>
          <a:bodyPr/>
          <a:lstStyle/>
          <a:p>
            <a:pPr>
              <a:defRPr/>
            </a:pPr>
            <a:r>
              <a:rPr lang="en-US" dirty="0"/>
              <a:t>Document 	A resource containing textual data.</a:t>
            </a:r>
          </a:p>
          <a:p>
            <a:pPr>
              <a:defRPr/>
            </a:pPr>
            <a:r>
              <a:rPr lang="en-US" dirty="0"/>
              <a:t>Moving Image A series of visual representations that, when shown in succession, impart an impression of motion.</a:t>
            </a:r>
          </a:p>
          <a:p>
            <a:pPr>
              <a:defRPr/>
            </a:pPr>
            <a:r>
              <a:rPr lang="en-US" dirty="0"/>
              <a:t>Oral History 	A resource containing historical information obtained in interviews with persons having firsthand knowledge.</a:t>
            </a:r>
          </a:p>
          <a:p>
            <a:pPr marL="0" indent="0">
              <a:buFont typeface="Arial" charset="0"/>
              <a:buNone/>
              <a:defRPr/>
            </a:pPr>
            <a:endParaRPr lang="en-US" dirty="0"/>
          </a:p>
          <a:p>
            <a:pPr>
              <a:defRPr/>
            </a:pP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r>
              <a:rPr lang="en-US" dirty="0"/>
              <a:t>O</a:t>
            </a:r>
            <a:r>
              <a:rPr lang="en-US" dirty="0" smtClean="0"/>
              <a:t>meka built-in item types 2</a:t>
            </a:r>
          </a:p>
        </p:txBody>
      </p:sp>
      <p:sp>
        <p:nvSpPr>
          <p:cNvPr id="48130" name="Content Placeholder 2"/>
          <p:cNvSpPr>
            <a:spLocks noGrp="1"/>
          </p:cNvSpPr>
          <p:nvPr>
            <p:ph idx="1"/>
          </p:nvPr>
        </p:nvSpPr>
        <p:spPr/>
        <p:txBody>
          <a:bodyPr/>
          <a:lstStyle/>
          <a:p>
            <a:r>
              <a:rPr lang="en-US" dirty="0" smtClean="0"/>
              <a:t>Sound 	A resource whose content is primarily intended to be rendered as audio.</a:t>
            </a:r>
          </a:p>
          <a:p>
            <a:r>
              <a:rPr lang="en-US" dirty="0" smtClean="0"/>
              <a:t>Still Image 	A static visual representation. Examples of still images are: paintings, drawings, graphic designs, plans and maps. </a:t>
            </a:r>
          </a:p>
          <a:p>
            <a:r>
              <a:rPr lang="en-US" dirty="0" smtClean="0"/>
              <a:t>Website 	A resource comprising of a web page or web pages and all related assets ( such as images, sound and video files, etc. ).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r>
              <a:rPr lang="en-US" dirty="0"/>
              <a:t>O</a:t>
            </a:r>
            <a:r>
              <a:rPr lang="en-US" dirty="0" smtClean="0"/>
              <a:t>meka built-in item types 3</a:t>
            </a:r>
          </a:p>
        </p:txBody>
      </p:sp>
      <p:sp>
        <p:nvSpPr>
          <p:cNvPr id="49154" name="Content Placeholder 2"/>
          <p:cNvSpPr>
            <a:spLocks noGrp="1"/>
          </p:cNvSpPr>
          <p:nvPr>
            <p:ph idx="1"/>
          </p:nvPr>
        </p:nvSpPr>
        <p:spPr/>
        <p:txBody>
          <a:bodyPr/>
          <a:lstStyle/>
          <a:p>
            <a:r>
              <a:rPr lang="en-US" dirty="0" smtClean="0"/>
              <a:t>Event 	A non-persistent, time-based occurrence. Metadata for an event provides descriptive information that is the basis for discovery of the purpose, location, duration, and responsible agents associated with an event. Examples include an exhibition, webcast, conference, workshop, open day, performance, battle, trial, wedding, tea party, conflagration.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r>
              <a:rPr lang="en-US" dirty="0"/>
              <a:t>O</a:t>
            </a:r>
            <a:r>
              <a:rPr lang="en-US" dirty="0" smtClean="0"/>
              <a:t>meka built-in item types 4</a:t>
            </a:r>
          </a:p>
        </p:txBody>
      </p:sp>
      <p:sp>
        <p:nvSpPr>
          <p:cNvPr id="50178" name="Content Placeholder 2"/>
          <p:cNvSpPr>
            <a:spLocks noGrp="1"/>
          </p:cNvSpPr>
          <p:nvPr>
            <p:ph idx="1"/>
          </p:nvPr>
        </p:nvSpPr>
        <p:spPr/>
        <p:txBody>
          <a:bodyPr/>
          <a:lstStyle/>
          <a:p>
            <a:r>
              <a:rPr lang="en-US" dirty="0" smtClean="0"/>
              <a:t>Email 	A resource containing textual messages and binary attachments sent electronically from one person to another or one person to many people. </a:t>
            </a:r>
          </a:p>
          <a:p>
            <a:r>
              <a:rPr lang="en-US" dirty="0" smtClean="0"/>
              <a:t>Lesson Plan 	Instructional materials.</a:t>
            </a:r>
          </a:p>
          <a:p>
            <a:r>
              <a:rPr lang="en-US" dirty="0" smtClean="0"/>
              <a:t>Hyperlink 	Title, URL, Description or annotation.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r>
              <a:rPr lang="en-US" dirty="0"/>
              <a:t>O</a:t>
            </a:r>
            <a:r>
              <a:rPr lang="en-US" dirty="0" smtClean="0"/>
              <a:t>meka built-in item types 5</a:t>
            </a:r>
          </a:p>
        </p:txBody>
      </p:sp>
      <p:sp>
        <p:nvSpPr>
          <p:cNvPr id="51202" name="Content Placeholder 2"/>
          <p:cNvSpPr>
            <a:spLocks noGrp="1"/>
          </p:cNvSpPr>
          <p:nvPr>
            <p:ph idx="1"/>
          </p:nvPr>
        </p:nvSpPr>
        <p:spPr/>
        <p:txBody>
          <a:bodyPr/>
          <a:lstStyle/>
          <a:p>
            <a:r>
              <a:rPr lang="en-US" dirty="0" smtClean="0"/>
              <a:t>Person 	An individual, biographical data, birth and death, etc</a:t>
            </a:r>
            <a:r>
              <a:rPr lang="en-US" i="1" dirty="0" smtClean="0"/>
              <a:t>.</a:t>
            </a:r>
          </a:p>
          <a:p>
            <a:r>
              <a:rPr lang="en-US" dirty="0" smtClean="0"/>
              <a:t>Interactive Resource 	A resource requiring interaction from the user to be understood, executed, or experienced. Examples include forms on Web pages, applets, multimedia learning objects, chat services, or virtual reality environments</a:t>
            </a:r>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Omeka user types</a:t>
            </a:r>
            <a:endParaRPr lang="en-US" dirty="0"/>
          </a:p>
        </p:txBody>
      </p:sp>
      <p:sp>
        <p:nvSpPr>
          <p:cNvPr id="3" name="Content Placeholder 2"/>
          <p:cNvSpPr>
            <a:spLocks noGrp="1"/>
          </p:cNvSpPr>
          <p:nvPr>
            <p:ph idx="1"/>
          </p:nvPr>
        </p:nvSpPr>
        <p:spPr/>
        <p:txBody>
          <a:bodyPr/>
          <a:lstStyle/>
          <a:p>
            <a:r>
              <a:rPr lang="en-US" dirty="0" smtClean="0"/>
              <a:t>Omeka has user types that are defined in the PHP code.</a:t>
            </a:r>
          </a:p>
          <a:p>
            <a:r>
              <a:rPr lang="en-US" dirty="0"/>
              <a:t>$userRoles = array('admin', 'contributor', 'researcher');</a:t>
            </a:r>
          </a:p>
          <a:p>
            <a:r>
              <a:rPr lang="en-US" dirty="0" smtClean="0"/>
              <a:t> To this we have to add ‘super’ as a super user.</a:t>
            </a:r>
          </a:p>
          <a:p>
            <a:r>
              <a:rPr lang="en-US" dirty="0" smtClean="0"/>
              <a:t>We can not change these types, unless we change the PHP code. </a:t>
            </a:r>
            <a:endParaRPr lang="en-US" dirty="0"/>
          </a:p>
        </p:txBody>
      </p:sp>
    </p:spTree>
    <p:extLst>
      <p:ext uri="{BB962C8B-B14F-4D97-AF65-F5344CB8AC3E}">
        <p14:creationId xmlns:p14="http://schemas.microsoft.com/office/powerpoint/2010/main" xmlns="" val="218657801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plugin example</a:t>
            </a:r>
            <a:endParaRPr lang="en-US" dirty="0"/>
          </a:p>
        </p:txBody>
      </p:sp>
      <p:sp>
        <p:nvSpPr>
          <p:cNvPr id="3" name="Content Placeholder 2"/>
          <p:cNvSpPr>
            <a:spLocks noGrp="1"/>
          </p:cNvSpPr>
          <p:nvPr>
            <p:ph idx="1"/>
          </p:nvPr>
        </p:nvSpPr>
        <p:spPr/>
        <p:txBody>
          <a:bodyPr/>
          <a:lstStyle/>
          <a:p>
            <a:r>
              <a:rPr lang="en-US" dirty="0" smtClean="0"/>
              <a:t>I demonstrating the CSV import plugin.</a:t>
            </a:r>
          </a:p>
          <a:p>
            <a:r>
              <a:rPr lang="en-US" dirty="0" smtClean="0"/>
              <a:t>I do this because I hate interacting with a computer. </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CSV</a:t>
            </a:r>
            <a:endParaRPr lang="en-US" dirty="0"/>
          </a:p>
        </p:txBody>
      </p:sp>
      <p:sp>
        <p:nvSpPr>
          <p:cNvPr id="3" name="Content Placeholder 2"/>
          <p:cNvSpPr>
            <a:spLocks noGrp="1"/>
          </p:cNvSpPr>
          <p:nvPr>
            <p:ph idx="1"/>
          </p:nvPr>
        </p:nvSpPr>
        <p:spPr/>
        <p:txBody>
          <a:bodyPr/>
          <a:lstStyle/>
          <a:p>
            <a:r>
              <a:rPr lang="en-US" dirty="0" smtClean="0"/>
              <a:t>Comma-separated values are a simple text format to represent a table. </a:t>
            </a:r>
          </a:p>
          <a:p>
            <a:r>
              <a:rPr lang="en-US" dirty="0" smtClean="0"/>
              <a:t>The table is a sequence of lines.</a:t>
            </a:r>
          </a:p>
          <a:p>
            <a:r>
              <a:rPr lang="en-US" dirty="0" smtClean="0"/>
              <a:t>The first line contains field names.</a:t>
            </a:r>
          </a:p>
          <a:p>
            <a:r>
              <a:rPr lang="en-US" dirty="0" smtClean="0"/>
              <a:t>The next line contains field values.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 separation</a:t>
            </a:r>
            <a:endParaRPr lang="en-US" dirty="0"/>
          </a:p>
        </p:txBody>
      </p:sp>
      <p:sp>
        <p:nvSpPr>
          <p:cNvPr id="3" name="Content Placeholder 2"/>
          <p:cNvSpPr>
            <a:spLocks noGrp="1"/>
          </p:cNvSpPr>
          <p:nvPr>
            <p:ph idx="1"/>
          </p:nvPr>
        </p:nvSpPr>
        <p:spPr/>
        <p:txBody>
          <a:bodyPr/>
          <a:lstStyle/>
          <a:p>
            <a:r>
              <a:rPr lang="en-US" dirty="0" smtClean="0"/>
              <a:t>The separation of fields is done by comma. </a:t>
            </a:r>
          </a:p>
          <a:p>
            <a:r>
              <a:rPr lang="en-US" dirty="0" smtClean="0"/>
              <a:t>If the value contains a comma, it has to be surrounded by double quotes.</a:t>
            </a:r>
          </a:p>
          <a:p>
            <a:r>
              <a:rPr lang="en-US" dirty="0" smtClean="0"/>
              <a:t>Example table of economists</a:t>
            </a:r>
          </a:p>
          <a:p>
            <a:pPr lvl="1">
              <a:buNone/>
            </a:pPr>
            <a:r>
              <a:rPr lang="en-US" dirty="0" smtClean="0"/>
              <a:t>Name, Birthday</a:t>
            </a:r>
          </a:p>
          <a:p>
            <a:pPr lvl="1">
              <a:buNone/>
            </a:pPr>
            <a:r>
              <a:rPr lang="en-US" dirty="0" smtClean="0"/>
              <a:t>“Krichel, Thomas”, 1965-06-05</a:t>
            </a:r>
          </a:p>
          <a:p>
            <a:pPr lvl="1">
              <a:buNone/>
            </a:pPr>
            <a:r>
              <a:rPr lang="en-US" dirty="0" smtClean="0"/>
              <a:t>“Marx, Karl Heinrich”, 1818-05-05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CSV plugin</a:t>
            </a:r>
            <a:endParaRPr lang="en-US" dirty="0"/>
          </a:p>
        </p:txBody>
      </p:sp>
      <p:sp>
        <p:nvSpPr>
          <p:cNvPr id="3" name="Content Placeholder 2"/>
          <p:cNvSpPr>
            <a:spLocks noGrp="1"/>
          </p:cNvSpPr>
          <p:nvPr>
            <p:ph idx="1"/>
          </p:nvPr>
        </p:nvSpPr>
        <p:spPr/>
        <p:txBody>
          <a:bodyPr/>
          <a:lstStyle/>
          <a:p>
            <a:r>
              <a:rPr lang="en-US" dirty="0" smtClean="0"/>
              <a:t>The CSV plugin allows you to upload a CSV file.</a:t>
            </a:r>
          </a:p>
          <a:p>
            <a:r>
              <a:rPr lang="en-US" dirty="0" smtClean="0"/>
              <a:t>That file will describe resources you want to include in your collection.</a:t>
            </a:r>
          </a:p>
          <a:p>
            <a:r>
              <a:rPr lang="en-US" dirty="0" smtClean="0"/>
              <a:t>The resources can then be included in bulk into your Omeka installation.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lstStyle/>
          <a:p>
            <a:r>
              <a:rPr lang="en-US" dirty="0" smtClean="0"/>
              <a:t>table: “items”</a:t>
            </a:r>
          </a:p>
        </p:txBody>
      </p:sp>
      <p:sp>
        <p:nvSpPr>
          <p:cNvPr id="18434" name="Rectangle 3"/>
          <p:cNvSpPr>
            <a:spLocks noGrp="1"/>
          </p:cNvSpPr>
          <p:nvPr>
            <p:ph type="body" idx="1"/>
          </p:nvPr>
        </p:nvSpPr>
        <p:spPr/>
        <p:txBody>
          <a:bodyPr/>
          <a:lstStyle/>
          <a:p>
            <a:r>
              <a:rPr lang="en-US" dirty="0" smtClean="0"/>
              <a:t>It stores data about each “item”</a:t>
            </a:r>
          </a:p>
          <a:p>
            <a:pPr lvl="1"/>
            <a:r>
              <a:rPr lang="en-US" dirty="0" smtClean="0"/>
              <a:t>“id” of the item, an autoincrement</a:t>
            </a:r>
          </a:p>
          <a:p>
            <a:pPr lvl="1"/>
            <a:r>
              <a:rPr lang="en-US" dirty="0" smtClean="0"/>
              <a:t>“item_type_id”, number   | +1 slide</a:t>
            </a:r>
          </a:p>
          <a:p>
            <a:pPr lvl="1"/>
            <a:r>
              <a:rPr lang="en-US" dirty="0" smtClean="0"/>
              <a:t>“collection_id”, number    | +2 slide</a:t>
            </a:r>
          </a:p>
          <a:p>
            <a:pPr lvl="1"/>
            <a:r>
              <a:rPr lang="en-US" dirty="0" smtClean="0"/>
              <a:t>whether it is “featured”, a Boolean</a:t>
            </a:r>
          </a:p>
          <a:p>
            <a:pPr lvl="1"/>
            <a:r>
              <a:rPr lang="en-US" dirty="0" smtClean="0"/>
              <a:t>whether it is “public”, a Boolean       </a:t>
            </a:r>
          </a:p>
          <a:p>
            <a:pPr lvl="1"/>
            <a:r>
              <a:rPr lang="en-US" dirty="0" smtClean="0"/>
              <a:t>when last “modified”, a time </a:t>
            </a:r>
          </a:p>
          <a:p>
            <a:pPr lvl="1"/>
            <a:r>
              <a:rPr lang="en-US" dirty="0" smtClean="0"/>
              <a:t>when “added”, a time</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a:t>
            </a:r>
            <a:endParaRPr lang="en-US" dirty="0"/>
          </a:p>
        </p:txBody>
      </p:sp>
      <p:sp>
        <p:nvSpPr>
          <p:cNvPr id="3" name="Content Placeholder 2"/>
          <p:cNvSpPr>
            <a:spLocks noGrp="1"/>
          </p:cNvSpPr>
          <p:nvPr>
            <p:ph idx="1"/>
          </p:nvPr>
        </p:nvSpPr>
        <p:spPr>
          <a:xfrm>
            <a:off x="457200" y="1219200"/>
            <a:ext cx="8229600" cy="5410200"/>
          </a:xfrm>
        </p:spPr>
        <p:txBody>
          <a:bodyPr/>
          <a:lstStyle/>
          <a:p>
            <a:r>
              <a:rPr lang="en-US" dirty="0" smtClean="0"/>
              <a:t>Local computer way</a:t>
            </a:r>
          </a:p>
          <a:p>
            <a:pPr lvl="1"/>
            <a:r>
              <a:rPr lang="en-US" dirty="0" smtClean="0"/>
              <a:t>Download the plugin from its URL, say </a:t>
            </a:r>
            <a:r>
              <a:rPr lang="en-US" i="1" dirty="0" smtClean="0"/>
              <a:t>URL </a:t>
            </a:r>
            <a:r>
              <a:rPr lang="en-US" dirty="0" smtClean="0"/>
              <a:t>to your local machine. </a:t>
            </a:r>
          </a:p>
          <a:p>
            <a:pPr lvl="1"/>
            <a:r>
              <a:rPr lang="en-US" dirty="0" smtClean="0"/>
              <a:t>Upload unzipped plugin directory to ssh://</a:t>
            </a:r>
            <a:r>
              <a:rPr lang="en-US" dirty="0" smtClean="0"/>
              <a:t>user@dlib.info/omeka/plugins</a:t>
            </a:r>
            <a:endParaRPr lang="en-US" dirty="0" smtClean="0"/>
          </a:p>
          <a:p>
            <a:r>
              <a:rPr lang="en-US" dirty="0" smtClean="0"/>
              <a:t>On tie</a:t>
            </a:r>
          </a:p>
          <a:p>
            <a:pPr lvl="1"/>
            <a:r>
              <a:rPr lang="en-US" dirty="0" smtClean="0"/>
              <a:t>cd omeka/plugins</a:t>
            </a:r>
          </a:p>
          <a:p>
            <a:pPr lvl="1"/>
            <a:r>
              <a:rPr lang="en-US" dirty="0" smtClean="0"/>
              <a:t>GET </a:t>
            </a:r>
            <a:r>
              <a:rPr lang="en-US" i="1" dirty="0" smtClean="0"/>
              <a:t>URL </a:t>
            </a:r>
            <a:r>
              <a:rPr lang="en-US" dirty="0" smtClean="0"/>
              <a:t>&gt; csv.zip</a:t>
            </a:r>
          </a:p>
          <a:p>
            <a:pPr lvl="1"/>
            <a:r>
              <a:rPr lang="en-US" dirty="0" smtClean="0"/>
              <a:t>unzip csv.zip</a:t>
            </a:r>
          </a:p>
          <a:p>
            <a:pPr lvl="1"/>
            <a:r>
              <a:rPr lang="en-US" dirty="0" smtClean="0"/>
              <a:t>rm csv.zip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activate plugin</a:t>
            </a:r>
            <a:endParaRPr lang="en-US" dirty="0"/>
          </a:p>
        </p:txBody>
      </p:sp>
      <p:sp>
        <p:nvSpPr>
          <p:cNvPr id="3" name="Content Placeholder 2"/>
          <p:cNvSpPr>
            <a:spLocks noGrp="1"/>
          </p:cNvSpPr>
          <p:nvPr>
            <p:ph idx="1"/>
          </p:nvPr>
        </p:nvSpPr>
        <p:spPr>
          <a:xfrm>
            <a:off x="457200" y="1371600"/>
            <a:ext cx="8229600" cy="5029200"/>
          </a:xfrm>
        </p:spPr>
        <p:txBody>
          <a:bodyPr/>
          <a:lstStyle/>
          <a:p>
            <a:r>
              <a:rPr lang="en-US" dirty="0" smtClean="0"/>
              <a:t>From the main menu, look for “Manage Plugins”.</a:t>
            </a:r>
          </a:p>
          <a:p>
            <a:r>
              <a:rPr lang="en-US" dirty="0" smtClean="0"/>
              <a:t>Look for “CSV Import”. If this is not there, you have not put the plugin files into the right place. </a:t>
            </a:r>
          </a:p>
          <a:p>
            <a:r>
              <a:rPr lang="en-US" dirty="0" smtClean="0"/>
              <a:t>Click “install” next to it.</a:t>
            </a:r>
          </a:p>
          <a:p>
            <a:r>
              <a:rPr lang="en-US" dirty="0" smtClean="0"/>
              <a:t>Accept the defaults on the next screen.</a:t>
            </a:r>
          </a:p>
          <a:p>
            <a:r>
              <a:rPr lang="en-US" dirty="0" smtClean="0"/>
              <a:t>You now see the “CSV Import” option on the top.</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compose and upload the csv file</a:t>
            </a:r>
            <a:endParaRPr lang="en-US" dirty="0"/>
          </a:p>
        </p:txBody>
      </p:sp>
      <p:sp>
        <p:nvSpPr>
          <p:cNvPr id="3" name="Content Placeholder 2"/>
          <p:cNvSpPr>
            <a:spLocks noGrp="1"/>
          </p:cNvSpPr>
          <p:nvPr>
            <p:ph idx="1"/>
          </p:nvPr>
        </p:nvSpPr>
        <p:spPr>
          <a:xfrm>
            <a:off x="457200" y="1295400"/>
            <a:ext cx="8229600" cy="4830763"/>
          </a:xfrm>
        </p:spPr>
        <p:txBody>
          <a:bodyPr/>
          <a:lstStyle/>
          <a:p>
            <a:r>
              <a:rPr lang="en-US" dirty="0" smtClean="0"/>
              <a:t>A sample csv file is at http://wotan.liu.edu/home/krichel/courses/ lis654/examples/csv/manhattan.csv</a:t>
            </a:r>
          </a:p>
          <a:p>
            <a:r>
              <a:rPr lang="en-US" dirty="0" smtClean="0"/>
              <a:t>You have to place it into the omeka/plugins/CsvImport/csv_files/  folder of your home directory.  Delete test.csv. </a:t>
            </a:r>
          </a:p>
          <a:p>
            <a:r>
              <a:rPr lang="en-US" dirty="0" smtClean="0"/>
              <a:t>I don’t think that the name matters, but avoid blanks and other exotic characters in the name and give it the ending “.csv”.</a:t>
            </a:r>
          </a:p>
          <a:p>
            <a:endParaRPr lang="en-US" dirty="0" smtClean="0"/>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1</a:t>
            </a:r>
            <a:endParaRPr lang="en-US" dirty="0"/>
          </a:p>
        </p:txBody>
      </p:sp>
      <p:sp>
        <p:nvSpPr>
          <p:cNvPr id="3" name="Content Placeholder 2"/>
          <p:cNvSpPr>
            <a:spLocks noGrp="1"/>
          </p:cNvSpPr>
          <p:nvPr>
            <p:ph idx="1"/>
          </p:nvPr>
        </p:nvSpPr>
        <p:spPr/>
        <p:txBody>
          <a:bodyPr/>
          <a:lstStyle/>
          <a:p>
            <a:r>
              <a:rPr lang="en-US" dirty="0" smtClean="0"/>
              <a:t>Step 1: Select File and Item Settings</a:t>
            </a:r>
          </a:p>
          <a:p>
            <a:pPr lvl="1"/>
            <a:r>
              <a:rPr lang="en-US" dirty="0" smtClean="0"/>
              <a:t>CSV File </a:t>
            </a:r>
          </a:p>
          <a:p>
            <a:pPr lvl="1"/>
            <a:r>
              <a:rPr lang="en-US" dirty="0" smtClean="0"/>
              <a:t>Item Type </a:t>
            </a:r>
          </a:p>
          <a:p>
            <a:pPr lvl="1"/>
            <a:r>
              <a:rPr lang="en-US" dirty="0" smtClean="0"/>
              <a:t>Collection </a:t>
            </a:r>
          </a:p>
          <a:p>
            <a:r>
              <a:rPr lang="en-US" dirty="0" smtClean="0"/>
              <a:t>After that step, the CSV file is read and checked to have the proper format. </a:t>
            </a:r>
          </a:p>
          <a:p>
            <a:r>
              <a:rPr lang="en-US" dirty="0" smtClean="0"/>
              <a:t>If that check fails you have to edit the file. </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a:t>
            </a:r>
            <a:endParaRPr lang="en-US" dirty="0"/>
          </a:p>
        </p:txBody>
      </p:sp>
      <p:sp>
        <p:nvSpPr>
          <p:cNvPr id="3" name="Content Placeholder 2"/>
          <p:cNvSpPr>
            <a:spLocks noGrp="1"/>
          </p:cNvSpPr>
          <p:nvPr>
            <p:ph idx="1"/>
          </p:nvPr>
        </p:nvSpPr>
        <p:spPr>
          <a:xfrm>
            <a:off x="457200" y="1295400"/>
            <a:ext cx="8229600" cy="5257800"/>
          </a:xfrm>
        </p:spPr>
        <p:txBody>
          <a:bodyPr/>
          <a:lstStyle/>
          <a:p>
            <a:r>
              <a:rPr lang="en-US" dirty="0" smtClean="0"/>
              <a:t>The name of your columns has been recognized and you are asked to match it to the omeka information.</a:t>
            </a:r>
          </a:p>
          <a:p>
            <a:r>
              <a:rPr lang="en-US" dirty="0" smtClean="0"/>
              <a:t>You  have three option</a:t>
            </a:r>
          </a:p>
          <a:p>
            <a:pPr lvl="1"/>
            <a:r>
              <a:rPr lang="en-US" dirty="0" smtClean="0"/>
              <a:t>match to a metadata element</a:t>
            </a:r>
          </a:p>
          <a:p>
            <a:pPr lvl="1"/>
            <a:r>
              <a:rPr lang="en-US" dirty="0" smtClean="0"/>
              <a:t>match to tags</a:t>
            </a:r>
          </a:p>
          <a:p>
            <a:pPr lvl="1"/>
            <a:r>
              <a:rPr lang="en-US" dirty="0" smtClean="0"/>
              <a:t>mach to a file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 to element</a:t>
            </a:r>
            <a:endParaRPr lang="en-US" dirty="0"/>
          </a:p>
        </p:txBody>
      </p:sp>
      <p:sp>
        <p:nvSpPr>
          <p:cNvPr id="3" name="Content Placeholder 2"/>
          <p:cNvSpPr>
            <a:spLocks noGrp="1"/>
          </p:cNvSpPr>
          <p:nvPr>
            <p:ph idx="1"/>
          </p:nvPr>
        </p:nvSpPr>
        <p:spPr/>
        <p:txBody>
          <a:bodyPr/>
          <a:lstStyle/>
          <a:p>
            <a:r>
              <a:rPr lang="en-US" dirty="0" smtClean="0"/>
              <a:t>Map To Element”</a:t>
            </a:r>
          </a:p>
          <a:p>
            <a:pPr lvl="1"/>
            <a:r>
              <a:rPr lang="en-US" dirty="0" smtClean="0"/>
              <a:t>Dublin Core (common) </a:t>
            </a:r>
          </a:p>
          <a:p>
            <a:pPr lvl="1"/>
            <a:r>
              <a:rPr lang="en-US" dirty="0" smtClean="0"/>
              <a:t>Item-type dependent fields</a:t>
            </a:r>
          </a:p>
          <a:p>
            <a:r>
              <a:rPr lang="en-US" dirty="0" smtClean="0"/>
              <a:t>“Use HTML” means interpret value as HTML</a:t>
            </a:r>
          </a:p>
          <a:p>
            <a:pPr lvl="1"/>
            <a:r>
              <a:rPr lang="en-US" dirty="0" smtClean="0"/>
              <a:t>“File” Don’t map to metadata, interpret values as file</a:t>
            </a:r>
          </a:p>
          <a:p>
            <a:r>
              <a:rPr lang="en-US" dirty="0" smtClean="0"/>
              <a:t>You can match to several metadata field at once. </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 to tags </a:t>
            </a:r>
            <a:endParaRPr lang="en-US" dirty="0"/>
          </a:p>
        </p:txBody>
      </p:sp>
      <p:sp>
        <p:nvSpPr>
          <p:cNvPr id="3" name="Content Placeholder 2"/>
          <p:cNvSpPr>
            <a:spLocks noGrp="1"/>
          </p:cNvSpPr>
          <p:nvPr>
            <p:ph idx="1"/>
          </p:nvPr>
        </p:nvSpPr>
        <p:spPr/>
        <p:txBody>
          <a:bodyPr/>
          <a:lstStyle/>
          <a:p>
            <a:pPr marL="342900" lvl="1" indent="-342900">
              <a:buFont typeface="Arial" charset="0"/>
              <a:buChar char="•"/>
            </a:pPr>
            <a:r>
              <a:rPr lang="en-US" sz="3600" dirty="0" smtClean="0"/>
              <a:t>“Tags” Don’t map to element, interpret values as tags. </a:t>
            </a:r>
          </a:p>
          <a:p>
            <a:pPr marL="342900" lvl="1" indent="-342900">
              <a:buFont typeface="Arial" charset="0"/>
              <a:buChar char="•"/>
            </a:pPr>
            <a:r>
              <a:rPr lang="en-US" sz="3600" dirty="0" smtClean="0"/>
              <a:t>Note that tag have to be separated by the tag separator that you have fixed in your general settings. Otherwise a tag string can not be parsed into separate tags. </a:t>
            </a:r>
          </a:p>
          <a:p>
            <a:endParaRPr lang="en-US" sz="40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 to file for uploads </a:t>
            </a:r>
            <a:endParaRPr lang="en-US" dirty="0"/>
          </a:p>
        </p:txBody>
      </p:sp>
      <p:sp>
        <p:nvSpPr>
          <p:cNvPr id="3" name="Content Placeholder 2"/>
          <p:cNvSpPr>
            <a:spLocks noGrp="1"/>
          </p:cNvSpPr>
          <p:nvPr>
            <p:ph idx="1"/>
          </p:nvPr>
        </p:nvSpPr>
        <p:spPr/>
        <p:txBody>
          <a:bodyPr/>
          <a:lstStyle/>
          <a:p>
            <a:r>
              <a:rPr lang="en-US" dirty="0" smtClean="0"/>
              <a:t>“File” values have to be URLs starting with http.  </a:t>
            </a:r>
          </a:p>
          <a:p>
            <a:pPr lvl="1"/>
            <a:r>
              <a:rPr lang="en-US" dirty="0" smtClean="0"/>
              <a:t>Pointers to files on tie are not supported.</a:t>
            </a:r>
          </a:p>
          <a:p>
            <a:pPr lvl="1"/>
            <a:r>
              <a:rPr lang="en-US" dirty="0" smtClean="0"/>
              <a:t>No big deal because Thomas has given you the web site. </a:t>
            </a:r>
          </a:p>
          <a:p>
            <a:r>
              <a:rPr lang="en-US" dirty="0" smtClean="0"/>
              <a:t>Omeka will fire up a browser and fetch the file from the web.</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successful import</a:t>
            </a:r>
            <a:endParaRPr lang="en-US" dirty="0"/>
          </a:p>
        </p:txBody>
      </p:sp>
      <p:sp>
        <p:nvSpPr>
          <p:cNvPr id="3" name="Content Placeholder 2"/>
          <p:cNvSpPr>
            <a:spLocks noGrp="1"/>
          </p:cNvSpPr>
          <p:nvPr>
            <p:ph idx="1"/>
          </p:nvPr>
        </p:nvSpPr>
        <p:spPr/>
        <p:txBody>
          <a:bodyPr/>
          <a:lstStyle/>
          <a:p>
            <a:r>
              <a:rPr lang="en-US" sz="3600" dirty="0" smtClean="0"/>
              <a:t>If the import is successful,</a:t>
            </a:r>
          </a:p>
          <a:p>
            <a:pPr lvl="1"/>
            <a:r>
              <a:rPr lang="en-US" sz="3200" dirty="0" smtClean="0"/>
              <a:t> go to the public interface with another web browser window</a:t>
            </a:r>
          </a:p>
          <a:p>
            <a:pPr lvl="1"/>
            <a:r>
              <a:rPr lang="en-US" sz="3200" dirty="0" smtClean="0"/>
              <a:t>check you like the result</a:t>
            </a:r>
          </a:p>
          <a:p>
            <a:r>
              <a:rPr lang="en-US" sz="3600" dirty="0" smtClean="0"/>
              <a:t>If you don’t like what you see, hit the undo link in the csv import screen. That link may not be available later.</a:t>
            </a:r>
            <a:endParaRPr lang="en-US" sz="36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64514"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p:txBody>
          <a:bodyPr/>
          <a:lstStyle/>
          <a:p>
            <a:r>
              <a:rPr lang="en-US" dirty="0" smtClean="0"/>
              <a:t>table: “item_types”</a:t>
            </a:r>
          </a:p>
        </p:txBody>
      </p:sp>
      <p:sp>
        <p:nvSpPr>
          <p:cNvPr id="19458" name="Rectangle 3"/>
          <p:cNvSpPr>
            <a:spLocks noGrp="1"/>
          </p:cNvSpPr>
          <p:nvPr>
            <p:ph type="body" idx="1"/>
          </p:nvPr>
        </p:nvSpPr>
        <p:spPr/>
        <p:txBody>
          <a:bodyPr/>
          <a:lstStyle/>
          <a:p>
            <a:r>
              <a:rPr lang="en-US" dirty="0" smtClean="0"/>
              <a:t>Each item is of one type. Types are described in the “item_types” table, with the columns</a:t>
            </a:r>
          </a:p>
          <a:p>
            <a:pPr lvl="1"/>
            <a:r>
              <a:rPr lang="en-US" dirty="0" smtClean="0"/>
              <a:t>“id” an autoincrement </a:t>
            </a:r>
          </a:p>
          <a:p>
            <a:pPr lvl="1"/>
            <a:r>
              <a:rPr lang="en-US" dirty="0" smtClean="0"/>
              <a:t>“name” the name of the item type, string</a:t>
            </a:r>
          </a:p>
          <a:p>
            <a:pPr lvl="1"/>
            <a:r>
              <a:rPr lang="en-US" dirty="0" smtClean="0"/>
              <a:t>“description” a longer explanation what the item type means.</a:t>
            </a:r>
          </a:p>
          <a:p>
            <a:r>
              <a:rPr lang="en-US" dirty="0" smtClean="0"/>
              <a:t>Each record in the “item” table references an id in the type.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lstStyle/>
          <a:p>
            <a:r>
              <a:rPr lang="en-US" dirty="0" smtClean="0"/>
              <a:t>table: “collections”</a:t>
            </a:r>
          </a:p>
        </p:txBody>
      </p:sp>
      <p:sp>
        <p:nvSpPr>
          <p:cNvPr id="20482" name="Rectangle 3"/>
          <p:cNvSpPr>
            <a:spLocks noGrp="1"/>
          </p:cNvSpPr>
          <p:nvPr>
            <p:ph type="body" idx="1"/>
          </p:nvPr>
        </p:nvSpPr>
        <p:spPr/>
        <p:txBody>
          <a:bodyPr/>
          <a:lstStyle/>
          <a:p>
            <a:r>
              <a:rPr lang="en-US" sz="2800" dirty="0" smtClean="0"/>
              <a:t>Each collection is described here</a:t>
            </a:r>
          </a:p>
          <a:p>
            <a:pPr lvl="1"/>
            <a:r>
              <a:rPr lang="en-US" sz="2400" dirty="0" smtClean="0"/>
              <a:t>“id”  auto_increment</a:t>
            </a:r>
          </a:p>
          <a:p>
            <a:pPr lvl="1"/>
            <a:r>
              <a:rPr lang="en-US" sz="2400" dirty="0" smtClean="0"/>
              <a:t>“name”, a string</a:t>
            </a:r>
          </a:p>
          <a:p>
            <a:pPr lvl="1"/>
            <a:r>
              <a:rPr lang="en-US" sz="2400" dirty="0" smtClean="0"/>
              <a:t>“description”, a string</a:t>
            </a:r>
          </a:p>
          <a:p>
            <a:pPr lvl="1"/>
            <a:r>
              <a:rPr lang="en-US" sz="2400" dirty="0" smtClean="0"/>
              <a:t>users who are “collectors”, a string |not further discussed|</a:t>
            </a:r>
          </a:p>
          <a:p>
            <a:pPr lvl="1"/>
            <a:r>
              <a:rPr lang="en-US" sz="2400" dirty="0" smtClean="0"/>
              <a:t>whether it is “public”, a Boolean</a:t>
            </a:r>
          </a:p>
          <a:p>
            <a:pPr lvl="1"/>
            <a:r>
              <a:rPr lang="en-US" sz="2400" dirty="0" smtClean="0"/>
              <a:t>whether it is “featured”, a Boolean</a:t>
            </a:r>
          </a:p>
          <a:p>
            <a:pPr lvl="1"/>
            <a:r>
              <a:rPr lang="en-US" sz="2400" dirty="0" smtClean="0"/>
              <a:t>when “added”, a time </a:t>
            </a:r>
          </a:p>
          <a:p>
            <a:pPr lvl="1"/>
            <a:r>
              <a:rPr lang="en-US" sz="2400" dirty="0" smtClean="0"/>
              <a:t>when last “modified”, a time </a:t>
            </a:r>
          </a:p>
          <a:p>
            <a:pPr lvl="1"/>
            <a:r>
              <a:rPr lang="en-US" sz="2400" dirty="0" smtClean="0"/>
              <a:t>the “owner_id”                                    |not further discussed|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p:txBody>
          <a:bodyPr/>
          <a:lstStyle/>
          <a:p>
            <a:r>
              <a:rPr lang="en-US" dirty="0" smtClean="0"/>
              <a:t>items to files</a:t>
            </a:r>
          </a:p>
        </p:txBody>
      </p:sp>
      <p:sp>
        <p:nvSpPr>
          <p:cNvPr id="22530" name="Rectangle 3"/>
          <p:cNvSpPr>
            <a:spLocks noGrp="1"/>
          </p:cNvSpPr>
          <p:nvPr>
            <p:ph type="body" idx="1"/>
          </p:nvPr>
        </p:nvSpPr>
        <p:spPr>
          <a:xfrm>
            <a:off x="457200" y="1219200"/>
            <a:ext cx="8305800" cy="5257800"/>
          </a:xfrm>
        </p:spPr>
        <p:txBody>
          <a:bodyPr/>
          <a:lstStyle/>
          <a:p>
            <a:r>
              <a:rPr lang="en-US" dirty="0" smtClean="0"/>
              <a:t>An item has two aspects to it. </a:t>
            </a:r>
          </a:p>
          <a:p>
            <a:pPr lvl="1"/>
            <a:r>
              <a:rPr lang="en-US" dirty="0" smtClean="0"/>
              <a:t>There is the metadata about the items. </a:t>
            </a:r>
          </a:p>
          <a:p>
            <a:pPr lvl="1"/>
            <a:r>
              <a:rPr lang="en-US" dirty="0" smtClean="0"/>
              <a:t>There is the item itself. This is in fact a collection of “file”s. </a:t>
            </a:r>
          </a:p>
          <a:p>
            <a:r>
              <a:rPr lang="en-US" dirty="0" smtClean="0"/>
              <a:t>File records store information about files on the server that hold information related to an item. </a:t>
            </a:r>
          </a:p>
          <a:p>
            <a:r>
              <a:rPr lang="en-US" dirty="0" smtClean="0"/>
              <a:t>The item can be viewed as a conceptual container of (possibly zero) files. </a:t>
            </a:r>
          </a:p>
          <a:p>
            <a:r>
              <a:rPr lang="en-US" dirty="0" smtClean="0"/>
              <a:t>Each file is attached to an item.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p:txBody>
          <a:bodyPr/>
          <a:lstStyle/>
          <a:p>
            <a:r>
              <a:rPr lang="en-US" dirty="0" smtClean="0"/>
              <a:t>table: “files” |1|</a:t>
            </a:r>
          </a:p>
        </p:txBody>
      </p:sp>
      <p:sp>
        <p:nvSpPr>
          <p:cNvPr id="23554" name="Rectangle 3"/>
          <p:cNvSpPr>
            <a:spLocks noGrp="1"/>
          </p:cNvSpPr>
          <p:nvPr>
            <p:ph type="body" idx="1"/>
          </p:nvPr>
        </p:nvSpPr>
        <p:spPr>
          <a:xfrm>
            <a:off x="457200" y="1600200"/>
            <a:ext cx="8229600" cy="4800600"/>
          </a:xfrm>
        </p:spPr>
        <p:txBody>
          <a:bodyPr/>
          <a:lstStyle/>
          <a:p>
            <a:r>
              <a:rPr lang="en-US" dirty="0" smtClean="0"/>
              <a:t>The fields in that table are</a:t>
            </a:r>
          </a:p>
          <a:p>
            <a:pPr lvl="1"/>
            <a:r>
              <a:rPr lang="en-US" dirty="0" smtClean="0"/>
              <a:t>“id” auto_increment	 </a:t>
            </a:r>
          </a:p>
          <a:p>
            <a:pPr lvl="1"/>
            <a:r>
              <a:rPr lang="en-US" dirty="0" smtClean="0"/>
              <a:t>“item_id” of the item the file attaches to</a:t>
            </a:r>
          </a:p>
          <a:p>
            <a:pPr lvl="1"/>
            <a:r>
              <a:rPr lang="en-US" dirty="0" smtClean="0"/>
              <a:t>“size” in bytes             </a:t>
            </a:r>
          </a:p>
          <a:p>
            <a:pPr lvl="1"/>
            <a:r>
              <a:rPr lang="en-US" dirty="0" smtClean="0"/>
              <a:t>“has_derivative_image”, a Boolean</a:t>
            </a:r>
          </a:p>
          <a:p>
            <a:pPr lvl="1"/>
            <a:r>
              <a:rPr lang="en-US" dirty="0" smtClean="0"/>
              <a:t>the time last “modified”, a time</a:t>
            </a:r>
          </a:p>
          <a:p>
            <a:pPr lvl="1"/>
            <a:r>
              <a:rPr lang="en-US" dirty="0" smtClean="0"/>
              <a:t>the time it was “added”, a time</a:t>
            </a:r>
          </a:p>
          <a:p>
            <a:pPr lvl="1"/>
            <a:r>
              <a:rPr lang="en-US" dirty="0" smtClean="0"/>
              <a:t>if it was “stored”, a Boolean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3260531</TotalTime>
  <Words>3116</Words>
  <Application>Microsoft Office PowerPoint</Application>
  <PresentationFormat>On-screen Show (4:3)</PresentationFormat>
  <Paragraphs>294</Paragraphs>
  <Slides>59</Slides>
  <Notes>2</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Office Theme</vt:lpstr>
      <vt:lpstr>Slide 1</vt:lpstr>
      <vt:lpstr>foreword to Omeka</vt:lpstr>
      <vt:lpstr>items</vt:lpstr>
      <vt:lpstr>some item properties</vt:lpstr>
      <vt:lpstr>table: “items”</vt:lpstr>
      <vt:lpstr>table: “item_types”</vt:lpstr>
      <vt:lpstr>table: “collections”</vt:lpstr>
      <vt:lpstr>items to files</vt:lpstr>
      <vt:lpstr>table: “files” |1|</vt:lpstr>
      <vt:lpstr>table: “files” |2|</vt:lpstr>
      <vt:lpstr>file storage</vt:lpstr>
      <vt:lpstr>metadata</vt:lpstr>
      <vt:lpstr>table: “elements”</vt:lpstr>
      <vt:lpstr>table: “record_types”</vt:lpstr>
      <vt:lpstr>table: “data_types”</vt:lpstr>
      <vt:lpstr>table: “element_sets”</vt:lpstr>
      <vt:lpstr>item-type specific metadata </vt:lpstr>
      <vt:lpstr>creating item types</vt:lpstr>
      <vt:lpstr>Omeka tags</vt:lpstr>
      <vt:lpstr>table: elements_texts</vt:lpstr>
      <vt:lpstr>table: tags</vt:lpstr>
      <vt:lpstr>table: taggings</vt:lpstr>
      <vt:lpstr>Dublin Core data</vt:lpstr>
      <vt:lpstr>Dublin core: title</vt:lpstr>
      <vt:lpstr>Dublin core: subject</vt:lpstr>
      <vt:lpstr>Dublin core: description</vt:lpstr>
      <vt:lpstr>Dublin core: type</vt:lpstr>
      <vt:lpstr>Dublin core: source</vt:lpstr>
      <vt:lpstr>Dublin core: relation</vt:lpstr>
      <vt:lpstr>Dublin core: coverage</vt:lpstr>
      <vt:lpstr>Dublin core: creator</vt:lpstr>
      <vt:lpstr>Dublin core: publisher</vt:lpstr>
      <vt:lpstr>Dublin core: contributor</vt:lpstr>
      <vt:lpstr>Dublin core: rights</vt:lpstr>
      <vt:lpstr>Dublin core: date</vt:lpstr>
      <vt:lpstr>Dublin core: format</vt:lpstr>
      <vt:lpstr>Dublin core: identifier</vt:lpstr>
      <vt:lpstr>Dublin core: language</vt:lpstr>
      <vt:lpstr>item type specific metadata</vt:lpstr>
      <vt:lpstr>Omeka built-in item types 1</vt:lpstr>
      <vt:lpstr>Omeka built-in item types 2</vt:lpstr>
      <vt:lpstr>Omeka built-in item types 3</vt:lpstr>
      <vt:lpstr>Omeka built-in item types 4</vt:lpstr>
      <vt:lpstr>Omeka built-in item types 5</vt:lpstr>
      <vt:lpstr>Omeka user types</vt:lpstr>
      <vt:lpstr>plugin example</vt:lpstr>
      <vt:lpstr>CSV</vt:lpstr>
      <vt:lpstr>comma separation</vt:lpstr>
      <vt:lpstr>CSV plugin</vt:lpstr>
      <vt:lpstr>install</vt:lpstr>
      <vt:lpstr>activate plugin</vt:lpstr>
      <vt:lpstr>compose and upload the csv file</vt:lpstr>
      <vt:lpstr>steps 1</vt:lpstr>
      <vt:lpstr>step 2</vt:lpstr>
      <vt:lpstr>map to element</vt:lpstr>
      <vt:lpstr>match to tags </vt:lpstr>
      <vt:lpstr>match to file for uploads </vt:lpstr>
      <vt:lpstr>successful import</vt:lpstr>
      <vt:lpstr>Slide 59</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250</cp:revision>
  <dcterms:created xsi:type="dcterms:W3CDTF">2011-03-03T20:54:23Z</dcterms:created>
  <dcterms:modified xsi:type="dcterms:W3CDTF">2012-08-22T19:41:45Z</dcterms:modified>
</cp:coreProperties>
</file>