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7" r:id="rId2"/>
    <p:sldId id="848" r:id="rId3"/>
    <p:sldId id="816" r:id="rId4"/>
    <p:sldId id="817" r:id="rId5"/>
    <p:sldId id="818" r:id="rId6"/>
    <p:sldId id="819" r:id="rId7"/>
    <p:sldId id="820" r:id="rId8"/>
    <p:sldId id="821" r:id="rId9"/>
    <p:sldId id="822" r:id="rId10"/>
    <p:sldId id="823" r:id="rId11"/>
    <p:sldId id="824" r:id="rId12"/>
    <p:sldId id="825" r:id="rId13"/>
    <p:sldId id="826" r:id="rId14"/>
    <p:sldId id="827" r:id="rId15"/>
    <p:sldId id="828" r:id="rId16"/>
    <p:sldId id="829" r:id="rId17"/>
    <p:sldId id="830" r:id="rId18"/>
    <p:sldId id="831" r:id="rId19"/>
    <p:sldId id="832" r:id="rId20"/>
    <p:sldId id="833" r:id="rId21"/>
    <p:sldId id="834" r:id="rId22"/>
    <p:sldId id="835" r:id="rId23"/>
    <p:sldId id="836" r:id="rId24"/>
    <p:sldId id="837" r:id="rId25"/>
    <p:sldId id="838" r:id="rId26"/>
    <p:sldId id="839" r:id="rId27"/>
    <p:sldId id="840" r:id="rId28"/>
    <p:sldId id="841" r:id="rId29"/>
    <p:sldId id="842" r:id="rId30"/>
    <p:sldId id="849" r:id="rId31"/>
    <p:sldId id="843" r:id="rId32"/>
    <p:sldId id="844" r:id="rId33"/>
    <p:sldId id="845" r:id="rId34"/>
    <p:sldId id="846" r:id="rId35"/>
    <p:sldId id="847" r:id="rId36"/>
    <p:sldId id="755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0E67E7-736D-43CD-96EA-D105D8C877B9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B903CEE-D5CD-40DA-AB3A-769879E35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1A6E1B-A968-474A-B493-2C2393746E97}" type="slidenum">
              <a:rPr lang="en-GB"/>
              <a:pPr/>
              <a:t>13</a:t>
            </a:fld>
            <a:endParaRPr lang="en-GB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72A2E7-0D15-47D9-95A9-687F0426591C}" type="slidenum">
              <a:rPr lang="en-GB"/>
              <a:pPr/>
              <a:t>14</a:t>
            </a:fld>
            <a:endParaRPr lang="en-GB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8D7AF7-5D1A-4592-9C1D-F5F63422072B}" type="slidenum">
              <a:rPr lang="en-GB"/>
              <a:pPr/>
              <a:t>15</a:t>
            </a:fld>
            <a:endParaRPr lang="en-GB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675B3B-F8B7-4135-86AC-D31B9F348697}" type="slidenum">
              <a:rPr lang="en-GB"/>
              <a:pPr/>
              <a:t>16</a:t>
            </a:fld>
            <a:endParaRPr lang="en-GB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D05F28-4D40-46A0-91E2-620544DA16F8}" type="slidenum">
              <a:rPr lang="en-GB"/>
              <a:pPr/>
              <a:t>17</a:t>
            </a:fld>
            <a:endParaRPr lang="en-GB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EB6BB3-2DAB-4EF4-A252-AAC6A6B763DA}" type="slidenum">
              <a:rPr lang="en-GB"/>
              <a:pPr/>
              <a:t>18</a:t>
            </a:fld>
            <a:endParaRPr lang="en-GB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03AB22-EE20-43C6-9FBB-82C570815F0B}" type="slidenum">
              <a:rPr lang="en-GB"/>
              <a:pPr/>
              <a:t>19</a:t>
            </a:fld>
            <a:endParaRPr lang="en-GB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6165E2-417F-4647-9077-215AA7D142E6}" type="slidenum">
              <a:rPr lang="en-GB"/>
              <a:pPr/>
              <a:t>20</a:t>
            </a:fld>
            <a:endParaRPr lang="en-GB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EF68F5-EF39-465F-AB3A-1F3D71B3C55E}" type="slidenum">
              <a:rPr lang="en-GB"/>
              <a:pPr/>
              <a:t>21</a:t>
            </a:fld>
            <a:endParaRPr lang="en-GB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B793B7-BAFB-4698-AF36-2C912F0423BD}" type="slidenum">
              <a:rPr lang="en-GB"/>
              <a:pPr/>
              <a:t>22</a:t>
            </a:fld>
            <a:endParaRPr lang="en-GB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91B6B5-B7B1-4B5C-AAA3-79543BF6A48C}" type="slidenum">
              <a:rPr lang="en-GB"/>
              <a:pPr/>
              <a:t>5</a:t>
            </a:fld>
            <a:endParaRPr lang="en-GB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07D648-58EE-4A14-9E0B-2863995276D8}" type="slidenum">
              <a:rPr lang="en-GB"/>
              <a:pPr/>
              <a:t>23</a:t>
            </a:fld>
            <a:endParaRPr lang="en-GB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DF14EC-79F2-4937-89BA-F38DBB59E968}" type="slidenum">
              <a:rPr lang="en-GB"/>
              <a:pPr/>
              <a:t>24</a:t>
            </a:fld>
            <a:endParaRPr lang="en-GB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F8A575-05AD-4219-ACB1-A6FA3CC5DDFD}" type="slidenum">
              <a:rPr lang="en-GB"/>
              <a:pPr/>
              <a:t>25</a:t>
            </a:fld>
            <a:endParaRPr lang="en-GB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24F01A6-987C-4EC3-9C8C-96A13069B7F1}" type="slidenum">
              <a:rPr lang="en-GB"/>
              <a:pPr/>
              <a:t>26</a:t>
            </a:fld>
            <a:endParaRPr lang="en-GB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1B614C-3661-4471-966E-E3164AC464AD}" type="slidenum">
              <a:rPr lang="en-GB"/>
              <a:pPr/>
              <a:t>27</a:t>
            </a:fld>
            <a:endParaRPr lang="en-GB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B752A4-B07C-49DA-A8F4-910EF400D884}" type="slidenum">
              <a:rPr lang="en-GB"/>
              <a:pPr/>
              <a:t>28</a:t>
            </a:fld>
            <a:endParaRPr lang="en-GB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6DAADA-5268-454D-AE18-512795C89457}" type="slidenum">
              <a:rPr lang="en-GB"/>
              <a:pPr/>
              <a:t>29</a:t>
            </a:fld>
            <a:endParaRPr lang="en-GB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1DD4F2-9CC4-4F2D-AF0F-64D614A797F8}" type="slidenum">
              <a:rPr lang="en-GB"/>
              <a:pPr/>
              <a:t>31</a:t>
            </a:fld>
            <a:endParaRPr lang="en-GB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B99558-74BB-4692-A5A8-899D4A7CA91E}" type="slidenum">
              <a:rPr lang="en-GB"/>
              <a:pPr/>
              <a:t>32</a:t>
            </a:fld>
            <a:endParaRPr lang="en-GB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2DDFBF-62D9-46B4-87DD-C30B6083DB28}" type="slidenum">
              <a:rPr lang="en-GB"/>
              <a:pPr/>
              <a:t>33</a:t>
            </a:fld>
            <a:endParaRPr lang="en-GB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8D746F-2E3A-4257-9401-41E44AC01B58}" type="slidenum">
              <a:rPr lang="en-GB"/>
              <a:pPr/>
              <a:t>6</a:t>
            </a:fld>
            <a:endParaRPr lang="en-GB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BF5A78-0ED9-4AEC-978F-7E0D2F7F5DF8}" type="slidenum">
              <a:rPr lang="en-GB"/>
              <a:pPr/>
              <a:t>34</a:t>
            </a:fld>
            <a:endParaRPr lang="en-GB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B1F787-0B0D-497C-91C3-6B0F0A0A4F21}" type="slidenum">
              <a:rPr lang="en-GB"/>
              <a:pPr/>
              <a:t>35</a:t>
            </a:fld>
            <a:endParaRPr lang="en-GB"/>
          </a:p>
        </p:txBody>
      </p:sp>
      <p:sp>
        <p:nvSpPr>
          <p:cNvPr id="634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E31BDF-6FB6-424D-A802-EF921AA9E39E}" type="slidenum">
              <a:rPr lang="en-GB"/>
              <a:pPr/>
              <a:t>7</a:t>
            </a:fld>
            <a:endParaRPr lang="en-GB"/>
          </a:p>
        </p:txBody>
      </p:sp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DF93ED-C543-447E-B1AC-37096A186A1F}" type="slidenum">
              <a:rPr lang="en-GB"/>
              <a:pPr/>
              <a:t>8</a:t>
            </a:fld>
            <a:endParaRPr lang="en-GB"/>
          </a:p>
        </p:txBody>
      </p:sp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469021-89D8-4BF3-9E37-A9F2CE2A5666}" type="slidenum">
              <a:rPr lang="en-GB"/>
              <a:pPr/>
              <a:t>9</a:t>
            </a:fld>
            <a:endParaRPr lang="en-GB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89B12E-E1FD-406B-AAFA-F0FA60FDC839}" type="slidenum">
              <a:rPr lang="en-GB"/>
              <a:pPr/>
              <a:t>10</a:t>
            </a:fld>
            <a:endParaRPr lang="en-GB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03F52B-47DE-43D4-899A-3048FA3992E0}" type="slidenum">
              <a:rPr lang="en-GB"/>
              <a:pPr/>
              <a:t>11</a:t>
            </a:fld>
            <a:endParaRPr lang="en-GB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5B07B5-6A88-4EDD-8895-B4CF0CDB202B}" type="slidenum">
              <a:rPr lang="en-GB"/>
              <a:pPr/>
              <a:t>12</a:t>
            </a:fld>
            <a:endParaRPr lang="en-GB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B534D-83ED-4B64-AE6F-AEC34407ABE6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1AD4B-9A1B-411E-A6CA-3C7ED9278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050FD-3C4A-4A25-88EC-6659BAC6EA59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27FAA-78B5-4D05-9507-88EC3172D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B84E2-732C-4979-80CB-F611AA79A0AA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8A547-09AD-402B-9EBA-DC1FC3A20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CA588-D826-4D37-B246-B56D5EE0A74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09E2B-6875-4053-B144-5730CFDDC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E9ED6-D790-42FB-9F78-365F4389E8F8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5D021-887F-4247-B70F-A47BA4260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7CDCE-D124-4EA2-B30C-BA02AB03792A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A43E-A953-4FB1-81A6-516A22E62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D1071-EFA2-46F3-ADCE-187CB5343D3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CF82B-ED47-4D4B-99D1-B108A6185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CE631-3E44-4E95-89CF-E0ECAB43C5A3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7077A-AD72-4AF4-B1FF-B34A9C6B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B0DA5-7791-4728-A60B-1489EE846AD6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8702A-F74E-45D3-9B36-706218ADC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20B35-C7AF-413C-A280-004D9FD3C4AE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3FFC-0BB7-41BF-A8C4-D4AE19DD8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005B5-8A56-421A-AD7E-80E4A5C19F7C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D1CD0-A81C-485F-AAB7-61E060105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8CFDD5-0A61-4658-915C-60A9F890DD0B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E6FE18-B1E2-4EE5-B55B-29A4972FF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54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lecture 4</a:t>
            </a:r>
            <a:r>
              <a:rPr lang="ru-RU" sz="4000" dirty="0" smtClean="0">
                <a:solidFill>
                  <a:srgbClr val="E3EBF1"/>
                </a:solidFill>
                <a:latin typeface="Calibri" pitchFamily="34" charset="0"/>
              </a:rPr>
              <a:t> 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 dirty="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representation of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text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  <a:latin typeface="Calibri" pitchFamily="34" charset="0"/>
              </a:rPr>
              <a:t>2012-10-05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273850"/>
            <a:ext cx="8227061" cy="114244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converting information to numbers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lot of problem in converting information comes from some part of the information encode in some form and some other part in some other from.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Example: “15 </a:t>
            </a:r>
            <a:r>
              <a:rPr lang="en-GB" dirty="0" err="1"/>
              <a:t>Julliet</a:t>
            </a:r>
            <a:r>
              <a:rPr lang="en-GB" dirty="0"/>
              <a:t> 1923” </a:t>
            </a:r>
            <a:r>
              <a:rPr lang="en-GB" dirty="0" err="1"/>
              <a:t>vs</a:t>
            </a:r>
            <a:r>
              <a:rPr lang="en-GB" dirty="0"/>
              <a:t> “July 17, 1923”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Often such inconsistencies require manual </a:t>
            </a:r>
            <a:r>
              <a:rPr lang="en-GB" dirty="0" smtClean="0"/>
              <a:t>reformatting</a:t>
            </a:r>
            <a:r>
              <a:rPr lang="en-GB" dirty="0"/>
              <a:t>, which is very expensive.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273850"/>
            <a:ext cx="8227061" cy="114244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numerical information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Some information can be converted to a number using a simple </a:t>
            </a:r>
            <a:r>
              <a:rPr lang="en-GB" dirty="0" smtClean="0"/>
              <a:t>conversion</a:t>
            </a:r>
            <a:r>
              <a:rPr lang="en-GB" dirty="0"/>
              <a:t>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Examples: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recent point in time is often converted into a number by taking the number of seconds since the first of January 1970.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date is often written as an ISO date in the form </a:t>
            </a:r>
            <a:r>
              <a:rPr lang="en-GB" i="1" dirty="0" err="1"/>
              <a:t>yyyymmdd</a:t>
            </a:r>
            <a:r>
              <a:rPr lang="en-GB" i="1" dirty="0"/>
              <a:t>. </a:t>
            </a:r>
            <a:r>
              <a:rPr lang="en-GB" i="1" dirty="0" err="1"/>
              <a:t>yyyy</a:t>
            </a:r>
            <a:r>
              <a:rPr lang="en-GB" dirty="0"/>
              <a:t> in the year, </a:t>
            </a:r>
            <a:r>
              <a:rPr lang="en-GB" i="1" dirty="0"/>
              <a:t>mm </a:t>
            </a:r>
            <a:r>
              <a:rPr lang="en-GB" dirty="0"/>
              <a:t>is the month and </a:t>
            </a:r>
            <a:r>
              <a:rPr lang="en-GB" i="1" dirty="0" err="1"/>
              <a:t>dd</a:t>
            </a:r>
            <a:r>
              <a:rPr lang="en-GB" i="1" dirty="0"/>
              <a:t> </a:t>
            </a:r>
            <a:r>
              <a:rPr lang="en-GB" dirty="0"/>
              <a:t>the day with leading 0s.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numerizing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the design of every information system, it is a good idea to convert information into something that is directly a number.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are examples where it is possible directly use a number, such as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colours </a:t>
            </a:r>
            <a:endParaRPr lang="en-GB" dirty="0"/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times and dates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locations.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another hex number example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5" y="1451571"/>
            <a:ext cx="8227061" cy="50804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Colors on the world wide web follow the red/green/blue color model.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Each color is given as a number #</a:t>
            </a:r>
            <a:r>
              <a:rPr lang="en-GB" i="1"/>
              <a:t>rrggbb</a:t>
            </a:r>
            <a:r>
              <a:rPr lang="en-GB"/>
              <a:t>, where </a:t>
            </a:r>
            <a:r>
              <a:rPr lang="en-GB" i="1"/>
              <a:t>rr</a:t>
            </a:r>
            <a:r>
              <a:rPr lang="en-GB"/>
              <a:t> is the amount of red </a:t>
            </a:r>
            <a:r>
              <a:rPr lang="en-GB" i="1"/>
              <a:t>gg </a:t>
            </a:r>
            <a:r>
              <a:rPr lang="en-GB"/>
              <a:t>is the amount of green and </a:t>
            </a:r>
            <a:r>
              <a:rPr lang="en-GB" i="1"/>
              <a:t>bb</a:t>
            </a:r>
            <a:r>
              <a:rPr lang="en-GB"/>
              <a:t> in the amount of blue. All these numbers are hex numbers. Example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#FFFFFF white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#00FFFF aqua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non-numerical information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>
            <a:normAutofit/>
          </a:bodyPr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lot of information is not numerical by its nature. For example </a:t>
            </a:r>
          </a:p>
          <a:p>
            <a:pPr marL="548640" lvl="1" indent="-548640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name of a person</a:t>
            </a:r>
          </a:p>
          <a:p>
            <a:pPr marL="548640" lvl="1" indent="-548640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title of an expression of a work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information is of a character string nature.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To store character strings in an information system, each character has to be converted to a number.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A character is an indivsible unit of textual information.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Textual information is composed of characters, and nothing else.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characters and computer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6" y="1209642"/>
            <a:ext cx="8228554" cy="5322426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Computers can not deal with characters directly. They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we need to associate a number with every character that we want to use in an information encoding system.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character set combines characters with number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ASCII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ASCII is an old character set developed in the United States. It is a seven bit </a:t>
            </a:r>
            <a:r>
              <a:rPr lang="en-GB" dirty="0" smtClean="0"/>
              <a:t>character </a:t>
            </a:r>
            <a:r>
              <a:rPr lang="en-GB" dirty="0"/>
              <a:t>set.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hex notation, it goes from '00' to '7F'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Because Anglo-Saxon cultural imperialism, the first 128 characters in Unicode are the same as in ASCII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notable characters in ASCII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None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 smtClean="0"/>
              <a:t> decimal  hex  </a:t>
            </a:r>
            <a:r>
              <a:rPr lang="en-GB" dirty="0"/>
              <a:t>byte 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  8     8      08      U+0008    backspace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  9     9      09      U+0009    horizontal tab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10     A     0A      U+000A   line feed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13     D     0D      U+000D   carriage return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32     20    20	</a:t>
            </a:r>
            <a:r>
              <a:rPr lang="en-GB" dirty="0" smtClean="0"/>
              <a:t>    U+0020   </a:t>
            </a:r>
            <a:r>
              <a:rPr lang="en-GB" dirty="0"/>
              <a:t>space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127     7F    </a:t>
            </a:r>
            <a:r>
              <a:rPr lang="en-GB" dirty="0" err="1"/>
              <a:t>7F</a:t>
            </a:r>
            <a:r>
              <a:rPr lang="en-GB" dirty="0"/>
              <a:t>      U+007F   delete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wikipedia notation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Wikipedia denotes every character in the BMP as U+hhhh where h is a hex digit 0-F.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We will follow this notation here.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up doc?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see the representation of images.</a:t>
            </a:r>
          </a:p>
          <a:p>
            <a:r>
              <a:rPr lang="en-US" dirty="0" smtClean="0"/>
              <a:t>Today we look more at the representation of character data. </a:t>
            </a:r>
          </a:p>
          <a:p>
            <a:r>
              <a:rPr lang="en-US" dirty="0" smtClean="0"/>
              <a:t>This is more difficult than the representation of images because it involves a more sophisticated representation of human culture.</a:t>
            </a:r>
          </a:p>
          <a:p>
            <a:r>
              <a:rPr lang="en-US" dirty="0" smtClean="0"/>
              <a:t>After that we start with copyright.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UCS / Unicode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UCS is a universal character set.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is maintained by the International Standards Organization.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Unicode is an industry standard for characters. It is better documented than UCS.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For what we discuss here, UCS and Unicode are the same.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GB" dirty="0"/>
              <a:t>Basic multilingual </a:t>
            </a:r>
            <a:r>
              <a:rPr lang="en-GB" dirty="0" smtClean="0"/>
              <a:t>plane</a:t>
            </a:r>
            <a:r>
              <a:rPr lang="en-GB" dirty="0"/>
              <a:t>	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This is a name for the first </a:t>
            </a:r>
            <a:r>
              <a:rPr lang="en-GB" dirty="0" smtClean="0"/>
              <a:t>65536 </a:t>
            </a:r>
            <a:r>
              <a:rPr lang="en-GB" dirty="0"/>
              <a:t>characters in Unicode.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Each of these characters fits into two bytes and is conveniently represented by four hex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Even for these characters, there are numerous complications associated with them.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67933"/>
            <a:ext cx="8227061" cy="104835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dashes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/>
              <a:t>figure dash 	‒ 	U+2012 to link numbers without a range  	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/>
              <a:t>en dash 	– 	U+2013  to link numbers with a range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 err="1"/>
              <a:t>em</a:t>
            </a:r>
            <a:r>
              <a:rPr lang="en-GB" dirty="0"/>
              <a:t> dash 	— U+2014 for interjections in a sentence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 smtClean="0"/>
              <a:t>minus sign</a:t>
            </a:r>
            <a:r>
              <a:rPr lang="en-GB" dirty="0"/>
              <a:t>	− 	U+2212 for </a:t>
            </a:r>
            <a:r>
              <a:rPr lang="en-GB" dirty="0" smtClean="0"/>
              <a:t>mathematics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67933"/>
            <a:ext cx="8227061" cy="104835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“smart” quotes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U+201c  “  is the opening double quote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U+201d  ” is the closing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U+2019 </a:t>
            </a:r>
            <a:r>
              <a:rPr lang="en-GB" dirty="0">
                <a:latin typeface="Courier 10 Pitch" pitchFamily="1" charset="0"/>
                <a:ea typeface="Courier 10 Pitch" pitchFamily="1" charset="0"/>
                <a:cs typeface="Courier 10 Pitch" pitchFamily="1" charset="0"/>
              </a:rPr>
              <a:t>’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 is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apostrophe</a:t>
            </a:r>
            <a:endParaRPr lang="en-GB" dirty="0">
              <a:ea typeface="Courier 10 Pitch" pitchFamily="1" charset="0"/>
              <a:cs typeface="Courier 10 Pitch" pitchFamily="1" charset="0"/>
            </a:endParaRP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>
                <a:ea typeface="Courier 10 Pitch" pitchFamily="1" charset="0"/>
                <a:cs typeface="Courier 10 Pitch" pitchFamily="1" charset="0"/>
              </a:rPr>
              <a:t>The single quote of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ASCII character 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set is considered to be of mixed usage, it should be avoided when a specific use can be done.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>
                <a:ea typeface="Courier 10 Pitch" pitchFamily="1" charset="0"/>
                <a:cs typeface="Courier 10 Pitch" pitchFamily="1" charset="0"/>
              </a:rPr>
              <a:t>Similarly, the double quote of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ASCII 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character set is imprecise.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spaces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non-breaking space, U+00A0 is used when you want to avoid a </a:t>
            </a:r>
            <a:r>
              <a:rPr lang="en-GB" dirty="0" smtClean="0"/>
              <a:t>line break </a:t>
            </a:r>
            <a:r>
              <a:rPr lang="en-GB" dirty="0"/>
              <a:t>between the two spaced items. For </a:t>
            </a:r>
            <a:r>
              <a:rPr lang="en-GB" dirty="0" smtClean="0"/>
              <a:t>example </a:t>
            </a:r>
            <a:r>
              <a:rPr lang="en-GB" dirty="0"/>
              <a:t>in hyperlink text, it is good practice to replace spaces with non-breaking spaces as to avoid there appearing to be two links.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whitespace collapsing contents, it can also be use to add extra space.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67934"/>
            <a:ext cx="8228554" cy="105003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beyond ascii, foreign languages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621841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Everything becomes difficult.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As an example consider the characters 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o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ő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ö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The latter two can be considered o with diarcitics or as separate characters.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most problematic: encoding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One issue is how to map characters to numbers.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This is complicated for languages other than English.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But assume UCS/Unicode has solved this.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But this is not the main problem that we have when working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encoding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The encoding determines how the numbers of each character should be put into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character set that is has one byte for each character, you have no encoding issue.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 But then you are limited to 256 characters in your character set.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fixed-length encoding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fixed length encoding, all characters take the same number of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Say for the basic-multilingual plane of unicode, you need two bytes for each character, and then you are limited to that.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are writing only ASCII, it appears a waste.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variable length encoding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The most widely used scheme to encode Unicode is a variable length scheme, called UTF-8.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I will leave out the technical details on how this is.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dirty="0"/>
              <a:t>But it is important to understand that the encoding needs to known and correct.</a:t>
            </a:r>
          </a:p>
          <a:p>
            <a:pPr marL="684213" indent="-682625"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Omeka, we have seen that databases store records.</a:t>
            </a:r>
          </a:p>
          <a:p>
            <a:r>
              <a:rPr lang="en-US" dirty="0" smtClean="0"/>
              <a:t>Records contain fields, fields have values.</a:t>
            </a:r>
          </a:p>
          <a:p>
            <a:r>
              <a:rPr lang="en-US" dirty="0" smtClean="0"/>
              <a:t>Here we talk about fundamentally, how do we compose those values.</a:t>
            </a:r>
          </a:p>
          <a:p>
            <a:pPr lvl="1"/>
            <a:r>
              <a:rPr lang="en-US" dirty="0" smtClean="0"/>
              <a:t>Numerical values are easy</a:t>
            </a:r>
          </a:p>
          <a:p>
            <a:pPr lvl="1"/>
            <a:r>
              <a:rPr lang="en-US" dirty="0" smtClean="0"/>
              <a:t>String values are harder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ASCII </a:t>
            </a:r>
            <a:r>
              <a:rPr lang="en-US" dirty="0" err="1" smtClean="0"/>
              <a:t>vs</a:t>
            </a:r>
            <a:r>
              <a:rPr lang="en-US" dirty="0" smtClean="0"/>
              <a:t> UTF-8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r>
              <a:rPr lang="en-US" dirty="0" smtClean="0"/>
              <a:t>The ASCII representation of characters in a byte has the first bit set to zero. </a:t>
            </a:r>
          </a:p>
          <a:p>
            <a:r>
              <a:rPr lang="en-US" dirty="0" smtClean="0"/>
              <a:t>This is the same is in UTF-8. </a:t>
            </a:r>
          </a:p>
          <a:p>
            <a:r>
              <a:rPr lang="en-US" dirty="0" smtClean="0"/>
              <a:t>Any other character occupies at least two bytes in UTF-8.</a:t>
            </a:r>
          </a:p>
          <a:p>
            <a:r>
              <a:rPr lang="en-US" dirty="0" smtClean="0"/>
              <a:t>This is in contrast to character sets such as ISO-Latin-1 that occupies more characters in the second half of the byte. </a:t>
            </a:r>
          </a:p>
          <a:p>
            <a:r>
              <a:rPr lang="en-US" dirty="0" smtClean="0"/>
              <a:t>This is THE major problem practical work!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ligature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spcBef>
                <a:spcPts val="1800"/>
              </a:spcBef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In fine traditional typography, certain characters appear to be linked to each other.</a:t>
            </a:r>
          </a:p>
          <a:p>
            <a:pPr marL="274320" indent="-274320">
              <a:spcBef>
                <a:spcPts val="1800"/>
              </a:spcBef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The most command examples in English usage are </a:t>
            </a:r>
            <a:r>
              <a:rPr lang="en-GB" dirty="0" err="1"/>
              <a:t>fi</a:t>
            </a:r>
            <a:r>
              <a:rPr lang="en-GB" dirty="0"/>
              <a:t>, ff, fl, </a:t>
            </a:r>
            <a:r>
              <a:rPr lang="en-GB" dirty="0" err="1"/>
              <a:t>ffi</a:t>
            </a:r>
            <a:r>
              <a:rPr lang="en-GB" dirty="0"/>
              <a:t>, </a:t>
            </a:r>
            <a:r>
              <a:rPr lang="en-GB" dirty="0" err="1" smtClean="0"/>
              <a:t>ffl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ligatures growing up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In certain cases, ligatures have become so common that they have become characters of their own.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A prominent </a:t>
            </a:r>
            <a:r>
              <a:rPr lang="en-GB" dirty="0" smtClean="0"/>
              <a:t>example </a:t>
            </a:r>
            <a:r>
              <a:rPr lang="en-GB" dirty="0"/>
              <a:t>is the German </a:t>
            </a:r>
            <a:r>
              <a:rPr lang="en-GB" dirty="0" err="1"/>
              <a:t>sz</a:t>
            </a:r>
            <a:r>
              <a:rPr lang="en-GB" dirty="0"/>
              <a:t> ligature the </a:t>
            </a:r>
            <a:r>
              <a:rPr lang="en-GB" dirty="0" err="1"/>
              <a:t>esszet</a:t>
            </a:r>
            <a:r>
              <a:rPr lang="en-GB" dirty="0"/>
              <a:t>. It looks a bit like a beta because it is derived from the </a:t>
            </a:r>
            <a:r>
              <a:rPr lang="en-GB" dirty="0" err="1"/>
              <a:t>fraktur</a:t>
            </a:r>
            <a:r>
              <a:rPr lang="en-GB" dirty="0"/>
              <a:t> font of the characters</a:t>
            </a:r>
            <a:r>
              <a:rPr lang="en-GB" dirty="0" smtClean="0"/>
              <a:t>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 smtClean="0"/>
              <a:t>Another example, apparently, is &amp;.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collations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Collations are topic that is related to characters.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A collation is a sorting order of character strings.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You may think this is trivial, just follow the alphabetic order.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But in many languages, diacritics come to complicate matters.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example German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5047" y="1451571"/>
            <a:ext cx="8601901" cy="5322426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Here are the extra letter of German: Ä/ä, Ö/ö, Ü/ü, ß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In German, there are two collations.</a:t>
            </a:r>
          </a:p>
          <a:p>
            <a:pPr marL="1084263" lvl="1" indent="-625475">
              <a:spcAft>
                <a:spcPts val="1425"/>
              </a:spcAft>
              <a:buFont typeface="Times New Roman" pitchFamily="16" charset="0"/>
              <a:buChar char="–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3200"/>
              <a:t>DIN 5007-1 “dictionary collation” treats umlauted characters as if they did not have them, and ß as s. </a:t>
            </a:r>
          </a:p>
          <a:p>
            <a:pPr marL="1084263" lvl="1" indent="-625475">
              <a:spcAft>
                <a:spcPts val="1425"/>
              </a:spcAft>
              <a:buFont typeface="Times New Roman" pitchFamily="16" charset="0"/>
              <a:buChar char="–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3200"/>
              <a:t>DIN 5007-2 “phonebook collation” treats umlauted as letter and e (ex. ä --&gt; ae), and ß as ss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body"/>
          </p:nvPr>
        </p:nvSpPr>
        <p:spPr>
          <a:xfrm>
            <a:off x="456976" y="1604457"/>
            <a:ext cx="8225567" cy="4522718"/>
          </a:xfrm>
          <a:ln/>
        </p:spPr>
        <p:txBody>
          <a:bodyPr tIns="28080" anchor="t">
            <a:normAutofit fontScale="92500" lnSpcReduction="10000"/>
          </a:bodyPr>
          <a:lstStyle/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When non-English characters are supposed to be entered in a system used by English speaking people, a transliteration might be used.</a:t>
            </a:r>
          </a:p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This can also be the case if the original script may not be commonly understood. An example are Japanese road sign. </a:t>
            </a:r>
          </a:p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Wikipedia lists 20 different ways to do that for Russian, say</a:t>
            </a:r>
            <a:r>
              <a:rPr lang="en-GB" sz="3200" dirty="0" smtClean="0"/>
              <a:t>. Library of Congress scheme is apparently the most widely used.</a:t>
            </a:r>
            <a:endParaRPr lang="en-GB" sz="3200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456976" y="320892"/>
            <a:ext cx="8225567" cy="1044997"/>
          </a:xfrm>
          <a:ln/>
        </p:spPr>
        <p:txBody>
          <a:bodyPr tIns="0" anchor="ctr"/>
          <a:lstStyle/>
          <a:p>
            <a:pPr marL="0" indent="0" algn="ctr">
              <a:spcAft>
                <a:spcPct val="0"/>
              </a:spcAft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dirty="0"/>
              <a:t>transliterations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The library textbooks are hopelessly short and confused about this topic.</a:t>
            </a:r>
          </a:p>
          <a:p>
            <a:r>
              <a:rPr lang="en-US" dirty="0" smtClean="0"/>
              <a:t>I have most of what I have here from my own experience.</a:t>
            </a:r>
          </a:p>
          <a:p>
            <a:r>
              <a:rPr lang="en-US" dirty="0" smtClean="0"/>
              <a:t>I recommend Wikipedia, it has fascinating articles about these topics.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all gone to a number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all modern information system, information is stored to be treated on a computer.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computer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 a consequence all information has to be converted into a number.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It's a huge job. </a:t>
            </a:r>
            <a:endParaRPr lang="en-GB" dirty="0" smtClean="0"/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Let’s look at the ground, numbers.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 bit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bit is the elementary unit of information.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takes a binary value. We can label it true/false, black/white, +/-, etc.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Every piece of information in all modern information storage systems has to be reduced to a sequence of bits.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We will denote them 0/1 here.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byte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byte is a sequence of 8 bits. '00000000' to '11111111'. There are 2 to the power 8, meaning 256 possibilities to write a byte.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If the byte is required to start with 0, then we can only write '0000000' to '01111111'. This leaves us with 2 to the power 7, meaning 128 possibilities.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hex numbers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Hex numbers contain the usual digits 0 to 9, as well as A to F. A means 10, B means 11, etc F means 15.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One hex number can represent 2 to the power 4, meaning 16 </a:t>
            </a:r>
            <a:r>
              <a:rPr lang="en-GB" dirty="0" smtClean="0"/>
              <a:t>possibilities </a:t>
            </a:r>
            <a:r>
              <a:rPr lang="en-GB" dirty="0"/>
              <a:t>(0 to 15).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Two hex numbers can represent 2 to the power 8 </a:t>
            </a:r>
            <a:r>
              <a:rPr lang="en-GB" dirty="0" smtClean="0"/>
              <a:t>possibilities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bytes and hex numbers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Since two hex numbers convene the same number of </a:t>
            </a:r>
            <a:r>
              <a:rPr lang="en-GB" dirty="0" smtClean="0"/>
              <a:t>possibilities </a:t>
            </a:r>
            <a:r>
              <a:rPr lang="en-GB" dirty="0"/>
              <a:t>as a byte a byte is often represented as two hex numbers.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Thus, for example</a:t>
            </a:r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'00000000</a:t>
            </a:r>
            <a:r>
              <a:rPr lang="en-GB" dirty="0"/>
              <a:t>' in binary is 00 in hex, </a:t>
            </a:r>
            <a:endParaRPr lang="en-GB" dirty="0" smtClean="0"/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'11111111</a:t>
            </a:r>
            <a:r>
              <a:rPr lang="en-GB" dirty="0"/>
              <a:t>' in binary is 'FF' in </a:t>
            </a:r>
            <a:r>
              <a:rPr lang="en-GB" dirty="0" smtClean="0"/>
              <a:t>hex,</a:t>
            </a:r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'01111111' in binary is ‘7F‘ in hex  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1749</Words>
  <Application>Microsoft Office PowerPoint</Application>
  <PresentationFormat>On-screen Show (4:3)</PresentationFormat>
  <Paragraphs>199</Paragraphs>
  <Slides>36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what’s up doc?</vt:lpstr>
      <vt:lpstr>introduction</vt:lpstr>
      <vt:lpstr>literature</vt:lpstr>
      <vt:lpstr>all gone to a number</vt:lpstr>
      <vt:lpstr>a bit</vt:lpstr>
      <vt:lpstr>byte</vt:lpstr>
      <vt:lpstr>hex numbers</vt:lpstr>
      <vt:lpstr>bytes and hex numbers</vt:lpstr>
      <vt:lpstr>converting information to numbers</vt:lpstr>
      <vt:lpstr>numerical information</vt:lpstr>
      <vt:lpstr>numerizing</vt:lpstr>
      <vt:lpstr>another hex number example</vt:lpstr>
      <vt:lpstr>non-numerical information</vt:lpstr>
      <vt:lpstr>character</vt:lpstr>
      <vt:lpstr>characters and computer</vt:lpstr>
      <vt:lpstr>ASCII</vt:lpstr>
      <vt:lpstr>notable characters in ASCII</vt:lpstr>
      <vt:lpstr>wikipedia notation</vt:lpstr>
      <vt:lpstr>UCS / Unicode</vt:lpstr>
      <vt:lpstr>Basic multilingual plane </vt:lpstr>
      <vt:lpstr>dashes</vt:lpstr>
      <vt:lpstr>“smart” quotes</vt:lpstr>
      <vt:lpstr>spaces</vt:lpstr>
      <vt:lpstr>beyond ascii, foreign languages</vt:lpstr>
      <vt:lpstr>most problematic: encoding</vt:lpstr>
      <vt:lpstr>encoding</vt:lpstr>
      <vt:lpstr>fixed-length encoding</vt:lpstr>
      <vt:lpstr>variable length encoding</vt:lpstr>
      <vt:lpstr>ASCII vs UTF-8</vt:lpstr>
      <vt:lpstr>ligature</vt:lpstr>
      <vt:lpstr>ligatures growing up</vt:lpstr>
      <vt:lpstr>collations</vt:lpstr>
      <vt:lpstr>example German</vt:lpstr>
      <vt:lpstr>transliterations</vt:lpstr>
      <vt:lpstr>Slide 36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170</cp:revision>
  <dcterms:created xsi:type="dcterms:W3CDTF">2011-03-03T20:54:23Z</dcterms:created>
  <dcterms:modified xsi:type="dcterms:W3CDTF">2012-08-22T19:17:08Z</dcterms:modified>
</cp:coreProperties>
</file>