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notesSlides/notesSlide37.xml" ContentType="application/vnd.openxmlformats-officedocument.presentationml.notes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6"/>
  </p:notesMasterIdLst>
  <p:handoutMasterIdLst>
    <p:handoutMasterId r:id="rId107"/>
  </p:handoutMasterIdLst>
  <p:sldIdLst>
    <p:sldId id="257" r:id="rId2"/>
    <p:sldId id="879" r:id="rId3"/>
    <p:sldId id="880" r:id="rId4"/>
    <p:sldId id="881" r:id="rId5"/>
    <p:sldId id="882" r:id="rId6"/>
    <p:sldId id="883" r:id="rId7"/>
    <p:sldId id="884" r:id="rId8"/>
    <p:sldId id="885" r:id="rId9"/>
    <p:sldId id="886" r:id="rId10"/>
    <p:sldId id="887" r:id="rId11"/>
    <p:sldId id="888" r:id="rId12"/>
    <p:sldId id="889" r:id="rId13"/>
    <p:sldId id="890" r:id="rId14"/>
    <p:sldId id="891" r:id="rId15"/>
    <p:sldId id="892" r:id="rId16"/>
    <p:sldId id="893" r:id="rId17"/>
    <p:sldId id="894" r:id="rId18"/>
    <p:sldId id="895" r:id="rId19"/>
    <p:sldId id="896" r:id="rId20"/>
    <p:sldId id="897" r:id="rId21"/>
    <p:sldId id="898" r:id="rId22"/>
    <p:sldId id="900" r:id="rId23"/>
    <p:sldId id="901" r:id="rId24"/>
    <p:sldId id="982" r:id="rId25"/>
    <p:sldId id="983" r:id="rId26"/>
    <p:sldId id="984" r:id="rId27"/>
    <p:sldId id="985" r:id="rId28"/>
    <p:sldId id="986" r:id="rId29"/>
    <p:sldId id="987" r:id="rId30"/>
    <p:sldId id="988" r:id="rId31"/>
    <p:sldId id="989" r:id="rId32"/>
    <p:sldId id="990" r:id="rId33"/>
    <p:sldId id="991" r:id="rId34"/>
    <p:sldId id="992" r:id="rId35"/>
    <p:sldId id="993" r:id="rId36"/>
    <p:sldId id="994" r:id="rId37"/>
    <p:sldId id="995" r:id="rId38"/>
    <p:sldId id="996" r:id="rId39"/>
    <p:sldId id="997" r:id="rId40"/>
    <p:sldId id="998" r:id="rId41"/>
    <p:sldId id="999" r:id="rId42"/>
    <p:sldId id="1000" r:id="rId43"/>
    <p:sldId id="1001" r:id="rId44"/>
    <p:sldId id="1002" r:id="rId45"/>
    <p:sldId id="1003" r:id="rId46"/>
    <p:sldId id="1004" r:id="rId47"/>
    <p:sldId id="1005" r:id="rId48"/>
    <p:sldId id="1006" r:id="rId49"/>
    <p:sldId id="1007" r:id="rId50"/>
    <p:sldId id="1008" r:id="rId51"/>
    <p:sldId id="1009" r:id="rId52"/>
    <p:sldId id="1010" r:id="rId53"/>
    <p:sldId id="1011" r:id="rId54"/>
    <p:sldId id="1012" r:id="rId55"/>
    <p:sldId id="1013" r:id="rId56"/>
    <p:sldId id="1014" r:id="rId57"/>
    <p:sldId id="1015" r:id="rId58"/>
    <p:sldId id="1016" r:id="rId59"/>
    <p:sldId id="1017" r:id="rId60"/>
    <p:sldId id="1018" r:id="rId61"/>
    <p:sldId id="1019" r:id="rId62"/>
    <p:sldId id="1020" r:id="rId63"/>
    <p:sldId id="1021" r:id="rId64"/>
    <p:sldId id="1022" r:id="rId65"/>
    <p:sldId id="1023" r:id="rId66"/>
    <p:sldId id="1024" r:id="rId67"/>
    <p:sldId id="1025" r:id="rId68"/>
    <p:sldId id="1026" r:id="rId69"/>
    <p:sldId id="1027" r:id="rId70"/>
    <p:sldId id="1028" r:id="rId71"/>
    <p:sldId id="1029" r:id="rId72"/>
    <p:sldId id="1030" r:id="rId73"/>
    <p:sldId id="1031" r:id="rId74"/>
    <p:sldId id="1032" r:id="rId75"/>
    <p:sldId id="1033" r:id="rId76"/>
    <p:sldId id="1034" r:id="rId77"/>
    <p:sldId id="1035" r:id="rId78"/>
    <p:sldId id="1036" r:id="rId79"/>
    <p:sldId id="1037" r:id="rId80"/>
    <p:sldId id="1038" r:id="rId81"/>
    <p:sldId id="1039" r:id="rId82"/>
    <p:sldId id="1040" r:id="rId83"/>
    <p:sldId id="1041" r:id="rId84"/>
    <p:sldId id="1042" r:id="rId85"/>
    <p:sldId id="1043" r:id="rId86"/>
    <p:sldId id="1044" r:id="rId87"/>
    <p:sldId id="1045" r:id="rId88"/>
    <p:sldId id="1046" r:id="rId89"/>
    <p:sldId id="1047" r:id="rId90"/>
    <p:sldId id="1048" r:id="rId91"/>
    <p:sldId id="1049" r:id="rId92"/>
    <p:sldId id="1050" r:id="rId93"/>
    <p:sldId id="1051" r:id="rId94"/>
    <p:sldId id="1052" r:id="rId95"/>
    <p:sldId id="1053" r:id="rId96"/>
    <p:sldId id="1054" r:id="rId97"/>
    <p:sldId id="1055" r:id="rId98"/>
    <p:sldId id="1056" r:id="rId99"/>
    <p:sldId id="1057" r:id="rId100"/>
    <p:sldId id="1058" r:id="rId101"/>
    <p:sldId id="1059" r:id="rId102"/>
    <p:sldId id="1060" r:id="rId103"/>
    <p:sldId id="902" r:id="rId104"/>
    <p:sldId id="755" r:id="rId10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handoutMaster" Target="handoutMasters/handoutMaster1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viewProps" Target="viewProp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205F4-BD7A-4062-BC06-81E2826A32AF}" type="datetimeFigureOut">
              <a:rPr lang="en-US" smtClean="0"/>
              <a:pPr/>
              <a:t>8/22/2012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87428-4E4E-4782-90C2-3D61707529D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5837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6328238-2C2A-4D8D-A4DF-3C5E1E028745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E9EC96E-2192-4FAC-8538-0CEB86E82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682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3400"/>
            <a:ext cx="5022850" cy="410845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053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462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3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227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49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6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61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5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70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275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Need to say something about why you’d want to have these archives in the first place?</a:t>
            </a:r>
          </a:p>
          <a:p>
            <a:endParaRPr lang="en-GB" smtClean="0"/>
          </a:p>
          <a:p>
            <a:r>
              <a:rPr lang="en-GB" smtClean="0"/>
              <a:t>Separate developments - not good - so: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2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992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401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811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016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0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221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733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smtClean="0"/>
              <a:t>Call to the Great and the Good to meet and discuss</a:t>
            </a:r>
          </a:p>
          <a:p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1"/>
          <p:cNvSpPr txBox="1">
            <a:spLocks noChangeArrowheads="1"/>
          </p:cNvSpPr>
          <p:nvPr/>
        </p:nvSpPr>
        <p:spPr bwMode="auto">
          <a:xfrm>
            <a:off x="1155700" y="685800"/>
            <a:ext cx="4548188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14400" y="4344988"/>
            <a:ext cx="5019675" cy="4105275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ts val="450"/>
              </a:spcBef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endParaRPr lang="en-US" smtClean="0">
              <a:ea typeface="DejaVu Sans"/>
              <a:cs typeface="DejaVu San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Rectangle 3"/>
          <p:cNvSpPr>
            <a:spLocks noGrp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8B187-C9AF-47A1-BA8B-51D15D55FC17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A4C31-8D09-442E-AC1F-08DB36AFE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FC8ADF-6D95-4FA3-AB28-C73091D567A8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48CD1-A809-4F31-AACF-451B6EF40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2EBA2-4D9B-4272-9A77-85E61EA6764E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C2D9D-349C-4AE9-B848-87AF332AA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DD8F4-D71D-4E89-BCEC-1B984A05FC52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7E3785-D719-4973-ACB3-571C485D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231DF-BD38-4995-A7A9-DBD7F76AC4DF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140AA-3BB6-4163-B1D2-7773FFD3D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542F3-3798-4A22-8830-FB59C42936AE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24C417-8AE1-4514-93CF-D4B3BD733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B0A29-7F4E-4FF6-9BD7-1C1E9689FB28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2C2EA-53FA-46EE-8E8E-E895F85FE1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F9C76-F744-4690-B026-4167562655A9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B27D6-A401-4962-869A-40382C9B7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61BCE-5742-4D5A-ACBA-D8B9DAC85F13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A5225-1F19-4011-8922-50D9E9879C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630AA-E182-4578-B9E1-2243EBA230F7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FE8FC-520A-4B44-8A59-940C307FEA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29B85-E9EC-47C7-B2BC-FBECA10E3114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C6CC0-D22C-4858-91A4-B10D9C43F2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4CB77-A0C8-46B1-AF04-8D355A926432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5BD6B0-291F-4449-B53B-BF7123CA8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F68EE4-E056-4F4E-8794-D7D6DEE80E9F}" type="datetimeFigureOut">
              <a:rPr lang="en-US"/>
              <a:pPr>
                <a:defRPr/>
              </a:pPr>
              <a:t>8/22/2012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A15A9BD-5A40-4D6E-9F1F-BE8998C1FB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7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9" Type="http://schemas.openxmlformats.org/officeDocument/2006/relationships/oleObject" Target="../embeddings/oleObject5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dublincore.org/" TargetMode="Externa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openarchives.org/data/registerasprovider.html" TargetMode="External"/><Relationship Id="rId4" Type="http://schemas.openxmlformats.org/officeDocument/2006/relationships/hyperlink" Target="http://oai.dlib.vt.edu/cgi-bin/Explorer/oai2.0/testoai/" TargetMode="External"/></Relationships>
</file>

<file path=ppt/slides/_rels/slide7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cstrl.org/" TargetMode="External"/><Relationship Id="rId3" Type="http://schemas.openxmlformats.org/officeDocument/2006/relationships/image" Target="../media/image4.png"/><Relationship Id="rId7" Type="http://schemas.openxmlformats.org/officeDocument/2006/relationships/hyperlink" Target="http://physnet.uni-oldenburg.de/oai/query.php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doc.hu-berlin.de/oaisearch/" TargetMode="External"/><Relationship Id="rId11" Type="http://schemas.openxmlformats.org/officeDocument/2006/relationships/hyperlink" Target="http://www.myoai.org/" TargetMode="External"/><Relationship Id="rId5" Type="http://schemas.openxmlformats.org/officeDocument/2006/relationships/hyperlink" Target="http://arc.cs.odu.edu/" TargetMode="External"/><Relationship Id="rId10" Type="http://schemas.openxmlformats.org/officeDocument/2006/relationships/hyperlink" Target="http://icite.sissa.it:8888/" TargetMode="External"/><Relationship Id="rId4" Type="http://schemas.openxmlformats.org/officeDocument/2006/relationships/hyperlink" Target="http://oai.dlib.vt.edu/cgi-bin/Explorer/oai2.0/testoai/" TargetMode="External"/><Relationship Id="rId9" Type="http://schemas.openxmlformats.org/officeDocument/2006/relationships/hyperlink" Target="http://www.proprint-service.de/" TargetMode="Externa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penarchives.org/service/%0bregisterasprovider.html" TargetMode="Externa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1371600"/>
            <a:ext cx="7772400" cy="2065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LIS6</a:t>
            </a:r>
            <a:r>
              <a:rPr lang="en-US" sz="4000" dirty="0">
                <a:solidFill>
                  <a:srgbClr val="E3EBF1"/>
                </a:solidFill>
                <a:latin typeface="Calibri" pitchFamily="34" charset="0"/>
              </a:rPr>
              <a:t>54 lecture</a:t>
            </a:r>
            <a:r>
              <a:rPr lang="ru-RU" sz="4000" dirty="0">
                <a:solidFill>
                  <a:srgbClr val="E3EBF1"/>
                </a:solidFill>
                <a:latin typeface="Calibri" pitchFamily="34" charset="0"/>
              </a:rPr>
              <a:t> </a:t>
            </a:r>
            <a:r>
              <a:rPr lang="en-US" sz="4000" smtClean="0">
                <a:solidFill>
                  <a:srgbClr val="E3EBF1"/>
                </a:solidFill>
                <a:latin typeface="Calibri" pitchFamily="34" charset="0"/>
              </a:rPr>
              <a:t>5</a:t>
            </a:r>
            <a:endParaRPr lang="en-US" sz="4000" dirty="0" smtClean="0">
              <a:solidFill>
                <a:srgbClr val="E3EBF1"/>
              </a:solidFill>
              <a:latin typeface="Calibri" pitchFamily="34" charset="0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  <a:tab pos="10779125" algn="l"/>
              </a:tabLst>
            </a:pPr>
            <a:r>
              <a:rPr lang="en-US" sz="4000" dirty="0" smtClean="0">
                <a:solidFill>
                  <a:srgbClr val="E3EBF1"/>
                </a:solidFill>
                <a:latin typeface="Calibri" pitchFamily="34" charset="0"/>
              </a:rPr>
              <a:t>repository interoperability  </a:t>
            </a:r>
            <a:endParaRPr lang="en-US" sz="4000" dirty="0">
              <a:solidFill>
                <a:srgbClr val="E3EBF1"/>
              </a:solidFill>
              <a:latin typeface="Calibri" pitchFamily="34" charset="0"/>
            </a:endParaRP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1371600" y="4648200"/>
            <a:ext cx="6400800" cy="1035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>
                <a:solidFill>
                  <a:srgbClr val="FFFFFF"/>
                </a:solidFill>
                <a:latin typeface="Calibri" pitchFamily="34" charset="0"/>
              </a:rPr>
              <a:t>Thomas </a:t>
            </a:r>
            <a:r>
              <a:rPr lang="en-GB" sz="2800" dirty="0" err="1">
                <a:solidFill>
                  <a:srgbClr val="FFFFFF"/>
                </a:solidFill>
                <a:latin typeface="Calibri" pitchFamily="34" charset="0"/>
              </a:rPr>
              <a:t>Krichel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r>
              <a:rPr lang="en-GB" sz="2800" dirty="0" smtClean="0">
                <a:solidFill>
                  <a:srgbClr val="FFFFFF"/>
                </a:solidFill>
                <a:latin typeface="Calibri" pitchFamily="34" charset="0"/>
              </a:rPr>
              <a:t>2012-10-12</a:t>
            </a: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</a:pPr>
            <a:endParaRPr lang="en-GB" sz="2800" dirty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 and Service Providers</a:t>
            </a:r>
          </a:p>
        </p:txBody>
      </p:sp>
      <p:sp>
        <p:nvSpPr>
          <p:cNvPr id="32770" name="Rectangle 3"/>
          <p:cNvSpPr>
            <a:spLocks noGrp="1"/>
          </p:cNvSpPr>
          <p:nvPr>
            <p:ph type="body" idx="1"/>
          </p:nvPr>
        </p:nvSpPr>
        <p:spPr>
          <a:xfrm>
            <a:off x="228600" y="1600200"/>
            <a:ext cx="8458200" cy="5029200"/>
          </a:xfrm>
        </p:spPr>
        <p:txBody>
          <a:bodyPr/>
          <a:lstStyle/>
          <a:p>
            <a:r>
              <a:rPr lang="en-GB" smtClean="0"/>
              <a:t>Data Provider</a:t>
            </a:r>
          </a:p>
          <a:p>
            <a:pPr lvl="1"/>
            <a:r>
              <a:rPr lang="en-GB" smtClean="0"/>
              <a:t>Creators and keepers of the metadata and repositories of resources</a:t>
            </a:r>
          </a:p>
          <a:p>
            <a:pPr lvl="1"/>
            <a:endParaRPr lang="en-GB" smtClean="0"/>
          </a:p>
          <a:p>
            <a:r>
              <a:rPr lang="en-GB" smtClean="0"/>
              <a:t>Service Provider</a:t>
            </a:r>
          </a:p>
          <a:p>
            <a:pPr lvl="1"/>
            <a:r>
              <a:rPr lang="en-GB" smtClean="0"/>
              <a:t>Harvesters of metadata for the purpose of providing a service such as a search interface, peer-review system, etc.</a:t>
            </a:r>
          </a:p>
          <a:p>
            <a:pPr lvl="1"/>
            <a:endParaRPr lang="en-GB" smtClean="0"/>
          </a:p>
          <a:p>
            <a:r>
              <a:rPr lang="en-GB" smtClean="0"/>
              <a:t>One ‘service’ can play both roles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D36EA6-25E1-4461-97B9-01B3EEE19CF9}" type="slidenum">
              <a:rPr lang="en-US"/>
              <a:pPr>
                <a:defRPr/>
              </a:pPr>
              <a:t>100</a:t>
            </a:fld>
            <a:endParaRPr lang="en-US"/>
          </a:p>
        </p:txBody>
      </p:sp>
      <p:sp>
        <p:nvSpPr>
          <p:cNvPr id="2447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Summary - Extending a format</a:t>
            </a:r>
          </a:p>
        </p:txBody>
      </p:sp>
      <p:sp>
        <p:nvSpPr>
          <p:cNvPr id="2447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Decide a name and some namespaces</a:t>
            </a:r>
          </a:p>
          <a:p>
            <a:r>
              <a:rPr lang="en-GB" smtClean="0"/>
              <a:t>Develop XML schema for the container and the new elements</a:t>
            </a:r>
          </a:p>
          <a:p>
            <a:r>
              <a:rPr lang="en-GB" smtClean="0"/>
              <a:t>Create test records and validate</a:t>
            </a:r>
          </a:p>
          <a:p>
            <a:r>
              <a:rPr lang="en-GB" smtClean="0"/>
              <a:t>Modify repository (source code and/or configuration files) to support new format</a:t>
            </a:r>
          </a:p>
          <a:p>
            <a:r>
              <a:rPr lang="en-GB" smtClean="0"/>
              <a:t>Test and validate new repository output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1DE4A1-9178-4D66-824C-967647843E6F}" type="slidenum">
              <a:rPr lang="en-US"/>
              <a:pPr>
                <a:defRPr/>
              </a:pPr>
              <a:t>101</a:t>
            </a:fld>
            <a:endParaRPr lang="en-US"/>
          </a:p>
        </p:txBody>
      </p:sp>
      <p:sp>
        <p:nvSpPr>
          <p:cNvPr id="2457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oai_dc... is not the MES I’m looking for</a:t>
            </a:r>
          </a:p>
        </p:txBody>
      </p:sp>
      <p:sp>
        <p:nvSpPr>
          <p:cNvPr id="2457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Implement a different format eg. IMS/IEEE LOM</a:t>
            </a:r>
          </a:p>
          <a:p>
            <a:r>
              <a:rPr lang="en-GB" smtClean="0"/>
              <a:t>Very similar steps</a:t>
            </a:r>
          </a:p>
          <a:p>
            <a:r>
              <a:rPr lang="en-GB" smtClean="0"/>
              <a:t>Already agreed names, XML schema and namespaces</a:t>
            </a:r>
          </a:p>
          <a:p>
            <a:r>
              <a:rPr lang="en-GB" smtClean="0"/>
              <a:t>Should, therefore, be easier!</a:t>
            </a:r>
          </a:p>
          <a:p>
            <a:pPr>
              <a:buFont typeface="Arial" charset="0"/>
              <a:buNone/>
            </a:pPr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598252-E407-43A7-87A4-899A1989FD25}" type="slidenum">
              <a:rPr lang="en-US"/>
              <a:pPr>
                <a:defRPr/>
              </a:pPr>
              <a:t>102</a:t>
            </a:fld>
            <a:endParaRPr lang="en-US"/>
          </a:p>
        </p:txBody>
      </p:sp>
      <p:sp>
        <p:nvSpPr>
          <p:cNvPr id="2467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Implementing an existing format</a:t>
            </a:r>
          </a:p>
        </p:txBody>
      </p:sp>
      <p:sp>
        <p:nvSpPr>
          <p:cNvPr id="2467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Modify the “ListMetadataFormats” response to include (eg. for IMS):</a:t>
            </a:r>
          </a:p>
          <a:p>
            <a:pPr marL="1054100" lvl="1" indent="-381000"/>
            <a:r>
              <a:rPr lang="en-GB" sz="1800" smtClean="0"/>
              <a:t>...</a:t>
            </a:r>
          </a:p>
          <a:p>
            <a:pPr marL="1054100" lvl="1" indent="-381000"/>
            <a:r>
              <a:rPr lang="en-GB" sz="1800" smtClean="0"/>
              <a:t>&lt;metadataFormat&gt;</a:t>
            </a:r>
          </a:p>
          <a:p>
            <a:pPr marL="1054100" lvl="1" indent="-381000"/>
            <a:r>
              <a:rPr lang="en-GB" sz="1800" smtClean="0"/>
              <a:t>&lt;metadataPrefix&gt;ims&lt;/metadataPrefix&gt;</a:t>
            </a:r>
          </a:p>
          <a:p>
            <a:pPr marL="1054100" lvl="1" indent="-381000"/>
            <a:r>
              <a:rPr lang="en-GB" sz="1800" smtClean="0"/>
              <a:t>&lt;schema&gt;http://www.imsglobal.org/xsd/imsmd_v1p2p2.xsd&lt;/schema&gt;</a:t>
            </a:r>
          </a:p>
          <a:p>
            <a:pPr marL="1054100" lvl="1" indent="-381000"/>
            <a:r>
              <a:rPr lang="en-GB" sz="1800" smtClean="0"/>
              <a:t>&lt;metadataNamespace&gt;</a:t>
            </a:r>
          </a:p>
          <a:p>
            <a:pPr marL="1054100" lvl="1" indent="-381000"/>
            <a:r>
              <a:rPr lang="en-GB" sz="1800" smtClean="0"/>
              <a:t>http://www.imsglobal.org/xsd/imsmd_v1p2</a:t>
            </a:r>
          </a:p>
          <a:p>
            <a:pPr marL="1054100" lvl="1" indent="-381000"/>
            <a:r>
              <a:rPr lang="en-GB" sz="1800" smtClean="0"/>
              <a:t>&lt;/metadataNamespace&gt;</a:t>
            </a:r>
          </a:p>
          <a:p>
            <a:pPr marL="1054100" lvl="1" indent="-381000"/>
            <a:r>
              <a:rPr lang="en-GB" sz="1800" smtClean="0"/>
              <a:t>&lt;/metadataFormat&gt;</a:t>
            </a:r>
          </a:p>
          <a:p>
            <a:pPr marL="1054100" lvl="1" indent="-381000"/>
            <a:r>
              <a:rPr lang="en-GB" sz="1800" smtClean="0"/>
              <a:t>...</a:t>
            </a:r>
          </a:p>
          <a:p>
            <a:pPr marL="482600" indent="-482600"/>
            <a:r>
              <a:rPr lang="en-GB" smtClean="0"/>
              <a:t>Extend other verbs to deal with ‘ims’ metadataPrefix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OAI service providers</a:t>
            </a:r>
          </a:p>
        </p:txBody>
      </p:sp>
      <p:sp>
        <p:nvSpPr>
          <p:cNvPr id="2560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use OAI interfaces of the </a:t>
            </a:r>
            <a:r>
              <a:rPr lang="en-GB" i="1" smtClean="0"/>
              <a:t>Data Providers</a:t>
            </a:r>
            <a:r>
              <a:rPr lang="en-GB" smtClean="0"/>
              <a:t> </a:t>
            </a:r>
          </a:p>
          <a:p>
            <a:r>
              <a:rPr lang="en-GB" smtClean="0"/>
              <a:t>harvest and store metadata (no live requests!)</a:t>
            </a:r>
          </a:p>
          <a:p>
            <a:r>
              <a:rPr lang="en-GB" smtClean="0"/>
              <a:t>may select certain subsets from </a:t>
            </a:r>
            <a:r>
              <a:rPr lang="en-GB" i="1" smtClean="0"/>
              <a:t>Data Providers </a:t>
            </a:r>
            <a:r>
              <a:rPr lang="en-GB" smtClean="0"/>
              <a:t>(set hierarchy, date stamp)</a:t>
            </a:r>
          </a:p>
          <a:p>
            <a:r>
              <a:rPr lang="en-GB" smtClean="0"/>
              <a:t>may enrich metadata</a:t>
            </a:r>
          </a:p>
          <a:p>
            <a:r>
              <a:rPr lang="en-GB" smtClean="0"/>
              <a:t>offer (value-added) service on the basis of the metadata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ctr">
              <a:lnSpc>
                <a:spcPct val="84000"/>
              </a:lnSpc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4000">
                <a:solidFill>
                  <a:srgbClr val="E3EBF1"/>
                </a:solidFill>
                <a:latin typeface="Calibri" pitchFamily="34" charset="0"/>
              </a:rPr>
              <a:t>http://openlib.org/home/krichel</a:t>
            </a:r>
          </a:p>
        </p:txBody>
      </p:sp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1371600" y="3886200"/>
            <a:ext cx="6400800" cy="3048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Please shutdown the computers when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you are done.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r>
              <a:rPr lang="en-US" sz="2800">
                <a:solidFill>
                  <a:srgbClr val="FFFFFF"/>
                </a:solidFill>
                <a:latin typeface="Calibri" pitchFamily="34" charset="0"/>
              </a:rPr>
              <a:t>Thank you for your attention!</a:t>
            </a: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  <a:p>
            <a:pPr algn="ctr">
              <a:lnSpc>
                <a:spcPct val="84000"/>
              </a:lnSpc>
              <a:spcBef>
                <a:spcPts val="700"/>
              </a:spcBef>
              <a:tabLst>
                <a:tab pos="457200" algn="l"/>
                <a:tab pos="900113" algn="l"/>
                <a:tab pos="1357313" algn="l"/>
                <a:tab pos="1814513" algn="l"/>
                <a:tab pos="2271713" algn="l"/>
                <a:tab pos="2728913" algn="l"/>
                <a:tab pos="3186113" algn="l"/>
                <a:tab pos="3643313" algn="l"/>
                <a:tab pos="4100513" algn="l"/>
                <a:tab pos="4557713" algn="l"/>
                <a:tab pos="5014913" algn="l"/>
                <a:tab pos="5472113" algn="l"/>
                <a:tab pos="5929313" algn="l"/>
                <a:tab pos="6386513" algn="l"/>
                <a:tab pos="6843713" algn="l"/>
                <a:tab pos="7300913" algn="l"/>
                <a:tab pos="7758113" algn="l"/>
                <a:tab pos="8215313" algn="l"/>
                <a:tab pos="8672513" algn="l"/>
                <a:tab pos="9129713" algn="l"/>
                <a:tab pos="9586913" algn="l"/>
              </a:tabLst>
            </a:pPr>
            <a:endParaRPr lang="en-US" sz="280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Dawn of a Protocol</a:t>
            </a:r>
          </a:p>
        </p:txBody>
      </p:sp>
      <p:sp>
        <p:nvSpPr>
          <p:cNvPr id="34818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To facilitate metadata harvesting there needs to be agreement on:</a:t>
            </a:r>
          </a:p>
          <a:p>
            <a:r>
              <a:rPr lang="en-GB" smtClean="0"/>
              <a:t>Transport protocol - HTTP or FTP or …</a:t>
            </a:r>
          </a:p>
          <a:p>
            <a:r>
              <a:rPr lang="en-GB" smtClean="0"/>
              <a:t>Metadata format - Dublin Core or MARC or …</a:t>
            </a:r>
          </a:p>
          <a:p>
            <a:r>
              <a:rPr lang="en-GB" smtClean="0"/>
              <a:t>Metadata Quality Assurance - mandatory element set, naming and subject conventions, etc.</a:t>
            </a:r>
          </a:p>
          <a:p>
            <a:r>
              <a:rPr lang="en-GB" smtClean="0"/>
              <a:t>Intellectual Property and Usage Rights - </a:t>
            </a:r>
            <a:r>
              <a:rPr lang="en-GB" i="1" smtClean="0"/>
              <a:t>who</a:t>
            </a:r>
            <a:r>
              <a:rPr lang="en-GB" smtClean="0"/>
              <a:t> can do </a:t>
            </a:r>
            <a:r>
              <a:rPr lang="en-GB" i="1" smtClean="0"/>
              <a:t>what</a:t>
            </a:r>
            <a:r>
              <a:rPr lang="en-GB" smtClean="0"/>
              <a:t> with </a:t>
            </a:r>
            <a:r>
              <a:rPr lang="en-GB" i="1" smtClean="0"/>
              <a:t>what</a:t>
            </a:r>
            <a:r>
              <a:rPr lang="en-GB" smtClean="0"/>
              <a:t>?</a:t>
            </a:r>
          </a:p>
          <a:p>
            <a:endParaRPr lang="en-GB" smtClean="0"/>
          </a:p>
          <a:p>
            <a:r>
              <a:rPr lang="en-GB" smtClean="0"/>
              <a:t>Agreement led to (fanfare): the Santa Fe Convention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Santa Fe Convention</a:t>
            </a:r>
          </a:p>
        </p:txBody>
      </p:sp>
      <p:sp>
        <p:nvSpPr>
          <p:cNvPr id="3686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First incarnation of the Open Archives Initiative Protocol for Metadata Harvesting (OAI-PMH)</a:t>
            </a:r>
          </a:p>
          <a:p>
            <a:r>
              <a:rPr lang="en-GB" smtClean="0"/>
              <a:t>Drew upon:</a:t>
            </a:r>
          </a:p>
          <a:p>
            <a:pPr lvl="1"/>
            <a:r>
              <a:rPr lang="en-GB" smtClean="0"/>
              <a:t>The UPS Prototype </a:t>
            </a:r>
          </a:p>
          <a:p>
            <a:pPr lvl="1"/>
            <a:r>
              <a:rPr lang="en-GB" smtClean="0"/>
              <a:t>RePEc / SODA - the Service/Data provider model</a:t>
            </a:r>
          </a:p>
          <a:p>
            <a:pPr lvl="1"/>
            <a:r>
              <a:rPr lang="en-GB" smtClean="0"/>
              <a:t>the Dienst Protocol</a:t>
            </a:r>
          </a:p>
          <a:p>
            <a:pPr lvl="1"/>
            <a:r>
              <a:rPr lang="en-GB" smtClean="0"/>
              <a:t>Work of the Santa Fe group</a:t>
            </a:r>
          </a:p>
          <a:p>
            <a:r>
              <a:rPr lang="en-GB" smtClean="0"/>
              <a:t>To “optimise the discovery of e-prints”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OAI-PMH 1.0</a:t>
            </a:r>
          </a:p>
        </p:txBody>
      </p:sp>
      <p:sp>
        <p:nvSpPr>
          <p:cNvPr id="3891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Introduced Dublin Core element set</a:t>
            </a:r>
          </a:p>
          <a:p>
            <a:r>
              <a:rPr lang="en-GB" smtClean="0"/>
              <a:t>Drew upon:</a:t>
            </a:r>
          </a:p>
          <a:p>
            <a:pPr lvl="1"/>
            <a:r>
              <a:rPr lang="en-GB" smtClean="0"/>
              <a:t>Santa Fe Convention  </a:t>
            </a:r>
          </a:p>
          <a:p>
            <a:pPr lvl="1"/>
            <a:r>
              <a:rPr lang="en-GB" smtClean="0"/>
              <a:t>Digital Library Federation meetings</a:t>
            </a:r>
          </a:p>
          <a:p>
            <a:pPr lvl="1"/>
            <a:r>
              <a:rPr lang="en-GB" smtClean="0"/>
              <a:t>Work at Cornell</a:t>
            </a:r>
          </a:p>
          <a:p>
            <a:pPr lvl="1"/>
            <a:r>
              <a:rPr lang="en-GB" smtClean="0"/>
              <a:t>Feedback from alpha-testers</a:t>
            </a:r>
          </a:p>
          <a:p>
            <a:r>
              <a:rPr lang="en-GB" smtClean="0"/>
              <a:t>A new focus to facilitate the discovery of “document-like objects”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OAI-PMH 1.0 - Summary</a:t>
            </a:r>
          </a:p>
        </p:txBody>
      </p:sp>
      <p:sp>
        <p:nvSpPr>
          <p:cNvPr id="40962" name="Rectangle 3"/>
          <p:cNvSpPr>
            <a:spLocks noGrp="1"/>
          </p:cNvSpPr>
          <p:nvPr>
            <p:ph type="body" idx="1"/>
          </p:nvPr>
        </p:nvSpPr>
        <p:spPr>
          <a:xfrm>
            <a:off x="381000" y="1447800"/>
            <a:ext cx="8229600" cy="5257800"/>
          </a:xfrm>
        </p:spPr>
        <p:txBody>
          <a:bodyPr/>
          <a:lstStyle/>
          <a:p>
            <a:r>
              <a:rPr lang="en-GB" smtClean="0"/>
              <a:t>Low barrier interoperability specification</a:t>
            </a:r>
          </a:p>
          <a:p>
            <a:r>
              <a:rPr lang="en-GB" smtClean="0"/>
              <a:t>Based around metadata harvesting model</a:t>
            </a:r>
          </a:p>
          <a:p>
            <a:r>
              <a:rPr lang="en-GB" smtClean="0"/>
              <a:t>Focus on “document-like objects”</a:t>
            </a:r>
          </a:p>
          <a:p>
            <a:r>
              <a:rPr lang="en-GB" smtClean="0"/>
              <a:t>HTTP based</a:t>
            </a:r>
          </a:p>
          <a:p>
            <a:r>
              <a:rPr lang="en-GB" smtClean="0"/>
              <a:t>GET / POST requests</a:t>
            </a:r>
          </a:p>
          <a:p>
            <a:r>
              <a:rPr lang="en-GB" smtClean="0"/>
              <a:t>XML responses</a:t>
            </a:r>
          </a:p>
          <a:p>
            <a:r>
              <a:rPr lang="en-GB" smtClean="0"/>
              <a:t>Uses unqualified Dublin Core</a:t>
            </a:r>
          </a:p>
          <a:p>
            <a:r>
              <a:rPr lang="en-GB" smtClean="0"/>
              <a:t>Not a search protocol!</a:t>
            </a:r>
          </a:p>
          <a:p>
            <a:r>
              <a:rPr lang="en-GB" smtClean="0"/>
              <a:t>Experimental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OAI-PMH 2.0</a:t>
            </a:r>
          </a:p>
        </p:txBody>
      </p:sp>
      <p:sp>
        <p:nvSpPr>
          <p:cNvPr id="4505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077200" cy="4953000"/>
          </a:xfrm>
        </p:spPr>
        <p:txBody>
          <a:bodyPr/>
          <a:lstStyle/>
          <a:p>
            <a:r>
              <a:rPr lang="en-GB" smtClean="0"/>
              <a:t>Major revision - not compatible with version 1.0 and 1.1</a:t>
            </a:r>
          </a:p>
          <a:p>
            <a:r>
              <a:rPr lang="en-GB" smtClean="0"/>
              <a:t>Drew upon:</a:t>
            </a:r>
          </a:p>
          <a:p>
            <a:pPr lvl="1"/>
            <a:r>
              <a:rPr lang="en-GB" smtClean="0"/>
              <a:t>OAI-PMH 1.0 and 1.1</a:t>
            </a:r>
          </a:p>
          <a:p>
            <a:pPr lvl="1"/>
            <a:r>
              <a:rPr lang="en-GB" smtClean="0"/>
              <a:t>Feedback from OAI Implementers List</a:t>
            </a:r>
          </a:p>
          <a:p>
            <a:pPr lvl="1"/>
            <a:r>
              <a:rPr lang="en-GB" smtClean="0"/>
              <a:t>OAI tech deliberation</a:t>
            </a:r>
          </a:p>
          <a:p>
            <a:pPr lvl="1"/>
            <a:r>
              <a:rPr lang="en-GB" smtClean="0"/>
              <a:t>Feedback from alpha-testers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OAI-PMH 2.0 - Summary</a:t>
            </a:r>
          </a:p>
        </p:txBody>
      </p:sp>
      <p:sp>
        <p:nvSpPr>
          <p:cNvPr id="47106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5257800"/>
          </a:xfrm>
        </p:spPr>
        <p:txBody>
          <a:bodyPr/>
          <a:lstStyle/>
          <a:p>
            <a:r>
              <a:rPr lang="en-GB" smtClean="0"/>
              <a:t>Still a low barrier interoperability specification</a:t>
            </a:r>
          </a:p>
          <a:p>
            <a:r>
              <a:rPr lang="en-GB" smtClean="0"/>
              <a:t>Based around metadata harvesting model</a:t>
            </a:r>
          </a:p>
          <a:p>
            <a:r>
              <a:rPr lang="en-GB" smtClean="0"/>
              <a:t>Metadata about "resources"</a:t>
            </a:r>
            <a:endParaRPr lang="en-GB" smtClean="0">
              <a:solidFill>
                <a:schemeClr val="hlink"/>
              </a:solidFill>
            </a:endParaRPr>
          </a:p>
          <a:p>
            <a:r>
              <a:rPr lang="en-GB" smtClean="0"/>
              <a:t>HTTP based</a:t>
            </a:r>
          </a:p>
          <a:p>
            <a:r>
              <a:rPr lang="en-GB" smtClean="0"/>
              <a:t>GET / POST requests</a:t>
            </a:r>
          </a:p>
          <a:p>
            <a:r>
              <a:rPr lang="en-GB" smtClean="0"/>
              <a:t>XML responses</a:t>
            </a:r>
          </a:p>
          <a:p>
            <a:r>
              <a:rPr lang="en-GB" smtClean="0"/>
              <a:t>Uses unqualified Dublin Core</a:t>
            </a:r>
          </a:p>
          <a:p>
            <a:r>
              <a:rPr lang="en-GB" smtClean="0"/>
              <a:t>Not a search protocol!</a:t>
            </a:r>
          </a:p>
          <a:p>
            <a:r>
              <a:rPr lang="en-GB" smtClean="0"/>
              <a:t>Stable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Multiple data and service p’s</a:t>
            </a:r>
          </a:p>
        </p:txBody>
      </p:sp>
      <p:sp>
        <p:nvSpPr>
          <p:cNvPr id="50178" name="AutoShape 3"/>
          <p:cNvSpPr>
            <a:spLocks noChangeArrowheads="1"/>
          </p:cNvSpPr>
          <p:nvPr/>
        </p:nvSpPr>
        <p:spPr bwMode="auto">
          <a:xfrm>
            <a:off x="1981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4"/>
          <p:cNvSpPr>
            <a:spLocks noChangeArrowheads="1"/>
          </p:cNvSpPr>
          <p:nvPr/>
        </p:nvSpPr>
        <p:spPr bwMode="auto">
          <a:xfrm>
            <a:off x="2590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5"/>
          <p:cNvSpPr>
            <a:spLocks noChangeArrowheads="1"/>
          </p:cNvSpPr>
          <p:nvPr/>
        </p:nvSpPr>
        <p:spPr bwMode="auto">
          <a:xfrm>
            <a:off x="3200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6"/>
          <p:cNvSpPr>
            <a:spLocks noChangeArrowheads="1"/>
          </p:cNvSpPr>
          <p:nvPr/>
        </p:nvSpPr>
        <p:spPr bwMode="auto">
          <a:xfrm>
            <a:off x="38100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7"/>
          <p:cNvSpPr>
            <a:spLocks noChangeArrowheads="1"/>
          </p:cNvSpPr>
          <p:nvPr/>
        </p:nvSpPr>
        <p:spPr bwMode="auto">
          <a:xfrm>
            <a:off x="44196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AutoShape 8"/>
          <p:cNvSpPr>
            <a:spLocks noChangeArrowheads="1"/>
          </p:cNvSpPr>
          <p:nvPr/>
        </p:nvSpPr>
        <p:spPr bwMode="auto">
          <a:xfrm>
            <a:off x="5029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4" name="AutoShape 9"/>
          <p:cNvSpPr>
            <a:spLocks noChangeArrowheads="1"/>
          </p:cNvSpPr>
          <p:nvPr/>
        </p:nvSpPr>
        <p:spPr bwMode="auto">
          <a:xfrm>
            <a:off x="5638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AutoShape 10"/>
          <p:cNvSpPr>
            <a:spLocks noChangeArrowheads="1"/>
          </p:cNvSpPr>
          <p:nvPr/>
        </p:nvSpPr>
        <p:spPr bwMode="auto">
          <a:xfrm>
            <a:off x="6248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AutoShape 11"/>
          <p:cNvSpPr>
            <a:spLocks noChangeArrowheads="1"/>
          </p:cNvSpPr>
          <p:nvPr/>
        </p:nvSpPr>
        <p:spPr bwMode="auto">
          <a:xfrm>
            <a:off x="6934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Rectangle 12"/>
          <p:cNvSpPr>
            <a:spLocks noChangeArrowheads="1"/>
          </p:cNvSpPr>
          <p:nvPr/>
        </p:nvSpPr>
        <p:spPr bwMode="auto">
          <a:xfrm>
            <a:off x="2514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Rectangle 13"/>
          <p:cNvSpPr>
            <a:spLocks noChangeArrowheads="1"/>
          </p:cNvSpPr>
          <p:nvPr/>
        </p:nvSpPr>
        <p:spPr bwMode="auto">
          <a:xfrm>
            <a:off x="42672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Rectangle 14"/>
          <p:cNvSpPr>
            <a:spLocks noChangeArrowheads="1"/>
          </p:cNvSpPr>
          <p:nvPr/>
        </p:nvSpPr>
        <p:spPr bwMode="auto">
          <a:xfrm>
            <a:off x="5943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5"/>
          <p:cNvSpPr>
            <a:spLocks noChangeShapeType="1"/>
          </p:cNvSpPr>
          <p:nvPr/>
        </p:nvSpPr>
        <p:spPr bwMode="auto">
          <a:xfrm>
            <a:off x="2209800" y="27432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1" name="Text Box 16"/>
          <p:cNvSpPr txBox="1">
            <a:spLocks noChangeArrowheads="1"/>
          </p:cNvSpPr>
          <p:nvPr/>
        </p:nvSpPr>
        <p:spPr bwMode="auto">
          <a:xfrm>
            <a:off x="3657600" y="1447800"/>
            <a:ext cx="2168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Data providers</a:t>
            </a:r>
          </a:p>
        </p:txBody>
      </p:sp>
      <p:sp>
        <p:nvSpPr>
          <p:cNvPr id="50192" name="Text Box 17"/>
          <p:cNvSpPr txBox="1">
            <a:spLocks noChangeArrowheads="1"/>
          </p:cNvSpPr>
          <p:nvPr/>
        </p:nvSpPr>
        <p:spPr bwMode="auto">
          <a:xfrm>
            <a:off x="3657600" y="5638800"/>
            <a:ext cx="2541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Service providers</a:t>
            </a:r>
          </a:p>
        </p:txBody>
      </p:sp>
      <p:sp>
        <p:nvSpPr>
          <p:cNvPr id="50193" name="Line 18"/>
          <p:cNvSpPr>
            <a:spLocks noChangeShapeType="1"/>
          </p:cNvSpPr>
          <p:nvPr/>
        </p:nvSpPr>
        <p:spPr bwMode="auto">
          <a:xfrm>
            <a:off x="28194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4" name="Line 19"/>
          <p:cNvSpPr>
            <a:spLocks noChangeShapeType="1"/>
          </p:cNvSpPr>
          <p:nvPr/>
        </p:nvSpPr>
        <p:spPr bwMode="auto">
          <a:xfrm>
            <a:off x="3429000" y="2819400"/>
            <a:ext cx="914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5" name="Line 20"/>
          <p:cNvSpPr>
            <a:spLocks noChangeShapeType="1"/>
          </p:cNvSpPr>
          <p:nvPr/>
        </p:nvSpPr>
        <p:spPr bwMode="auto">
          <a:xfrm flipH="1">
            <a:off x="3276600" y="2819400"/>
            <a:ext cx="7620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6" name="Line 21"/>
          <p:cNvSpPr>
            <a:spLocks noChangeShapeType="1"/>
          </p:cNvSpPr>
          <p:nvPr/>
        </p:nvSpPr>
        <p:spPr bwMode="auto">
          <a:xfrm>
            <a:off x="4267200" y="2819400"/>
            <a:ext cx="228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7" name="Line 22"/>
          <p:cNvSpPr>
            <a:spLocks noChangeShapeType="1"/>
          </p:cNvSpPr>
          <p:nvPr/>
        </p:nvSpPr>
        <p:spPr bwMode="auto">
          <a:xfrm>
            <a:off x="4648200" y="2819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8" name="Line 23"/>
          <p:cNvSpPr>
            <a:spLocks noChangeShapeType="1"/>
          </p:cNvSpPr>
          <p:nvPr/>
        </p:nvSpPr>
        <p:spPr bwMode="auto">
          <a:xfrm>
            <a:off x="5334000" y="28194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199" name="Line 24"/>
          <p:cNvSpPr>
            <a:spLocks noChangeShapeType="1"/>
          </p:cNvSpPr>
          <p:nvPr/>
        </p:nvSpPr>
        <p:spPr bwMode="auto">
          <a:xfrm flipH="1">
            <a:off x="48768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0" name="Line 25"/>
          <p:cNvSpPr>
            <a:spLocks noChangeShapeType="1"/>
          </p:cNvSpPr>
          <p:nvPr/>
        </p:nvSpPr>
        <p:spPr bwMode="auto">
          <a:xfrm>
            <a:off x="59436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1" name="Line 26"/>
          <p:cNvSpPr>
            <a:spLocks noChangeShapeType="1"/>
          </p:cNvSpPr>
          <p:nvPr/>
        </p:nvSpPr>
        <p:spPr bwMode="auto">
          <a:xfrm flipH="1">
            <a:off x="5029200" y="2819400"/>
            <a:ext cx="14478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2" name="Line 27"/>
          <p:cNvSpPr>
            <a:spLocks noChangeShapeType="1"/>
          </p:cNvSpPr>
          <p:nvPr/>
        </p:nvSpPr>
        <p:spPr bwMode="auto">
          <a:xfrm flipH="1">
            <a:off x="6400800" y="2819400"/>
            <a:ext cx="228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3" name="Line 28"/>
          <p:cNvSpPr>
            <a:spLocks noChangeShapeType="1"/>
          </p:cNvSpPr>
          <p:nvPr/>
        </p:nvSpPr>
        <p:spPr bwMode="auto">
          <a:xfrm flipH="1">
            <a:off x="6553200" y="2819400"/>
            <a:ext cx="609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4" name="Line 29"/>
          <p:cNvSpPr>
            <a:spLocks noChangeShapeType="1"/>
          </p:cNvSpPr>
          <p:nvPr/>
        </p:nvSpPr>
        <p:spPr bwMode="auto">
          <a:xfrm>
            <a:off x="2362200" y="2743200"/>
            <a:ext cx="1828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05" name="AutoShape 30"/>
          <p:cNvSpPr>
            <a:spLocks noChangeArrowheads="1"/>
          </p:cNvSpPr>
          <p:nvPr/>
        </p:nvSpPr>
        <p:spPr bwMode="auto">
          <a:xfrm>
            <a:off x="22098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6" name="AutoShape 31"/>
          <p:cNvSpPr>
            <a:spLocks noChangeArrowheads="1"/>
          </p:cNvSpPr>
          <p:nvPr/>
        </p:nvSpPr>
        <p:spPr bwMode="auto">
          <a:xfrm>
            <a:off x="40386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7" name="AutoShape 32"/>
          <p:cNvSpPr>
            <a:spLocks noChangeArrowheads="1"/>
          </p:cNvSpPr>
          <p:nvPr/>
        </p:nvSpPr>
        <p:spPr bwMode="auto">
          <a:xfrm>
            <a:off x="57150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208" name="Text Box 33"/>
          <p:cNvSpPr txBox="1">
            <a:spLocks noChangeArrowheads="1"/>
          </p:cNvSpPr>
          <p:nvPr/>
        </p:nvSpPr>
        <p:spPr bwMode="auto">
          <a:xfrm>
            <a:off x="7010400" y="3352800"/>
            <a:ext cx="16430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Harvesting</a:t>
            </a:r>
          </a:p>
          <a:p>
            <a:r>
              <a:rPr lang="en-GB" sz="2400"/>
              <a:t>based on</a:t>
            </a:r>
          </a:p>
          <a:p>
            <a:r>
              <a:rPr lang="en-GB" sz="2400"/>
              <a:t>OAI-PMH</a:t>
            </a:r>
          </a:p>
        </p:txBody>
      </p:sp>
      <p:sp>
        <p:nvSpPr>
          <p:cNvPr id="50209" name="Line 34"/>
          <p:cNvSpPr>
            <a:spLocks noChangeShapeType="1"/>
          </p:cNvSpPr>
          <p:nvPr/>
        </p:nvSpPr>
        <p:spPr bwMode="auto">
          <a:xfrm flipH="1">
            <a:off x="4953000" y="2819400"/>
            <a:ext cx="8382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0210" name="Line 35"/>
          <p:cNvSpPr>
            <a:spLocks noChangeShapeType="1"/>
          </p:cNvSpPr>
          <p:nvPr/>
        </p:nvSpPr>
        <p:spPr bwMode="auto">
          <a:xfrm flipH="1">
            <a:off x="5181600" y="2819400"/>
            <a:ext cx="18288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Aggregators</a:t>
            </a:r>
          </a:p>
        </p:txBody>
      </p:sp>
      <p:sp>
        <p:nvSpPr>
          <p:cNvPr id="51202" name="AutoShape 3"/>
          <p:cNvSpPr>
            <a:spLocks noChangeArrowheads="1"/>
          </p:cNvSpPr>
          <p:nvPr/>
        </p:nvSpPr>
        <p:spPr bwMode="auto">
          <a:xfrm>
            <a:off x="1981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AutoShape 4"/>
          <p:cNvSpPr>
            <a:spLocks noChangeArrowheads="1"/>
          </p:cNvSpPr>
          <p:nvPr/>
        </p:nvSpPr>
        <p:spPr bwMode="auto">
          <a:xfrm>
            <a:off x="2590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4" name="AutoShape 5"/>
          <p:cNvSpPr>
            <a:spLocks noChangeArrowheads="1"/>
          </p:cNvSpPr>
          <p:nvPr/>
        </p:nvSpPr>
        <p:spPr bwMode="auto">
          <a:xfrm>
            <a:off x="3200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AutoShape 6"/>
          <p:cNvSpPr>
            <a:spLocks noChangeArrowheads="1"/>
          </p:cNvSpPr>
          <p:nvPr/>
        </p:nvSpPr>
        <p:spPr bwMode="auto">
          <a:xfrm>
            <a:off x="38100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6" name="AutoShape 7"/>
          <p:cNvSpPr>
            <a:spLocks noChangeArrowheads="1"/>
          </p:cNvSpPr>
          <p:nvPr/>
        </p:nvSpPr>
        <p:spPr bwMode="auto">
          <a:xfrm>
            <a:off x="44196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7" name="AutoShape 8"/>
          <p:cNvSpPr>
            <a:spLocks noChangeArrowheads="1"/>
          </p:cNvSpPr>
          <p:nvPr/>
        </p:nvSpPr>
        <p:spPr bwMode="auto">
          <a:xfrm>
            <a:off x="5029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8" name="AutoShape 9"/>
          <p:cNvSpPr>
            <a:spLocks noChangeArrowheads="1"/>
          </p:cNvSpPr>
          <p:nvPr/>
        </p:nvSpPr>
        <p:spPr bwMode="auto">
          <a:xfrm>
            <a:off x="5638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9" name="AutoShape 10"/>
          <p:cNvSpPr>
            <a:spLocks noChangeArrowheads="1"/>
          </p:cNvSpPr>
          <p:nvPr/>
        </p:nvSpPr>
        <p:spPr bwMode="auto">
          <a:xfrm>
            <a:off x="6248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0" name="AutoShape 11"/>
          <p:cNvSpPr>
            <a:spLocks noChangeArrowheads="1"/>
          </p:cNvSpPr>
          <p:nvPr/>
        </p:nvSpPr>
        <p:spPr bwMode="auto">
          <a:xfrm>
            <a:off x="6934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Rectangle 12"/>
          <p:cNvSpPr>
            <a:spLocks noChangeArrowheads="1"/>
          </p:cNvSpPr>
          <p:nvPr/>
        </p:nvSpPr>
        <p:spPr bwMode="auto">
          <a:xfrm>
            <a:off x="2514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Rectangle 13"/>
          <p:cNvSpPr>
            <a:spLocks noChangeArrowheads="1"/>
          </p:cNvSpPr>
          <p:nvPr/>
        </p:nvSpPr>
        <p:spPr bwMode="auto">
          <a:xfrm>
            <a:off x="42672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3" name="Rectangle 14"/>
          <p:cNvSpPr>
            <a:spLocks noChangeArrowheads="1"/>
          </p:cNvSpPr>
          <p:nvPr/>
        </p:nvSpPr>
        <p:spPr bwMode="auto">
          <a:xfrm>
            <a:off x="5943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14" name="Line 15"/>
          <p:cNvSpPr>
            <a:spLocks noChangeShapeType="1"/>
          </p:cNvSpPr>
          <p:nvPr/>
        </p:nvSpPr>
        <p:spPr bwMode="auto">
          <a:xfrm>
            <a:off x="2209800" y="27432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15" name="Text Box 16"/>
          <p:cNvSpPr txBox="1">
            <a:spLocks noChangeArrowheads="1"/>
          </p:cNvSpPr>
          <p:nvPr/>
        </p:nvSpPr>
        <p:spPr bwMode="auto">
          <a:xfrm>
            <a:off x="3657600" y="1447800"/>
            <a:ext cx="2168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Data providers</a:t>
            </a:r>
          </a:p>
        </p:txBody>
      </p:sp>
      <p:sp>
        <p:nvSpPr>
          <p:cNvPr id="51216" name="Text Box 17"/>
          <p:cNvSpPr txBox="1">
            <a:spLocks noChangeArrowheads="1"/>
          </p:cNvSpPr>
          <p:nvPr/>
        </p:nvSpPr>
        <p:spPr bwMode="auto">
          <a:xfrm>
            <a:off x="3657600" y="5638800"/>
            <a:ext cx="2541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Service providers</a:t>
            </a:r>
          </a:p>
        </p:txBody>
      </p:sp>
      <p:sp>
        <p:nvSpPr>
          <p:cNvPr id="51217" name="Line 18"/>
          <p:cNvSpPr>
            <a:spLocks noChangeShapeType="1"/>
          </p:cNvSpPr>
          <p:nvPr/>
        </p:nvSpPr>
        <p:spPr bwMode="auto">
          <a:xfrm>
            <a:off x="28194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18" name="Line 19"/>
          <p:cNvSpPr>
            <a:spLocks noChangeShapeType="1"/>
          </p:cNvSpPr>
          <p:nvPr/>
        </p:nvSpPr>
        <p:spPr bwMode="auto">
          <a:xfrm>
            <a:off x="3429000" y="2819400"/>
            <a:ext cx="914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19" name="Line 20"/>
          <p:cNvSpPr>
            <a:spLocks noChangeShapeType="1"/>
          </p:cNvSpPr>
          <p:nvPr/>
        </p:nvSpPr>
        <p:spPr bwMode="auto">
          <a:xfrm flipH="1">
            <a:off x="3276600" y="2819400"/>
            <a:ext cx="7620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0" name="Line 21"/>
          <p:cNvSpPr>
            <a:spLocks noChangeShapeType="1"/>
          </p:cNvSpPr>
          <p:nvPr/>
        </p:nvSpPr>
        <p:spPr bwMode="auto">
          <a:xfrm>
            <a:off x="4267200" y="2819400"/>
            <a:ext cx="228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1" name="Line 22"/>
          <p:cNvSpPr>
            <a:spLocks noChangeShapeType="1"/>
          </p:cNvSpPr>
          <p:nvPr/>
        </p:nvSpPr>
        <p:spPr bwMode="auto">
          <a:xfrm>
            <a:off x="4648200" y="2819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2" name="Line 23"/>
          <p:cNvSpPr>
            <a:spLocks noChangeShapeType="1"/>
          </p:cNvSpPr>
          <p:nvPr/>
        </p:nvSpPr>
        <p:spPr bwMode="auto">
          <a:xfrm>
            <a:off x="5334000" y="28194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3" name="Line 24"/>
          <p:cNvSpPr>
            <a:spLocks noChangeShapeType="1"/>
          </p:cNvSpPr>
          <p:nvPr/>
        </p:nvSpPr>
        <p:spPr bwMode="auto">
          <a:xfrm flipH="1">
            <a:off x="48768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4" name="Line 25"/>
          <p:cNvSpPr>
            <a:spLocks noChangeShapeType="1"/>
          </p:cNvSpPr>
          <p:nvPr/>
        </p:nvSpPr>
        <p:spPr bwMode="auto">
          <a:xfrm>
            <a:off x="5943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5" name="Line 26"/>
          <p:cNvSpPr>
            <a:spLocks noChangeShapeType="1"/>
          </p:cNvSpPr>
          <p:nvPr/>
        </p:nvSpPr>
        <p:spPr bwMode="auto">
          <a:xfrm flipH="1">
            <a:off x="5029200" y="4038600"/>
            <a:ext cx="1371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6" name="Line 27"/>
          <p:cNvSpPr>
            <a:spLocks noChangeShapeType="1"/>
          </p:cNvSpPr>
          <p:nvPr/>
        </p:nvSpPr>
        <p:spPr bwMode="auto">
          <a:xfrm flipH="1">
            <a:off x="6477000" y="28194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7" name="Line 28"/>
          <p:cNvSpPr>
            <a:spLocks noChangeShapeType="1"/>
          </p:cNvSpPr>
          <p:nvPr/>
        </p:nvSpPr>
        <p:spPr bwMode="auto">
          <a:xfrm flipH="1">
            <a:off x="6705600" y="28194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8" name="Line 29"/>
          <p:cNvSpPr>
            <a:spLocks noChangeShapeType="1"/>
          </p:cNvSpPr>
          <p:nvPr/>
        </p:nvSpPr>
        <p:spPr bwMode="auto">
          <a:xfrm>
            <a:off x="2362200" y="2743200"/>
            <a:ext cx="1828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1229" name="AutoShape 30"/>
          <p:cNvSpPr>
            <a:spLocks noChangeArrowheads="1"/>
          </p:cNvSpPr>
          <p:nvPr/>
        </p:nvSpPr>
        <p:spPr bwMode="auto">
          <a:xfrm>
            <a:off x="22098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0" name="AutoShape 31"/>
          <p:cNvSpPr>
            <a:spLocks noChangeArrowheads="1"/>
          </p:cNvSpPr>
          <p:nvPr/>
        </p:nvSpPr>
        <p:spPr bwMode="auto">
          <a:xfrm>
            <a:off x="40386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1" name="AutoShape 32"/>
          <p:cNvSpPr>
            <a:spLocks noChangeArrowheads="1"/>
          </p:cNvSpPr>
          <p:nvPr/>
        </p:nvSpPr>
        <p:spPr bwMode="auto">
          <a:xfrm>
            <a:off x="57150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2" name="Text Box 33"/>
          <p:cNvSpPr txBox="1">
            <a:spLocks noChangeArrowheads="1"/>
          </p:cNvSpPr>
          <p:nvPr/>
        </p:nvSpPr>
        <p:spPr bwMode="auto">
          <a:xfrm>
            <a:off x="7086600" y="3581400"/>
            <a:ext cx="1693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Aggregator</a:t>
            </a:r>
          </a:p>
        </p:txBody>
      </p:sp>
      <p:sp>
        <p:nvSpPr>
          <p:cNvPr id="51233" name="Rectangle 34"/>
          <p:cNvSpPr>
            <a:spLocks noChangeArrowheads="1"/>
          </p:cNvSpPr>
          <p:nvPr/>
        </p:nvSpPr>
        <p:spPr bwMode="auto">
          <a:xfrm>
            <a:off x="5943600" y="35052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4" name="AutoShape 35"/>
          <p:cNvSpPr>
            <a:spLocks noChangeArrowheads="1"/>
          </p:cNvSpPr>
          <p:nvPr/>
        </p:nvSpPr>
        <p:spPr bwMode="auto">
          <a:xfrm>
            <a:off x="5715000" y="3581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5" name="Line 36"/>
          <p:cNvSpPr>
            <a:spLocks noChangeShapeType="1"/>
          </p:cNvSpPr>
          <p:nvPr/>
        </p:nvSpPr>
        <p:spPr bwMode="auto">
          <a:xfrm flipH="1">
            <a:off x="6477000" y="40386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Can be mixed with x-searching</a:t>
            </a:r>
          </a:p>
        </p:txBody>
      </p:sp>
      <p:sp>
        <p:nvSpPr>
          <p:cNvPr id="52226" name="AutoShape 3"/>
          <p:cNvSpPr>
            <a:spLocks noChangeArrowheads="1"/>
          </p:cNvSpPr>
          <p:nvPr/>
        </p:nvSpPr>
        <p:spPr bwMode="auto">
          <a:xfrm>
            <a:off x="1981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AutoShape 4"/>
          <p:cNvSpPr>
            <a:spLocks noChangeArrowheads="1"/>
          </p:cNvSpPr>
          <p:nvPr/>
        </p:nvSpPr>
        <p:spPr bwMode="auto">
          <a:xfrm>
            <a:off x="2590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8" name="AutoShape 5"/>
          <p:cNvSpPr>
            <a:spLocks noChangeArrowheads="1"/>
          </p:cNvSpPr>
          <p:nvPr/>
        </p:nvSpPr>
        <p:spPr bwMode="auto">
          <a:xfrm>
            <a:off x="3200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AutoShape 6"/>
          <p:cNvSpPr>
            <a:spLocks noChangeArrowheads="1"/>
          </p:cNvSpPr>
          <p:nvPr/>
        </p:nvSpPr>
        <p:spPr bwMode="auto">
          <a:xfrm>
            <a:off x="38100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0" name="AutoShape 7"/>
          <p:cNvSpPr>
            <a:spLocks noChangeArrowheads="1"/>
          </p:cNvSpPr>
          <p:nvPr/>
        </p:nvSpPr>
        <p:spPr bwMode="auto">
          <a:xfrm>
            <a:off x="44196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1" name="AutoShape 8"/>
          <p:cNvSpPr>
            <a:spLocks noChangeArrowheads="1"/>
          </p:cNvSpPr>
          <p:nvPr/>
        </p:nvSpPr>
        <p:spPr bwMode="auto">
          <a:xfrm>
            <a:off x="5029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2" name="AutoShape 9"/>
          <p:cNvSpPr>
            <a:spLocks noChangeArrowheads="1"/>
          </p:cNvSpPr>
          <p:nvPr/>
        </p:nvSpPr>
        <p:spPr bwMode="auto">
          <a:xfrm>
            <a:off x="56388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3" name="AutoShape 10"/>
          <p:cNvSpPr>
            <a:spLocks noChangeArrowheads="1"/>
          </p:cNvSpPr>
          <p:nvPr/>
        </p:nvSpPr>
        <p:spPr bwMode="auto">
          <a:xfrm>
            <a:off x="62484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4" name="AutoShape 11"/>
          <p:cNvSpPr>
            <a:spLocks noChangeArrowheads="1"/>
          </p:cNvSpPr>
          <p:nvPr/>
        </p:nvSpPr>
        <p:spPr bwMode="auto">
          <a:xfrm>
            <a:off x="6934200" y="2057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5" name="Rectangle 12"/>
          <p:cNvSpPr>
            <a:spLocks noChangeArrowheads="1"/>
          </p:cNvSpPr>
          <p:nvPr/>
        </p:nvSpPr>
        <p:spPr bwMode="auto">
          <a:xfrm>
            <a:off x="2514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6" name="Rectangle 13"/>
          <p:cNvSpPr>
            <a:spLocks noChangeArrowheads="1"/>
          </p:cNvSpPr>
          <p:nvPr/>
        </p:nvSpPr>
        <p:spPr bwMode="auto">
          <a:xfrm>
            <a:off x="42672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7" name="Rectangle 14"/>
          <p:cNvSpPr>
            <a:spLocks noChangeArrowheads="1"/>
          </p:cNvSpPr>
          <p:nvPr/>
        </p:nvSpPr>
        <p:spPr bwMode="auto">
          <a:xfrm>
            <a:off x="5943600" y="49530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38" name="Line 15"/>
          <p:cNvSpPr>
            <a:spLocks noChangeShapeType="1"/>
          </p:cNvSpPr>
          <p:nvPr/>
        </p:nvSpPr>
        <p:spPr bwMode="auto">
          <a:xfrm>
            <a:off x="2209800" y="2743200"/>
            <a:ext cx="7620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39" name="Text Box 16"/>
          <p:cNvSpPr txBox="1">
            <a:spLocks noChangeArrowheads="1"/>
          </p:cNvSpPr>
          <p:nvPr/>
        </p:nvSpPr>
        <p:spPr bwMode="auto">
          <a:xfrm>
            <a:off x="3657600" y="1447800"/>
            <a:ext cx="21685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Data providers</a:t>
            </a:r>
          </a:p>
        </p:txBody>
      </p:sp>
      <p:sp>
        <p:nvSpPr>
          <p:cNvPr id="52240" name="Text Box 17"/>
          <p:cNvSpPr txBox="1">
            <a:spLocks noChangeArrowheads="1"/>
          </p:cNvSpPr>
          <p:nvPr/>
        </p:nvSpPr>
        <p:spPr bwMode="auto">
          <a:xfrm>
            <a:off x="3657600" y="5638800"/>
            <a:ext cx="25415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2400"/>
              <a:t>Service providers</a:t>
            </a:r>
          </a:p>
        </p:txBody>
      </p:sp>
      <p:sp>
        <p:nvSpPr>
          <p:cNvPr id="52241" name="Line 18"/>
          <p:cNvSpPr>
            <a:spLocks noChangeShapeType="1"/>
          </p:cNvSpPr>
          <p:nvPr/>
        </p:nvSpPr>
        <p:spPr bwMode="auto">
          <a:xfrm>
            <a:off x="28194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2" name="Line 19"/>
          <p:cNvSpPr>
            <a:spLocks noChangeShapeType="1"/>
          </p:cNvSpPr>
          <p:nvPr/>
        </p:nvSpPr>
        <p:spPr bwMode="auto">
          <a:xfrm>
            <a:off x="3429000" y="2819400"/>
            <a:ext cx="9144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3" name="Line 20"/>
          <p:cNvSpPr>
            <a:spLocks noChangeShapeType="1"/>
          </p:cNvSpPr>
          <p:nvPr/>
        </p:nvSpPr>
        <p:spPr bwMode="auto">
          <a:xfrm flipH="1">
            <a:off x="3276600" y="2819400"/>
            <a:ext cx="7620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4" name="Line 21"/>
          <p:cNvSpPr>
            <a:spLocks noChangeShapeType="1"/>
          </p:cNvSpPr>
          <p:nvPr/>
        </p:nvSpPr>
        <p:spPr bwMode="auto">
          <a:xfrm>
            <a:off x="4267200" y="2819400"/>
            <a:ext cx="22860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5" name="Line 22"/>
          <p:cNvSpPr>
            <a:spLocks noChangeShapeType="1"/>
          </p:cNvSpPr>
          <p:nvPr/>
        </p:nvSpPr>
        <p:spPr bwMode="auto">
          <a:xfrm>
            <a:off x="4648200" y="2819400"/>
            <a:ext cx="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6" name="Line 23"/>
          <p:cNvSpPr>
            <a:spLocks noChangeShapeType="1"/>
          </p:cNvSpPr>
          <p:nvPr/>
        </p:nvSpPr>
        <p:spPr bwMode="auto">
          <a:xfrm flipH="1">
            <a:off x="4876800" y="2819400"/>
            <a:ext cx="3048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7" name="Line 24"/>
          <p:cNvSpPr>
            <a:spLocks noChangeShapeType="1"/>
          </p:cNvSpPr>
          <p:nvPr/>
        </p:nvSpPr>
        <p:spPr bwMode="auto">
          <a:xfrm>
            <a:off x="5943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8" name="Line 25"/>
          <p:cNvSpPr>
            <a:spLocks noChangeShapeType="1"/>
          </p:cNvSpPr>
          <p:nvPr/>
        </p:nvSpPr>
        <p:spPr bwMode="auto">
          <a:xfrm flipH="1">
            <a:off x="6477000" y="2819400"/>
            <a:ext cx="152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49" name="Line 26"/>
          <p:cNvSpPr>
            <a:spLocks noChangeShapeType="1"/>
          </p:cNvSpPr>
          <p:nvPr/>
        </p:nvSpPr>
        <p:spPr bwMode="auto">
          <a:xfrm flipH="1">
            <a:off x="6705600" y="28194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50" name="Line 27"/>
          <p:cNvSpPr>
            <a:spLocks noChangeShapeType="1"/>
          </p:cNvSpPr>
          <p:nvPr/>
        </p:nvSpPr>
        <p:spPr bwMode="auto">
          <a:xfrm>
            <a:off x="2362200" y="2743200"/>
            <a:ext cx="18288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51" name="AutoShape 28"/>
          <p:cNvSpPr>
            <a:spLocks noChangeArrowheads="1"/>
          </p:cNvSpPr>
          <p:nvPr/>
        </p:nvSpPr>
        <p:spPr bwMode="auto">
          <a:xfrm>
            <a:off x="22098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2" name="AutoShape 29"/>
          <p:cNvSpPr>
            <a:spLocks noChangeArrowheads="1"/>
          </p:cNvSpPr>
          <p:nvPr/>
        </p:nvSpPr>
        <p:spPr bwMode="auto">
          <a:xfrm>
            <a:off x="4038600" y="50292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3" name="Rectangle 30"/>
          <p:cNvSpPr>
            <a:spLocks noChangeArrowheads="1"/>
          </p:cNvSpPr>
          <p:nvPr/>
        </p:nvSpPr>
        <p:spPr bwMode="auto">
          <a:xfrm>
            <a:off x="5943600" y="3505200"/>
            <a:ext cx="914400" cy="457200"/>
          </a:xfrm>
          <a:prstGeom prst="rect">
            <a:avLst/>
          </a:prstGeom>
          <a:solidFill>
            <a:srgbClr val="EC691E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4" name="AutoShape 31"/>
          <p:cNvSpPr>
            <a:spLocks noChangeArrowheads="1"/>
          </p:cNvSpPr>
          <p:nvPr/>
        </p:nvSpPr>
        <p:spPr bwMode="auto">
          <a:xfrm>
            <a:off x="5715000" y="3581400"/>
            <a:ext cx="457200" cy="609600"/>
          </a:xfrm>
          <a:prstGeom prst="can">
            <a:avLst>
              <a:gd name="adj" fmla="val 33333"/>
            </a:avLst>
          </a:prstGeom>
          <a:solidFill>
            <a:srgbClr val="EC69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55" name="Line 32"/>
          <p:cNvSpPr>
            <a:spLocks noChangeShapeType="1"/>
          </p:cNvSpPr>
          <p:nvPr/>
        </p:nvSpPr>
        <p:spPr bwMode="auto">
          <a:xfrm>
            <a:off x="5410200" y="2819400"/>
            <a:ext cx="762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56" name="Text Box 33"/>
          <p:cNvSpPr txBox="1">
            <a:spLocks noChangeArrowheads="1"/>
          </p:cNvSpPr>
          <p:nvPr/>
        </p:nvSpPr>
        <p:spPr bwMode="auto">
          <a:xfrm>
            <a:off x="7162800" y="2687638"/>
            <a:ext cx="1154113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Harvesting</a:t>
            </a:r>
          </a:p>
          <a:p>
            <a:r>
              <a:rPr lang="en-GB" sz="1600"/>
              <a:t>based on</a:t>
            </a:r>
          </a:p>
          <a:p>
            <a:r>
              <a:rPr lang="en-GB" sz="1600"/>
              <a:t>OAI-PMH</a:t>
            </a:r>
          </a:p>
        </p:txBody>
      </p:sp>
      <p:sp>
        <p:nvSpPr>
          <p:cNvPr id="52257" name="Line 34"/>
          <p:cNvSpPr>
            <a:spLocks noChangeShapeType="1"/>
          </p:cNvSpPr>
          <p:nvPr/>
        </p:nvSpPr>
        <p:spPr bwMode="auto">
          <a:xfrm flipH="1">
            <a:off x="6477000" y="40386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2258" name="Text Box 35"/>
          <p:cNvSpPr txBox="1">
            <a:spLocks noChangeArrowheads="1"/>
          </p:cNvSpPr>
          <p:nvPr/>
        </p:nvSpPr>
        <p:spPr bwMode="auto">
          <a:xfrm>
            <a:off x="6934200" y="4038600"/>
            <a:ext cx="10969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Searching</a:t>
            </a:r>
          </a:p>
          <a:p>
            <a:r>
              <a:rPr lang="en-GB" sz="1600"/>
              <a:t>based on</a:t>
            </a:r>
          </a:p>
          <a:p>
            <a:r>
              <a:rPr lang="en-GB" sz="1600"/>
              <a:t>Z39.50 or</a:t>
            </a:r>
          </a:p>
          <a:p>
            <a:r>
              <a:rPr lang="en-GB" sz="1600"/>
              <a:t>SRW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repository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repository is a data storage that </a:t>
            </a:r>
          </a:p>
          <a:p>
            <a:pPr lvl="1"/>
            <a:r>
              <a:rPr lang="en-US" smtClean="0"/>
              <a:t>contains long-lived digital objects </a:t>
            </a:r>
          </a:p>
          <a:p>
            <a:pPr lvl="1"/>
            <a:r>
              <a:rPr lang="en-US" smtClean="0"/>
              <a:t>has some machine interface that allows to access data about these objects</a:t>
            </a:r>
          </a:p>
          <a:p>
            <a:r>
              <a:rPr lang="en-US" smtClean="0"/>
              <a:t>For the latter the OAI-PHM protocol is the standard.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Benefits of OAI-PMH</a:t>
            </a:r>
          </a:p>
        </p:txBody>
      </p:sp>
      <p:sp>
        <p:nvSpPr>
          <p:cNvPr id="53250" name="Rectangle 3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r>
              <a:rPr lang="en-GB" smtClean="0"/>
              <a:t>Simple (to a degree)</a:t>
            </a:r>
          </a:p>
          <a:p>
            <a:r>
              <a:rPr lang="en-GB" smtClean="0"/>
              <a:t>Web (and so firewall) friendly</a:t>
            </a:r>
          </a:p>
          <a:p>
            <a:r>
              <a:rPr lang="en-GB" smtClean="0"/>
              <a:t>Access-control, compression, error codes, etc. based on HTTP</a:t>
            </a:r>
          </a:p>
          <a:p>
            <a:r>
              <a:rPr lang="en-GB" smtClean="0"/>
              <a:t>Multiple service providers can harvest from multiple data providers ensuring a wider spread of metadata</a:t>
            </a:r>
          </a:p>
          <a:p>
            <a:r>
              <a:rPr lang="en-GB" smtClean="0"/>
              <a:t>A base layer to build other services on</a:t>
            </a:r>
          </a:p>
          <a:p>
            <a:r>
              <a:rPr lang="en-GB" smtClean="0"/>
              <a:t>Complements search protocols like Z39.50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Resources</a:t>
            </a:r>
          </a:p>
        </p:txBody>
      </p:sp>
      <p:sp>
        <p:nvSpPr>
          <p:cNvPr id="5734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OAI Web site: </a:t>
            </a:r>
            <a:r>
              <a:rPr lang="en-GB" sz="2800" smtClean="0"/>
              <a:t>http://www.openarchives.org/</a:t>
            </a:r>
          </a:p>
          <a:p>
            <a:r>
              <a:rPr lang="en-GB" smtClean="0"/>
              <a:t>OAI-PMH specification </a:t>
            </a:r>
            <a:r>
              <a:rPr lang="en-GB" sz="2800" smtClean="0"/>
              <a:t>http://www.openarchives.org/OAI/openarchivesprotocol.html</a:t>
            </a:r>
          </a:p>
          <a:p>
            <a:r>
              <a:rPr lang="en-GB" smtClean="0"/>
              <a:t>Discussion lists: </a:t>
            </a:r>
            <a:r>
              <a:rPr lang="en-GB" sz="2800" smtClean="0"/>
              <a:t>http://www.openarchives.org/mailman/listinfo/oai-general http://oaisrv.nsdl.cornell.edu/mailman/listinfo/oai-implementers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OAI main ideas</a:t>
            </a:r>
          </a:p>
        </p:txBody>
      </p:sp>
      <p:sp>
        <p:nvSpPr>
          <p:cNvPr id="2529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mtClean="0"/>
              <a:t>world-wide consolidation of scholarly archive</a:t>
            </a:r>
          </a:p>
          <a:p>
            <a:pPr>
              <a:lnSpc>
                <a:spcPct val="90000"/>
              </a:lnSpc>
            </a:pPr>
            <a:r>
              <a:rPr lang="en-GB" smtClean="0"/>
              <a:t>free access on the archives (at least: metadata)</a:t>
            </a:r>
          </a:p>
          <a:p>
            <a:pPr>
              <a:lnSpc>
                <a:spcPct val="90000"/>
              </a:lnSpc>
            </a:pPr>
            <a:r>
              <a:rPr lang="en-GB" smtClean="0"/>
              <a:t>consistent interfaces for archives and service provider</a:t>
            </a:r>
          </a:p>
          <a:p>
            <a:pPr>
              <a:lnSpc>
                <a:spcPct val="90000"/>
              </a:lnSpc>
            </a:pPr>
            <a:r>
              <a:rPr lang="en-GB" smtClean="0"/>
              <a:t>low barrier protocol / effortless implementation </a:t>
            </a:r>
          </a:p>
          <a:p>
            <a:pPr>
              <a:lnSpc>
                <a:spcPct val="90000"/>
              </a:lnSpc>
            </a:pPr>
            <a:r>
              <a:rPr lang="en-US" smtClean="0"/>
              <a:t>based on existing standards (e.g. HTTP, XML, DC)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526A5D-A6F2-4E92-A5F5-CF6635824C77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634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OAI data providers</a:t>
            </a:r>
          </a:p>
        </p:txBody>
      </p:sp>
      <p:sp>
        <p:nvSpPr>
          <p:cNvPr id="634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free access of metadata</a:t>
            </a:r>
          </a:p>
          <a:p>
            <a:r>
              <a:rPr lang="en-GB" smtClean="0"/>
              <a:t>not necessarily: free access to full texts / resources</a:t>
            </a:r>
          </a:p>
          <a:p>
            <a:r>
              <a:rPr lang="en-GB" smtClean="0"/>
              <a:t>easy to implement, low barriers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OAI service providers</a:t>
            </a:r>
          </a:p>
        </p:txBody>
      </p:sp>
      <p:sp>
        <p:nvSpPr>
          <p:cNvPr id="2560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use OAI interfaces of the </a:t>
            </a:r>
            <a:r>
              <a:rPr lang="en-GB" i="1" smtClean="0"/>
              <a:t>Data Providers</a:t>
            </a:r>
            <a:r>
              <a:rPr lang="en-GB" smtClean="0"/>
              <a:t> </a:t>
            </a:r>
          </a:p>
          <a:p>
            <a:r>
              <a:rPr lang="en-GB" smtClean="0"/>
              <a:t>harvest and store metadata (no live requests!)</a:t>
            </a:r>
          </a:p>
          <a:p>
            <a:r>
              <a:rPr lang="en-GB" smtClean="0"/>
              <a:t>may select certain subsets from </a:t>
            </a:r>
            <a:r>
              <a:rPr lang="en-GB" i="1" smtClean="0"/>
              <a:t>Data Providers </a:t>
            </a:r>
            <a:r>
              <a:rPr lang="en-GB" smtClean="0"/>
              <a:t>(set hierarchy, date stamp)</a:t>
            </a:r>
          </a:p>
          <a:p>
            <a:r>
              <a:rPr lang="en-GB" smtClean="0"/>
              <a:t>may enrich metadata</a:t>
            </a:r>
          </a:p>
          <a:p>
            <a:r>
              <a:rPr lang="en-GB" smtClean="0"/>
              <a:t>offer (value-added) service on the basis of the metadata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6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smtClean="0"/>
              <a:t>OAI-PMH: </a:t>
            </a:r>
            <a:r>
              <a:rPr lang="en-GB" sz="4000" smtClean="0"/>
              <a:t>Structure</a:t>
            </a:r>
            <a:r>
              <a:rPr lang="de-DE" sz="4000" smtClean="0"/>
              <a:t> Model</a:t>
            </a: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500063" y="2420938"/>
            <a:ext cx="1644650" cy="1150937"/>
            <a:chOff x="96" y="1920"/>
            <a:chExt cx="1248" cy="912"/>
          </a:xfrm>
        </p:grpSpPr>
        <p:sp>
          <p:nvSpPr>
            <p:cNvPr id="141407" name="Rectangle 4"/>
            <p:cNvSpPr>
              <a:spLocks noChangeArrowheads="1"/>
            </p:cNvSpPr>
            <p:nvPr/>
          </p:nvSpPr>
          <p:spPr bwMode="auto">
            <a:xfrm>
              <a:off x="96" y="1920"/>
              <a:ext cx="1248" cy="912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" name="Group 5"/>
            <p:cNvGrpSpPr>
              <a:grpSpLocks/>
            </p:cNvGrpSpPr>
            <p:nvPr/>
          </p:nvGrpSpPr>
          <p:grpSpPr bwMode="auto">
            <a:xfrm flipH="1">
              <a:off x="240" y="2148"/>
              <a:ext cx="904" cy="540"/>
              <a:chOff x="4572" y="1704"/>
              <a:chExt cx="904" cy="540"/>
            </a:xfrm>
          </p:grpSpPr>
          <p:grpSp>
            <p:nvGrpSpPr>
              <p:cNvPr id="5" name="Group 6"/>
              <p:cNvGrpSpPr>
                <a:grpSpLocks/>
              </p:cNvGrpSpPr>
              <p:nvPr/>
            </p:nvGrpSpPr>
            <p:grpSpPr bwMode="auto">
              <a:xfrm>
                <a:off x="4712" y="1704"/>
                <a:ext cx="312" cy="224"/>
                <a:chOff x="4712" y="1704"/>
                <a:chExt cx="312" cy="224"/>
              </a:xfrm>
            </p:grpSpPr>
            <p:sp>
              <p:nvSpPr>
                <p:cNvPr id="141422" name="Rectangle 7"/>
                <p:cNvSpPr>
                  <a:spLocks noChangeArrowheads="1"/>
                </p:cNvSpPr>
                <p:nvPr/>
              </p:nvSpPr>
              <p:spPr bwMode="auto">
                <a:xfrm>
                  <a:off x="4792" y="1824"/>
                  <a:ext cx="152" cy="8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0000CC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423" name="Rectangle 8"/>
                <p:cNvSpPr>
                  <a:spLocks noChangeArrowheads="1"/>
                </p:cNvSpPr>
                <p:nvPr/>
              </p:nvSpPr>
              <p:spPr bwMode="auto">
                <a:xfrm>
                  <a:off x="4712" y="1872"/>
                  <a:ext cx="312" cy="56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rgbClr val="0000CC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grpSp>
              <p:nvGrpSpPr>
                <p:cNvPr id="6" name="Group 9"/>
                <p:cNvGrpSpPr>
                  <a:grpSpLocks/>
                </p:cNvGrpSpPr>
                <p:nvPr/>
              </p:nvGrpSpPr>
              <p:grpSpPr bwMode="auto">
                <a:xfrm>
                  <a:off x="4768" y="1704"/>
                  <a:ext cx="200" cy="152"/>
                  <a:chOff x="4768" y="1704"/>
                  <a:chExt cx="200" cy="152"/>
                </a:xfrm>
              </p:grpSpPr>
              <p:sp>
                <p:nvSpPr>
                  <p:cNvPr id="141427" name="Rectangle 10"/>
                  <p:cNvSpPr>
                    <a:spLocks noChangeArrowheads="1"/>
                  </p:cNvSpPr>
                  <p:nvPr/>
                </p:nvSpPr>
                <p:spPr bwMode="auto">
                  <a:xfrm>
                    <a:off x="4768" y="1704"/>
                    <a:ext cx="200" cy="152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0000CC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141428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4784" y="1720"/>
                    <a:ext cx="168" cy="128"/>
                  </a:xfrm>
                  <a:prstGeom prst="rect">
                    <a:avLst/>
                  </a:prstGeom>
                  <a:solidFill>
                    <a:schemeClr val="bg1"/>
                  </a:solidFill>
                  <a:ln w="12700">
                    <a:solidFill>
                      <a:srgbClr val="0000CC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41425" name="Line 12"/>
                <p:cNvSpPr>
                  <a:spLocks noChangeShapeType="1"/>
                </p:cNvSpPr>
                <p:nvPr/>
              </p:nvSpPr>
              <p:spPr bwMode="auto">
                <a:xfrm flipH="1">
                  <a:off x="4736" y="1896"/>
                  <a:ext cx="256" cy="0"/>
                </a:xfrm>
                <a:prstGeom prst="line">
                  <a:avLst/>
                </a:prstGeom>
                <a:noFill/>
                <a:ln w="12700">
                  <a:solidFill>
                    <a:srgbClr val="0000CC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426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4736" y="1912"/>
                  <a:ext cx="256" cy="0"/>
                </a:xfrm>
                <a:prstGeom prst="line">
                  <a:avLst/>
                </a:prstGeom>
                <a:noFill/>
                <a:ln w="12700">
                  <a:solidFill>
                    <a:srgbClr val="0000CC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41410" name="Line 14"/>
              <p:cNvSpPr>
                <a:spLocks noChangeShapeType="1"/>
              </p:cNvSpPr>
              <p:nvPr/>
            </p:nvSpPr>
            <p:spPr bwMode="auto">
              <a:xfrm flipH="1">
                <a:off x="4572" y="1972"/>
                <a:ext cx="576" cy="0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1" name="Line 15"/>
              <p:cNvSpPr>
                <a:spLocks noChangeShapeType="1"/>
              </p:cNvSpPr>
              <p:nvPr/>
            </p:nvSpPr>
            <p:spPr bwMode="auto">
              <a:xfrm>
                <a:off x="5012" y="1980"/>
                <a:ext cx="32" cy="240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2" name="Line 16"/>
              <p:cNvSpPr>
                <a:spLocks noChangeShapeType="1"/>
              </p:cNvSpPr>
              <p:nvPr/>
            </p:nvSpPr>
            <p:spPr bwMode="auto">
              <a:xfrm flipV="1">
                <a:off x="4676" y="1972"/>
                <a:ext cx="32" cy="272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3" name="Oval 17"/>
              <p:cNvSpPr>
                <a:spLocks noChangeArrowheads="1"/>
              </p:cNvSpPr>
              <p:nvPr/>
            </p:nvSpPr>
            <p:spPr bwMode="auto">
              <a:xfrm>
                <a:off x="5336" y="1732"/>
                <a:ext cx="64" cy="64"/>
              </a:xfrm>
              <a:prstGeom prst="ellipse">
                <a:avLst/>
              </a:prstGeom>
              <a:solidFill>
                <a:schemeClr val="bg1"/>
              </a:solidFill>
              <a:ln w="127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4" name="Line 18"/>
              <p:cNvSpPr>
                <a:spLocks noChangeShapeType="1"/>
              </p:cNvSpPr>
              <p:nvPr/>
            </p:nvSpPr>
            <p:spPr bwMode="auto">
              <a:xfrm>
                <a:off x="5472" y="1816"/>
                <a:ext cx="0" cy="376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5" name="Line 19"/>
              <p:cNvSpPr>
                <a:spLocks noChangeShapeType="1"/>
              </p:cNvSpPr>
              <p:nvPr/>
            </p:nvSpPr>
            <p:spPr bwMode="auto">
              <a:xfrm flipH="1">
                <a:off x="5284" y="2052"/>
                <a:ext cx="192" cy="8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6" name="Line 20"/>
              <p:cNvSpPr>
                <a:spLocks noChangeShapeType="1"/>
              </p:cNvSpPr>
              <p:nvPr/>
            </p:nvSpPr>
            <p:spPr bwMode="auto">
              <a:xfrm flipH="1">
                <a:off x="5248" y="2064"/>
                <a:ext cx="32" cy="144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7" name="Freeform 21"/>
              <p:cNvSpPr>
                <a:spLocks/>
              </p:cNvSpPr>
              <p:nvPr/>
            </p:nvSpPr>
            <p:spPr bwMode="auto">
              <a:xfrm>
                <a:off x="5364" y="1792"/>
                <a:ext cx="65" cy="217"/>
              </a:xfrm>
              <a:custGeom>
                <a:avLst/>
                <a:gdLst>
                  <a:gd name="T0" fmla="*/ 0 w 65"/>
                  <a:gd name="T1" fmla="*/ 0 h 217"/>
                  <a:gd name="T2" fmla="*/ 64 w 65"/>
                  <a:gd name="T3" fmla="*/ 104 h 217"/>
                  <a:gd name="T4" fmla="*/ 64 w 65"/>
                  <a:gd name="T5" fmla="*/ 216 h 217"/>
                  <a:gd name="T6" fmla="*/ 0 60000 65536"/>
                  <a:gd name="T7" fmla="*/ 0 60000 65536"/>
                  <a:gd name="T8" fmla="*/ 0 60000 65536"/>
                  <a:gd name="T9" fmla="*/ 0 w 65"/>
                  <a:gd name="T10" fmla="*/ 0 h 217"/>
                  <a:gd name="T11" fmla="*/ 65 w 65"/>
                  <a:gd name="T12" fmla="*/ 217 h 21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5" h="217">
                    <a:moveTo>
                      <a:pt x="0" y="0"/>
                    </a:moveTo>
                    <a:lnTo>
                      <a:pt x="64" y="104"/>
                    </a:lnTo>
                    <a:lnTo>
                      <a:pt x="64" y="216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1418" name="Line 22"/>
              <p:cNvSpPr>
                <a:spLocks noChangeShapeType="1"/>
              </p:cNvSpPr>
              <p:nvPr/>
            </p:nvSpPr>
            <p:spPr bwMode="auto">
              <a:xfrm flipH="1">
                <a:off x="5236" y="2016"/>
                <a:ext cx="200" cy="0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19" name="Line 23"/>
              <p:cNvSpPr>
                <a:spLocks noChangeShapeType="1"/>
              </p:cNvSpPr>
              <p:nvPr/>
            </p:nvSpPr>
            <p:spPr bwMode="auto">
              <a:xfrm flipH="1">
                <a:off x="5196" y="2032"/>
                <a:ext cx="48" cy="184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20" name="Line 24"/>
              <p:cNvSpPr>
                <a:spLocks noChangeShapeType="1"/>
              </p:cNvSpPr>
              <p:nvPr/>
            </p:nvSpPr>
            <p:spPr bwMode="auto">
              <a:xfrm flipH="1" flipV="1">
                <a:off x="5148" y="2192"/>
                <a:ext cx="64" cy="24"/>
              </a:xfrm>
              <a:prstGeom prst="line">
                <a:avLst/>
              </a:prstGeom>
              <a:noFill/>
              <a:ln w="25400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421" name="Freeform 25"/>
              <p:cNvSpPr>
                <a:spLocks/>
              </p:cNvSpPr>
              <p:nvPr/>
            </p:nvSpPr>
            <p:spPr bwMode="auto">
              <a:xfrm>
                <a:off x="5132" y="1872"/>
                <a:ext cx="281" cy="57"/>
              </a:xfrm>
              <a:custGeom>
                <a:avLst/>
                <a:gdLst>
                  <a:gd name="T0" fmla="*/ 280 w 281"/>
                  <a:gd name="T1" fmla="*/ 0 h 57"/>
                  <a:gd name="T2" fmla="*/ 144 w 281"/>
                  <a:gd name="T3" fmla="*/ 56 h 57"/>
                  <a:gd name="T4" fmla="*/ 0 w 281"/>
                  <a:gd name="T5" fmla="*/ 8 h 57"/>
                  <a:gd name="T6" fmla="*/ 0 60000 65536"/>
                  <a:gd name="T7" fmla="*/ 0 60000 65536"/>
                  <a:gd name="T8" fmla="*/ 0 60000 65536"/>
                  <a:gd name="T9" fmla="*/ 0 w 281"/>
                  <a:gd name="T10" fmla="*/ 0 h 57"/>
                  <a:gd name="T11" fmla="*/ 281 w 281"/>
                  <a:gd name="T12" fmla="*/ 57 h 5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1" h="57">
                    <a:moveTo>
                      <a:pt x="280" y="0"/>
                    </a:moveTo>
                    <a:lnTo>
                      <a:pt x="144" y="56"/>
                    </a:lnTo>
                    <a:lnTo>
                      <a:pt x="0" y="8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rgbClr val="0000CC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pic>
        <p:nvPicPr>
          <p:cNvPr id="141366" name="Picture 26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24163" y="3459163"/>
            <a:ext cx="787400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67" name="Text Box 27"/>
          <p:cNvSpPr txBox="1">
            <a:spLocks noChangeArrowheads="1"/>
          </p:cNvSpPr>
          <p:nvPr/>
        </p:nvSpPr>
        <p:spPr bwMode="auto">
          <a:xfrm flipV="1">
            <a:off x="2152650" y="3117850"/>
            <a:ext cx="682625" cy="116681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2000">
                <a:solidFill>
                  <a:schemeClr val="bg2"/>
                </a:solidFill>
              </a:rPr>
              <a:t>Service Provider</a:t>
            </a:r>
          </a:p>
        </p:txBody>
      </p:sp>
      <p:sp>
        <p:nvSpPr>
          <p:cNvPr id="141368" name="Line 28"/>
          <p:cNvSpPr>
            <a:spLocks noChangeShapeType="1"/>
          </p:cNvSpPr>
          <p:nvPr/>
        </p:nvSpPr>
        <p:spPr bwMode="auto">
          <a:xfrm flipV="1">
            <a:off x="3754438" y="2636838"/>
            <a:ext cx="2401887" cy="9509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69" name="Text Box 29"/>
          <p:cNvSpPr txBox="1">
            <a:spLocks noChangeArrowheads="1"/>
          </p:cNvSpPr>
          <p:nvPr/>
        </p:nvSpPr>
        <p:spPr bwMode="auto">
          <a:xfrm>
            <a:off x="7899400" y="1223963"/>
            <a:ext cx="633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  <a:latin typeface="Times New Roman" pitchFamily="18" charset="0"/>
              </a:rPr>
              <a:t>e-print</a:t>
            </a:r>
          </a:p>
        </p:txBody>
      </p:sp>
      <p:graphicFrame>
        <p:nvGraphicFramePr>
          <p:cNvPr id="141342" name="Object 30"/>
          <p:cNvGraphicFramePr>
            <a:graphicFrameLocks noChangeAspect="1"/>
          </p:cNvGraphicFramePr>
          <p:nvPr/>
        </p:nvGraphicFramePr>
        <p:xfrm>
          <a:off x="7620000" y="982663"/>
          <a:ext cx="1184275" cy="881062"/>
        </p:xfrm>
        <a:graphic>
          <a:graphicData uri="http://schemas.openxmlformats.org/presentationml/2006/ole">
            <p:oleObj spid="_x0000_s1026" name="CorelDRAW" r:id="rId5" imgW="192240" imgH="208800" progId="">
              <p:embed/>
            </p:oleObj>
          </a:graphicData>
        </a:graphic>
      </p:graphicFrame>
      <p:pic>
        <p:nvPicPr>
          <p:cNvPr id="141370" name="Picture 31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1230313"/>
            <a:ext cx="766762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71" name="Text Box 32"/>
          <p:cNvSpPr txBox="1">
            <a:spLocks noChangeArrowheads="1"/>
          </p:cNvSpPr>
          <p:nvPr/>
        </p:nvSpPr>
        <p:spPr bwMode="auto">
          <a:xfrm rot="10800000" flipH="1">
            <a:off x="6994525" y="981075"/>
            <a:ext cx="485775" cy="9953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72" name="Text Box 33"/>
          <p:cNvSpPr txBox="1">
            <a:spLocks noChangeArrowheads="1"/>
          </p:cNvSpPr>
          <p:nvPr/>
        </p:nvSpPr>
        <p:spPr bwMode="auto">
          <a:xfrm>
            <a:off x="7856538" y="1123950"/>
            <a:ext cx="692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>
                <a:solidFill>
                  <a:schemeClr val="bg2"/>
                </a:solidFill>
                <a:latin typeface="Times New Roman" pitchFamily="18" charset="0"/>
              </a:rPr>
              <a:t>e-prints</a:t>
            </a:r>
          </a:p>
        </p:txBody>
      </p:sp>
      <p:sp>
        <p:nvSpPr>
          <p:cNvPr id="141373" name="Text Box 34"/>
          <p:cNvSpPr txBox="1">
            <a:spLocks noChangeArrowheads="1"/>
          </p:cNvSpPr>
          <p:nvPr/>
        </p:nvSpPr>
        <p:spPr bwMode="auto">
          <a:xfrm>
            <a:off x="7899400" y="2327275"/>
            <a:ext cx="6334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  <a:latin typeface="Times New Roman" pitchFamily="18" charset="0"/>
              </a:rPr>
              <a:t>e-print</a:t>
            </a:r>
          </a:p>
        </p:txBody>
      </p:sp>
      <p:graphicFrame>
        <p:nvGraphicFramePr>
          <p:cNvPr id="141347" name="Object 35"/>
          <p:cNvGraphicFramePr>
            <a:graphicFrameLocks noChangeAspect="1"/>
          </p:cNvGraphicFramePr>
          <p:nvPr/>
        </p:nvGraphicFramePr>
        <p:xfrm>
          <a:off x="7620000" y="2085975"/>
          <a:ext cx="1184275" cy="881063"/>
        </p:xfrm>
        <a:graphic>
          <a:graphicData uri="http://schemas.openxmlformats.org/presentationml/2006/ole">
            <p:oleObj spid="_x0000_s1027" name="CorelDRAW" r:id="rId6" imgW="192240" imgH="208800" progId="">
              <p:embed/>
            </p:oleObj>
          </a:graphicData>
        </a:graphic>
      </p:graphicFrame>
      <p:pic>
        <p:nvPicPr>
          <p:cNvPr id="141374" name="Picture 36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2335213"/>
            <a:ext cx="7667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75" name="Text Box 37"/>
          <p:cNvSpPr txBox="1">
            <a:spLocks noChangeArrowheads="1"/>
          </p:cNvSpPr>
          <p:nvPr/>
        </p:nvSpPr>
        <p:spPr bwMode="auto">
          <a:xfrm rot="10800000" flipH="1">
            <a:off x="6994525" y="2082800"/>
            <a:ext cx="485775" cy="9953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76" name="Text Box 38"/>
          <p:cNvSpPr txBox="1">
            <a:spLocks noChangeArrowheads="1"/>
          </p:cNvSpPr>
          <p:nvPr/>
        </p:nvSpPr>
        <p:spPr bwMode="auto">
          <a:xfrm>
            <a:off x="7885113" y="2214563"/>
            <a:ext cx="649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>
                <a:solidFill>
                  <a:schemeClr val="bg2"/>
                </a:solidFill>
                <a:latin typeface="Times New Roman" pitchFamily="18" charset="0"/>
              </a:rPr>
              <a:t>Images</a:t>
            </a:r>
          </a:p>
        </p:txBody>
      </p:sp>
      <p:sp>
        <p:nvSpPr>
          <p:cNvPr id="141377" name="Text Box 39"/>
          <p:cNvSpPr txBox="1">
            <a:spLocks noChangeArrowheads="1"/>
          </p:cNvSpPr>
          <p:nvPr/>
        </p:nvSpPr>
        <p:spPr bwMode="auto">
          <a:xfrm>
            <a:off x="7899400" y="3430588"/>
            <a:ext cx="633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  <a:latin typeface="Times New Roman" pitchFamily="18" charset="0"/>
              </a:rPr>
              <a:t>e-print</a:t>
            </a:r>
          </a:p>
        </p:txBody>
      </p:sp>
      <p:graphicFrame>
        <p:nvGraphicFramePr>
          <p:cNvPr id="141352" name="Object 40"/>
          <p:cNvGraphicFramePr>
            <a:graphicFrameLocks noChangeAspect="1"/>
          </p:cNvGraphicFramePr>
          <p:nvPr/>
        </p:nvGraphicFramePr>
        <p:xfrm>
          <a:off x="7620000" y="3189288"/>
          <a:ext cx="1184275" cy="881062"/>
        </p:xfrm>
        <a:graphic>
          <a:graphicData uri="http://schemas.openxmlformats.org/presentationml/2006/ole">
            <p:oleObj spid="_x0000_s1028" name="CorelDRAW" r:id="rId7" imgW="192240" imgH="208800" progId="">
              <p:embed/>
            </p:oleObj>
          </a:graphicData>
        </a:graphic>
      </p:graphicFrame>
      <p:pic>
        <p:nvPicPr>
          <p:cNvPr id="141378" name="Picture 41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3438525"/>
            <a:ext cx="7667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79" name="Text Box 42"/>
          <p:cNvSpPr txBox="1">
            <a:spLocks noChangeArrowheads="1"/>
          </p:cNvSpPr>
          <p:nvPr/>
        </p:nvSpPr>
        <p:spPr bwMode="auto">
          <a:xfrm rot="10800000" flipH="1">
            <a:off x="6994525" y="3187700"/>
            <a:ext cx="485775" cy="9953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80" name="Text Box 43"/>
          <p:cNvSpPr txBox="1">
            <a:spLocks noChangeArrowheads="1"/>
          </p:cNvSpPr>
          <p:nvPr/>
        </p:nvSpPr>
        <p:spPr bwMode="auto">
          <a:xfrm>
            <a:off x="7908925" y="3344863"/>
            <a:ext cx="615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>
                <a:solidFill>
                  <a:schemeClr val="bg2"/>
                </a:solidFill>
                <a:latin typeface="Times New Roman" pitchFamily="18" charset="0"/>
              </a:rPr>
              <a:t>OPAC</a:t>
            </a:r>
          </a:p>
        </p:txBody>
      </p:sp>
      <p:sp>
        <p:nvSpPr>
          <p:cNvPr id="141381" name="Text Box 44"/>
          <p:cNvSpPr txBox="1">
            <a:spLocks noChangeArrowheads="1"/>
          </p:cNvSpPr>
          <p:nvPr/>
        </p:nvSpPr>
        <p:spPr bwMode="auto">
          <a:xfrm>
            <a:off x="7899400" y="4529138"/>
            <a:ext cx="6588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</a:rPr>
              <a:t>e-print</a:t>
            </a:r>
          </a:p>
        </p:txBody>
      </p:sp>
      <p:graphicFrame>
        <p:nvGraphicFramePr>
          <p:cNvPr id="141357" name="Object 45"/>
          <p:cNvGraphicFramePr>
            <a:graphicFrameLocks noChangeAspect="1"/>
          </p:cNvGraphicFramePr>
          <p:nvPr/>
        </p:nvGraphicFramePr>
        <p:xfrm>
          <a:off x="7620000" y="4276725"/>
          <a:ext cx="1184275" cy="881063"/>
        </p:xfrm>
        <a:graphic>
          <a:graphicData uri="http://schemas.openxmlformats.org/presentationml/2006/ole">
            <p:oleObj spid="_x0000_s1029" name="CorelDRAW" r:id="rId8" imgW="192240" imgH="208800" progId="">
              <p:embed/>
            </p:oleObj>
          </a:graphicData>
        </a:graphic>
      </p:graphicFrame>
      <p:pic>
        <p:nvPicPr>
          <p:cNvPr id="141382" name="Picture 46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4525963"/>
            <a:ext cx="766762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83" name="Text Box 47"/>
          <p:cNvSpPr txBox="1">
            <a:spLocks noChangeArrowheads="1"/>
          </p:cNvSpPr>
          <p:nvPr/>
        </p:nvSpPr>
        <p:spPr bwMode="auto">
          <a:xfrm rot="10800000" flipH="1">
            <a:off x="6994525" y="4271963"/>
            <a:ext cx="485775" cy="9937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84" name="Text Box 48"/>
          <p:cNvSpPr txBox="1">
            <a:spLocks noChangeArrowheads="1"/>
          </p:cNvSpPr>
          <p:nvPr/>
        </p:nvSpPr>
        <p:spPr bwMode="auto">
          <a:xfrm>
            <a:off x="7885113" y="4437063"/>
            <a:ext cx="647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900" b="1">
                <a:solidFill>
                  <a:schemeClr val="bg2"/>
                </a:solidFill>
              </a:rPr>
              <a:t>Museum</a:t>
            </a:r>
          </a:p>
        </p:txBody>
      </p:sp>
      <p:sp>
        <p:nvSpPr>
          <p:cNvPr id="141385" name="Text Box 49"/>
          <p:cNvSpPr txBox="1">
            <a:spLocks noChangeArrowheads="1"/>
          </p:cNvSpPr>
          <p:nvPr/>
        </p:nvSpPr>
        <p:spPr bwMode="auto">
          <a:xfrm>
            <a:off x="7899400" y="5637213"/>
            <a:ext cx="6334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 u="sng">
                <a:solidFill>
                  <a:schemeClr val="bg2"/>
                </a:solidFill>
                <a:latin typeface="Times New Roman" pitchFamily="18" charset="0"/>
              </a:rPr>
              <a:t>e-print</a:t>
            </a:r>
          </a:p>
        </p:txBody>
      </p:sp>
      <p:graphicFrame>
        <p:nvGraphicFramePr>
          <p:cNvPr id="141362" name="Object 50"/>
          <p:cNvGraphicFramePr>
            <a:graphicFrameLocks noChangeAspect="1"/>
          </p:cNvGraphicFramePr>
          <p:nvPr/>
        </p:nvGraphicFramePr>
        <p:xfrm>
          <a:off x="7620000" y="5395913"/>
          <a:ext cx="1184275" cy="881062"/>
        </p:xfrm>
        <a:graphic>
          <a:graphicData uri="http://schemas.openxmlformats.org/presentationml/2006/ole">
            <p:oleObj spid="_x0000_s1030" name="CorelDRAW" r:id="rId9" imgW="192240" imgH="208800" progId="">
              <p:embed/>
            </p:oleObj>
          </a:graphicData>
        </a:graphic>
      </p:graphicFrame>
      <p:pic>
        <p:nvPicPr>
          <p:cNvPr id="141386" name="Picture 51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7763" y="5645150"/>
            <a:ext cx="766762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87" name="Text Box 52"/>
          <p:cNvSpPr txBox="1">
            <a:spLocks noChangeArrowheads="1"/>
          </p:cNvSpPr>
          <p:nvPr/>
        </p:nvSpPr>
        <p:spPr bwMode="auto">
          <a:xfrm rot="10800000" flipH="1">
            <a:off x="6994525" y="5394325"/>
            <a:ext cx="485775" cy="995363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388" name="Text Box 53"/>
          <p:cNvSpPr txBox="1">
            <a:spLocks noChangeArrowheads="1"/>
          </p:cNvSpPr>
          <p:nvPr/>
        </p:nvSpPr>
        <p:spPr bwMode="auto">
          <a:xfrm>
            <a:off x="7866063" y="5535613"/>
            <a:ext cx="7016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200" b="1">
                <a:solidFill>
                  <a:schemeClr val="bg2"/>
                </a:solidFill>
                <a:latin typeface="Times New Roman" pitchFamily="18" charset="0"/>
              </a:rPr>
              <a:t>Archive</a:t>
            </a:r>
          </a:p>
        </p:txBody>
      </p:sp>
      <p:sp>
        <p:nvSpPr>
          <p:cNvPr id="141389" name="Line 54"/>
          <p:cNvSpPr>
            <a:spLocks noChangeShapeType="1"/>
          </p:cNvSpPr>
          <p:nvPr/>
        </p:nvSpPr>
        <p:spPr bwMode="auto">
          <a:xfrm flipV="1">
            <a:off x="3683000" y="1484313"/>
            <a:ext cx="2473325" cy="2038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0" name="Line 55"/>
          <p:cNvSpPr>
            <a:spLocks noChangeShapeType="1"/>
          </p:cNvSpPr>
          <p:nvPr/>
        </p:nvSpPr>
        <p:spPr bwMode="auto">
          <a:xfrm>
            <a:off x="3754438" y="3716338"/>
            <a:ext cx="24336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1" name="Line 56"/>
          <p:cNvSpPr>
            <a:spLocks noChangeShapeType="1"/>
          </p:cNvSpPr>
          <p:nvPr/>
        </p:nvSpPr>
        <p:spPr bwMode="auto">
          <a:xfrm>
            <a:off x="3754438" y="3844925"/>
            <a:ext cx="2401887" cy="87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2" name="Line 57"/>
          <p:cNvSpPr>
            <a:spLocks noChangeShapeType="1"/>
          </p:cNvSpPr>
          <p:nvPr/>
        </p:nvSpPr>
        <p:spPr bwMode="auto">
          <a:xfrm>
            <a:off x="3683000" y="3908425"/>
            <a:ext cx="2473325" cy="1968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3" name="Text Box 58"/>
          <p:cNvSpPr txBox="1">
            <a:spLocks noChangeArrowheads="1"/>
          </p:cNvSpPr>
          <p:nvPr/>
        </p:nvSpPr>
        <p:spPr bwMode="auto">
          <a:xfrm>
            <a:off x="2916238" y="1412875"/>
            <a:ext cx="3024187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b="1">
                <a:solidFill>
                  <a:schemeClr val="tx2"/>
                </a:solidFill>
              </a:rPr>
              <a:t>Requests: 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Identify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ListMetadataformats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ListSets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ListIdentifiers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ListRecords</a:t>
            </a:r>
          </a:p>
          <a:p>
            <a:pPr>
              <a:spcBef>
                <a:spcPct val="50000"/>
              </a:spcBef>
            </a:pPr>
            <a:r>
              <a:rPr lang="en-GB" sz="1200" b="1">
                <a:solidFill>
                  <a:schemeClr val="tx2"/>
                </a:solidFill>
              </a:rPr>
              <a:t>  GetRecord</a:t>
            </a:r>
          </a:p>
        </p:txBody>
      </p:sp>
      <p:sp>
        <p:nvSpPr>
          <p:cNvPr id="141394" name="Line 59"/>
          <p:cNvSpPr>
            <a:spLocks noChangeShapeType="1"/>
          </p:cNvSpPr>
          <p:nvPr/>
        </p:nvSpPr>
        <p:spPr bwMode="auto">
          <a:xfrm>
            <a:off x="2843213" y="1339850"/>
            <a:ext cx="25812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5" name="Line 60"/>
          <p:cNvSpPr>
            <a:spLocks noChangeShapeType="1"/>
          </p:cNvSpPr>
          <p:nvPr/>
        </p:nvSpPr>
        <p:spPr bwMode="auto">
          <a:xfrm flipH="1">
            <a:off x="2843213" y="6092825"/>
            <a:ext cx="27241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1396" name="Text Box 61"/>
          <p:cNvSpPr txBox="1">
            <a:spLocks noChangeArrowheads="1"/>
          </p:cNvSpPr>
          <p:nvPr/>
        </p:nvSpPr>
        <p:spPr bwMode="auto">
          <a:xfrm>
            <a:off x="2916238" y="4292600"/>
            <a:ext cx="1860550" cy="1677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400" b="1">
                <a:solidFill>
                  <a:schemeClr val="tx2"/>
                </a:solidFill>
              </a:rPr>
              <a:t>Responses: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General information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Metadata formats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Set structure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Record identifier</a:t>
            </a:r>
          </a:p>
          <a:p>
            <a:pPr>
              <a:spcBef>
                <a:spcPct val="50000"/>
              </a:spcBef>
            </a:pPr>
            <a:r>
              <a:rPr lang="de-DE" sz="1200" b="1">
                <a:solidFill>
                  <a:schemeClr val="tx2"/>
                </a:solidFill>
              </a:rPr>
              <a:t>  Metadata</a:t>
            </a:r>
          </a:p>
        </p:txBody>
      </p:sp>
      <p:sp>
        <p:nvSpPr>
          <p:cNvPr id="141397" name="Rectangle 62"/>
          <p:cNvSpPr>
            <a:spLocks noChangeArrowheads="1"/>
          </p:cNvSpPr>
          <p:nvPr/>
        </p:nvSpPr>
        <p:spPr bwMode="auto">
          <a:xfrm>
            <a:off x="503238" y="3789363"/>
            <a:ext cx="1644650" cy="1169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41398" name="Picture 63" descr="OA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2950" y="4133850"/>
            <a:ext cx="766763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99" name="Text Box 64"/>
          <p:cNvSpPr txBox="1">
            <a:spLocks noChangeArrowheads="1"/>
          </p:cNvSpPr>
          <p:nvPr/>
        </p:nvSpPr>
        <p:spPr bwMode="auto">
          <a:xfrm rot="10800000" flipH="1">
            <a:off x="1509713" y="3879850"/>
            <a:ext cx="485775" cy="993775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de-DE" sz="1200">
                <a:solidFill>
                  <a:schemeClr val="bg2"/>
                </a:solidFill>
              </a:rPr>
              <a:t>Data Provider</a:t>
            </a:r>
          </a:p>
        </p:txBody>
      </p:sp>
      <p:sp>
        <p:nvSpPr>
          <p:cNvPr id="141400" name="Text Box 65"/>
          <p:cNvSpPr txBox="1">
            <a:spLocks noChangeArrowheads="1"/>
          </p:cNvSpPr>
          <p:nvPr/>
        </p:nvSpPr>
        <p:spPr bwMode="auto">
          <a:xfrm>
            <a:off x="2833688" y="3894138"/>
            <a:ext cx="766762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Harvester</a:t>
            </a:r>
          </a:p>
        </p:txBody>
      </p:sp>
      <p:sp>
        <p:nvSpPr>
          <p:cNvPr id="141401" name="Text Box 66"/>
          <p:cNvSpPr txBox="1">
            <a:spLocks noChangeArrowheads="1"/>
          </p:cNvSpPr>
          <p:nvPr/>
        </p:nvSpPr>
        <p:spPr bwMode="auto">
          <a:xfrm>
            <a:off x="6189663" y="1643063"/>
            <a:ext cx="8461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141402" name="Text Box 67"/>
          <p:cNvSpPr txBox="1">
            <a:spLocks noChangeArrowheads="1"/>
          </p:cNvSpPr>
          <p:nvPr/>
        </p:nvSpPr>
        <p:spPr bwMode="auto">
          <a:xfrm>
            <a:off x="6189663" y="2747963"/>
            <a:ext cx="8461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141403" name="Text Box 68"/>
          <p:cNvSpPr txBox="1">
            <a:spLocks noChangeArrowheads="1"/>
          </p:cNvSpPr>
          <p:nvPr/>
        </p:nvSpPr>
        <p:spPr bwMode="auto">
          <a:xfrm>
            <a:off x="6180138" y="3856038"/>
            <a:ext cx="8461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141404" name="Text Box 69"/>
          <p:cNvSpPr txBox="1">
            <a:spLocks noChangeArrowheads="1"/>
          </p:cNvSpPr>
          <p:nvPr/>
        </p:nvSpPr>
        <p:spPr bwMode="auto">
          <a:xfrm>
            <a:off x="6194425" y="4937125"/>
            <a:ext cx="8461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141405" name="Text Box 70"/>
          <p:cNvSpPr txBox="1">
            <a:spLocks noChangeArrowheads="1"/>
          </p:cNvSpPr>
          <p:nvPr/>
        </p:nvSpPr>
        <p:spPr bwMode="auto">
          <a:xfrm>
            <a:off x="6189663" y="6054725"/>
            <a:ext cx="8461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e-DE" sz="1000" b="1"/>
              <a:t>Repository</a:t>
            </a:r>
          </a:p>
        </p:txBody>
      </p:sp>
      <p:sp>
        <p:nvSpPr>
          <p:cNvPr id="2" name="Rectangle 71"/>
          <p:cNvSpPr>
            <a:spLocks noChangeArrowheads="1"/>
          </p:cNvSpPr>
          <p:nvPr/>
        </p:nvSpPr>
        <p:spPr bwMode="auto">
          <a:xfrm>
            <a:off x="2843213" y="1225550"/>
            <a:ext cx="4148137" cy="5040313"/>
          </a:xfrm>
          <a:prstGeom prst="rect">
            <a:avLst/>
          </a:prstGeom>
          <a:noFill/>
          <a:ln w="25400" algn="ctr">
            <a:solidFill>
              <a:srgbClr val="EC691E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protocol overview</a:t>
            </a:r>
          </a:p>
        </p:txBody>
      </p:sp>
      <p:sp>
        <p:nvSpPr>
          <p:cNvPr id="257027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305800" cy="5410200"/>
          </a:xfrm>
        </p:spPr>
        <p:txBody>
          <a:bodyPr/>
          <a:lstStyle/>
          <a:p>
            <a:r>
              <a:rPr lang="en-US" sz="2800" smtClean="0"/>
              <a:t>protocol based on HTTP</a:t>
            </a:r>
          </a:p>
          <a:p>
            <a:r>
              <a:rPr lang="en-US" sz="2800" smtClean="0"/>
              <a:t>request arguments as GET or POST parameters</a:t>
            </a:r>
          </a:p>
          <a:p>
            <a:r>
              <a:rPr lang="en-US" sz="2800" smtClean="0"/>
              <a:t>six request types e.g. http://archive.org?</a:t>
            </a:r>
            <a:br>
              <a:rPr lang="en-US" sz="2800" smtClean="0"/>
            </a:br>
            <a:r>
              <a:rPr lang="en-US" sz="2800" smtClean="0"/>
              <a:t>	verb=ListRecords&amp;from=2002-11-01</a:t>
            </a:r>
          </a:p>
          <a:p>
            <a:r>
              <a:rPr lang="en-US" sz="2800" smtClean="0"/>
              <a:t>responses are encoded in XML syntax</a:t>
            </a:r>
          </a:p>
          <a:p>
            <a:r>
              <a:rPr lang="en-US" sz="2800" smtClean="0"/>
              <a:t>supports any metadata format (at least: Dublin Core)</a:t>
            </a:r>
          </a:p>
          <a:p>
            <a:r>
              <a:rPr lang="en-US" sz="2800" smtClean="0"/>
              <a:t>logical set hierarchy (definition: data providers)</a:t>
            </a:r>
          </a:p>
          <a:p>
            <a:r>
              <a:rPr lang="en-US" sz="2800" smtClean="0"/>
              <a:t>date stamps (last change of metadata set)</a:t>
            </a:r>
          </a:p>
          <a:p>
            <a:r>
              <a:rPr lang="en-US" sz="2800" smtClean="0"/>
              <a:t>error messages</a:t>
            </a:r>
          </a:p>
          <a:p>
            <a:r>
              <a:rPr lang="en-US" sz="2800" smtClean="0"/>
              <a:t>flow control</a:t>
            </a:r>
          </a:p>
          <a:p>
            <a:endParaRPr lang="en-US" sz="2800" smtClean="0"/>
          </a:p>
          <a:p>
            <a:endParaRPr lang="en-US" sz="2800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 Details: Definitions</a:t>
            </a:r>
            <a:endParaRPr lang="en-US" smtClean="0"/>
          </a:p>
        </p:txBody>
      </p:sp>
      <p:sp>
        <p:nvSpPr>
          <p:cNvPr id="258051" name="Rectangle 3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smtClean="0"/>
              <a:t>Harvester: client application issuing OAI-PMH requests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Repository: network accessible server, able to process OAI-PMH requests correctly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Resource: object the metadata is “about”, nature of resources is not defined in the OAI-PMH 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Item: component of an repository from which metadata about a resource can be disseminated, with a unique identifier 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Record: metadata in a specific metadata format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Identifier: unique key for an item in a repository</a:t>
            </a:r>
          </a:p>
          <a:p>
            <a:pPr>
              <a:lnSpc>
                <a:spcPct val="80000"/>
              </a:lnSpc>
            </a:pPr>
            <a:r>
              <a:rPr lang="en-US" sz="2800" smtClean="0"/>
              <a:t>Set: optional construct for grouping items in a repository</a:t>
            </a:r>
          </a:p>
          <a:p>
            <a:pPr>
              <a:lnSpc>
                <a:spcPct val="8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BA185D-471D-4634-B3C6-581FD1A45EDC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147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Definitions (2)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995738" y="1412875"/>
            <a:ext cx="4343400" cy="2209800"/>
            <a:chOff x="2448" y="720"/>
            <a:chExt cx="2736" cy="1392"/>
          </a:xfrm>
        </p:grpSpPr>
        <p:pic>
          <p:nvPicPr>
            <p:cNvPr id="147476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448" y="720"/>
              <a:ext cx="640" cy="1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47477" name="Text Box 5"/>
            <p:cNvSpPr txBox="1">
              <a:spLocks noChangeArrowheads="1"/>
            </p:cNvSpPr>
            <p:nvPr/>
          </p:nvSpPr>
          <p:spPr bwMode="auto">
            <a:xfrm>
              <a:off x="4320" y="1349"/>
              <a:ext cx="8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400"/>
                <a:t>resource</a:t>
              </a:r>
            </a:p>
          </p:txBody>
        </p:sp>
        <p:sp>
          <p:nvSpPr>
            <p:cNvPr id="147478" name="Line 6"/>
            <p:cNvSpPr>
              <a:spLocks noChangeShapeType="1"/>
            </p:cNvSpPr>
            <p:nvPr/>
          </p:nvSpPr>
          <p:spPr bwMode="auto">
            <a:xfrm flipH="1">
              <a:off x="3600" y="1536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7460" name="Text Box 7"/>
          <p:cNvSpPr txBox="1">
            <a:spLocks noChangeArrowheads="1"/>
          </p:cNvSpPr>
          <p:nvPr/>
        </p:nvSpPr>
        <p:spPr bwMode="auto">
          <a:xfrm>
            <a:off x="2843213" y="3881438"/>
            <a:ext cx="33845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2400"/>
              <a:t>all available metadata </a:t>
            </a:r>
          </a:p>
          <a:p>
            <a:pPr algn="ctr" eaLnBrk="0" hangingPunct="0"/>
            <a:r>
              <a:rPr lang="en-US" sz="2400"/>
              <a:t>about </a:t>
            </a:r>
            <a:r>
              <a:rPr lang="en-US" sz="2400" i="1"/>
              <a:t>David</a:t>
            </a:r>
            <a:endParaRPr lang="en-US" sz="2400"/>
          </a:p>
        </p:txBody>
      </p:sp>
      <p:sp>
        <p:nvSpPr>
          <p:cNvPr id="147461" name="Rectangle 8"/>
          <p:cNvSpPr>
            <a:spLocks noChangeArrowheads="1"/>
          </p:cNvSpPr>
          <p:nvPr/>
        </p:nvSpPr>
        <p:spPr bwMode="auto">
          <a:xfrm>
            <a:off x="2843213" y="3860800"/>
            <a:ext cx="3387725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62" name="Text Box 9"/>
          <p:cNvSpPr txBox="1">
            <a:spLocks noChangeArrowheads="1"/>
          </p:cNvSpPr>
          <p:nvPr/>
        </p:nvSpPr>
        <p:spPr bwMode="auto">
          <a:xfrm>
            <a:off x="7854950" y="4033838"/>
            <a:ext cx="76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item</a:t>
            </a:r>
          </a:p>
        </p:txBody>
      </p:sp>
      <p:sp>
        <p:nvSpPr>
          <p:cNvPr id="147463" name="Line 10"/>
          <p:cNvSpPr>
            <a:spLocks noChangeShapeType="1"/>
          </p:cNvSpPr>
          <p:nvPr/>
        </p:nvSpPr>
        <p:spPr bwMode="auto">
          <a:xfrm flipH="1">
            <a:off x="7007225" y="4330700"/>
            <a:ext cx="847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64" name="Text Box 11"/>
          <p:cNvSpPr txBox="1">
            <a:spLocks noChangeArrowheads="1"/>
          </p:cNvSpPr>
          <p:nvPr/>
        </p:nvSpPr>
        <p:spPr bwMode="auto">
          <a:xfrm>
            <a:off x="2339975" y="5516563"/>
            <a:ext cx="12239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/>
              <a:t>Dublin Core</a:t>
            </a:r>
          </a:p>
          <a:p>
            <a:pPr algn="ctr" eaLnBrk="0" hangingPunct="0"/>
            <a:r>
              <a:rPr lang="en-US" sz="1400" b="1"/>
              <a:t>metadata</a:t>
            </a:r>
            <a:r>
              <a:rPr lang="en-US" sz="1400"/>
              <a:t> </a:t>
            </a:r>
          </a:p>
        </p:txBody>
      </p:sp>
      <p:sp>
        <p:nvSpPr>
          <p:cNvPr id="147465" name="Text Box 12"/>
          <p:cNvSpPr txBox="1">
            <a:spLocks noChangeArrowheads="1"/>
          </p:cNvSpPr>
          <p:nvPr/>
        </p:nvSpPr>
        <p:spPr bwMode="auto">
          <a:xfrm>
            <a:off x="3995738" y="5516563"/>
            <a:ext cx="11525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sz="1400" b="1"/>
              <a:t>MARC</a:t>
            </a:r>
          </a:p>
          <a:p>
            <a:pPr algn="ctr" eaLnBrk="0" hangingPunct="0"/>
            <a:r>
              <a:rPr lang="en-US" sz="1400" b="1"/>
              <a:t>metadata</a:t>
            </a:r>
            <a:r>
              <a:rPr lang="en-US" sz="1400">
                <a:latin typeface="Comic Sans MS" pitchFamily="66" charset="0"/>
              </a:rPr>
              <a:t> </a:t>
            </a:r>
          </a:p>
        </p:txBody>
      </p:sp>
      <p:sp>
        <p:nvSpPr>
          <p:cNvPr id="147466" name="Text Box 13"/>
          <p:cNvSpPr txBox="1">
            <a:spLocks noChangeArrowheads="1"/>
          </p:cNvSpPr>
          <p:nvPr/>
        </p:nvSpPr>
        <p:spPr bwMode="auto">
          <a:xfrm>
            <a:off x="5651500" y="5516563"/>
            <a:ext cx="11525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ctr" eaLnBrk="0" hangingPunct="0"/>
            <a:r>
              <a:rPr lang="en-US" sz="1400" b="1"/>
              <a:t>SPECTRUM</a:t>
            </a:r>
          </a:p>
          <a:p>
            <a:pPr algn="ctr" eaLnBrk="0" hangingPunct="0"/>
            <a:r>
              <a:rPr lang="en-US" sz="1400" b="1"/>
              <a:t>metadata</a:t>
            </a:r>
            <a:r>
              <a:rPr lang="en-US" sz="1400">
                <a:latin typeface="Comic Sans MS" pitchFamily="66" charset="0"/>
              </a:rPr>
              <a:t> </a:t>
            </a:r>
          </a:p>
        </p:txBody>
      </p:sp>
      <p:sp>
        <p:nvSpPr>
          <p:cNvPr id="147467" name="Rectangle 14"/>
          <p:cNvSpPr>
            <a:spLocks noChangeArrowheads="1"/>
          </p:cNvSpPr>
          <p:nvPr/>
        </p:nvSpPr>
        <p:spPr bwMode="auto">
          <a:xfrm>
            <a:off x="2339975" y="5478463"/>
            <a:ext cx="1219200" cy="614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68" name="Rectangle 15"/>
          <p:cNvSpPr>
            <a:spLocks noChangeArrowheads="1"/>
          </p:cNvSpPr>
          <p:nvPr/>
        </p:nvSpPr>
        <p:spPr bwMode="auto">
          <a:xfrm>
            <a:off x="3956050" y="5478463"/>
            <a:ext cx="1219200" cy="614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69" name="Rectangle 16"/>
          <p:cNvSpPr>
            <a:spLocks noChangeArrowheads="1"/>
          </p:cNvSpPr>
          <p:nvPr/>
        </p:nvSpPr>
        <p:spPr bwMode="auto">
          <a:xfrm>
            <a:off x="5632450" y="5478463"/>
            <a:ext cx="1219200" cy="614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0" name="Text Box 17"/>
          <p:cNvSpPr txBox="1">
            <a:spLocks noChangeArrowheads="1"/>
          </p:cNvSpPr>
          <p:nvPr/>
        </p:nvSpPr>
        <p:spPr bwMode="auto">
          <a:xfrm>
            <a:off x="7778750" y="5562600"/>
            <a:ext cx="1201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records</a:t>
            </a:r>
          </a:p>
        </p:txBody>
      </p:sp>
      <p:sp>
        <p:nvSpPr>
          <p:cNvPr id="147471" name="Line 18"/>
          <p:cNvSpPr>
            <a:spLocks noChangeShapeType="1"/>
          </p:cNvSpPr>
          <p:nvPr/>
        </p:nvSpPr>
        <p:spPr bwMode="auto">
          <a:xfrm flipH="1">
            <a:off x="7016750" y="5859463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2" name="Line 19"/>
          <p:cNvSpPr>
            <a:spLocks noChangeShapeType="1"/>
          </p:cNvSpPr>
          <p:nvPr/>
        </p:nvSpPr>
        <p:spPr bwMode="auto">
          <a:xfrm flipH="1">
            <a:off x="2916238" y="4868863"/>
            <a:ext cx="1662112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3" name="Line 20"/>
          <p:cNvSpPr>
            <a:spLocks noChangeShapeType="1"/>
          </p:cNvSpPr>
          <p:nvPr/>
        </p:nvSpPr>
        <p:spPr bwMode="auto">
          <a:xfrm flipH="1">
            <a:off x="4572000" y="4868863"/>
            <a:ext cx="635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4" name="Line 21"/>
          <p:cNvSpPr>
            <a:spLocks noChangeShapeType="1"/>
          </p:cNvSpPr>
          <p:nvPr/>
        </p:nvSpPr>
        <p:spPr bwMode="auto">
          <a:xfrm>
            <a:off x="4578350" y="4868863"/>
            <a:ext cx="1649413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7475" name="Text Box 22"/>
          <p:cNvSpPr txBox="1">
            <a:spLocks noChangeArrowheads="1"/>
          </p:cNvSpPr>
          <p:nvPr/>
        </p:nvSpPr>
        <p:spPr bwMode="auto">
          <a:xfrm>
            <a:off x="1403350" y="3933825"/>
            <a:ext cx="13382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/>
              <a:t>item = </a:t>
            </a:r>
            <a:br>
              <a:rPr lang="en-US" sz="2400"/>
            </a:br>
            <a:r>
              <a:rPr lang="en-US" sz="2400"/>
              <a:t>identifier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EDEA1-9D54-4308-9FB8-5AEEC631FC56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48482" name="Rectangle 2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914400"/>
          </a:xfrm>
        </p:spPr>
        <p:txBody>
          <a:bodyPr/>
          <a:lstStyle/>
          <a:p>
            <a:r>
              <a:rPr lang="en-GB" sz="4000" smtClean="0"/>
              <a:t>Protocol Details: Records</a:t>
            </a:r>
          </a:p>
        </p:txBody>
      </p:sp>
      <p:sp>
        <p:nvSpPr>
          <p:cNvPr id="148483" name="Rectangle 3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8382000" cy="5562600"/>
          </a:xfrm>
        </p:spPr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mtClean="0"/>
              <a:t>metadata of a resource in a specific format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three parts</a:t>
            </a:r>
          </a:p>
          <a:p>
            <a:pPr marL="1054100" lvl="1" indent="-381000">
              <a:lnSpc>
                <a:spcPct val="90000"/>
              </a:lnSpc>
              <a:buFontTx/>
              <a:buAutoNum type="arabicPeriod"/>
            </a:pPr>
            <a:r>
              <a:rPr lang="en-GB" smtClean="0"/>
              <a:t>header (mandatory)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2"/>
              </a:buBlip>
            </a:pPr>
            <a:r>
              <a:rPr lang="en-GB" smtClean="0"/>
              <a:t>identifier (1)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2"/>
              </a:buBlip>
            </a:pPr>
            <a:r>
              <a:rPr lang="en-GB" smtClean="0"/>
              <a:t>datestamp (1)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2"/>
              </a:buBlip>
            </a:pPr>
            <a:r>
              <a:rPr lang="en-GB" smtClean="0"/>
              <a:t>setSpec elements (*)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2"/>
              </a:buBlip>
            </a:pPr>
            <a:r>
              <a:rPr lang="en-GB" smtClean="0"/>
              <a:t>status attribute for deleted item (?)</a:t>
            </a:r>
          </a:p>
          <a:p>
            <a:pPr marL="1054100" lvl="1" indent="-381000">
              <a:lnSpc>
                <a:spcPct val="90000"/>
              </a:lnSpc>
              <a:buFontTx/>
              <a:buAutoNum type="arabicPeriod"/>
            </a:pPr>
            <a:r>
              <a:rPr lang="en-GB" smtClean="0"/>
              <a:t>metadata (mandatory)</a:t>
            </a:r>
          </a:p>
          <a:p>
            <a:pPr marL="1625600" lvl="2" indent="-381000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GB" smtClean="0"/>
              <a:t>XML encoded metadata with root tag, namespace</a:t>
            </a:r>
          </a:p>
          <a:p>
            <a:pPr marL="1625600" lvl="2" indent="-381000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GB" smtClean="0"/>
              <a:t>repositories must support Dublin Core</a:t>
            </a:r>
          </a:p>
          <a:p>
            <a:pPr marL="1054100" lvl="1" indent="-381000">
              <a:lnSpc>
                <a:spcPct val="90000"/>
              </a:lnSpc>
              <a:buFontTx/>
              <a:buAutoNum type="arabicPeriod"/>
            </a:pPr>
            <a:r>
              <a:rPr lang="en-GB" smtClean="0"/>
              <a:t>about (optional)</a:t>
            </a:r>
          </a:p>
          <a:p>
            <a:pPr marL="1625600" lvl="2" indent="-381000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GB" smtClean="0"/>
              <a:t>rights statements</a:t>
            </a:r>
          </a:p>
          <a:p>
            <a:pPr marL="1625600" lvl="2" indent="-381000">
              <a:lnSpc>
                <a:spcPct val="90000"/>
              </a:lnSpc>
              <a:buFontTx/>
              <a:buBlip>
                <a:blip r:embed="rId2"/>
              </a:buBlip>
            </a:pPr>
            <a:r>
              <a:rPr lang="en-GB" smtClean="0"/>
              <a:t>provenance statements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9590FE-FD76-4A2F-A818-5892F81BB417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smtClean="0"/>
              <a:t>Structure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56075"/>
          </a:xfrm>
        </p:spPr>
        <p:txBody>
          <a:bodyPr/>
          <a:lstStyle/>
          <a:p>
            <a:pPr marL="482600" indent="-482600"/>
            <a:r>
              <a:rPr lang="en-GB" smtClean="0"/>
              <a:t>History and overview</a:t>
            </a:r>
          </a:p>
          <a:p>
            <a:pPr marL="482600" indent="-482600"/>
            <a:r>
              <a:rPr lang="en-GB" smtClean="0"/>
              <a:t>Main Ideas of the OAI-PMH / Technical introduction</a:t>
            </a:r>
          </a:p>
          <a:p>
            <a:pPr marL="482600" indent="-482600"/>
            <a:r>
              <a:rPr lang="en-GB" smtClean="0"/>
              <a:t>Implementation issues </a:t>
            </a:r>
          </a:p>
          <a:p>
            <a:pPr marL="1054100" lvl="1" indent="-381000"/>
            <a:r>
              <a:rPr lang="en-GB" smtClean="0"/>
              <a:t>data and service provider</a:t>
            </a:r>
          </a:p>
          <a:p>
            <a:pPr marL="1054100" lvl="1" indent="-381000"/>
            <a:r>
              <a:rPr lang="en-GB" smtClean="0"/>
              <a:t> XML schema and supporting multiple record formats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B1FB78-83FF-4B0A-A216-79E6501EA3B8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49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Datestamps</a:t>
            </a:r>
          </a:p>
        </p:txBody>
      </p:sp>
      <p:sp>
        <p:nvSpPr>
          <p:cNvPr id="149507" name="Rectangle 3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pPr marL="482600" indent="-482600"/>
            <a:r>
              <a:rPr lang="en-GB" smtClean="0"/>
              <a:t>date of last modification of a metadata set</a:t>
            </a:r>
          </a:p>
          <a:p>
            <a:pPr marL="482600" indent="-482600"/>
            <a:r>
              <a:rPr lang="en-GB" smtClean="0"/>
              <a:t>mandatory characteristic of every item</a:t>
            </a:r>
          </a:p>
          <a:p>
            <a:pPr marL="482600" indent="-482600"/>
            <a:r>
              <a:rPr lang="en-GB" smtClean="0"/>
              <a:t>two possible granularities:</a:t>
            </a:r>
            <a:br>
              <a:rPr lang="en-GB" smtClean="0"/>
            </a:br>
            <a:r>
              <a:rPr lang="en-GB" smtClean="0"/>
              <a:t>YYYY-MM-DD, YYYY-MM-DDThh:mm:ssZ </a:t>
            </a:r>
          </a:p>
          <a:p>
            <a:pPr marL="482600" indent="-482600"/>
            <a:r>
              <a:rPr lang="en-GB" smtClean="0"/>
              <a:t>function: information on metadata, selective harvesting (</a:t>
            </a:r>
            <a:r>
              <a:rPr lang="en-GB" b="1" smtClean="0">
                <a:latin typeface="Courier New" pitchFamily="49" charset="0"/>
              </a:rPr>
              <a:t>from</a:t>
            </a:r>
            <a:r>
              <a:rPr lang="en-GB" smtClean="0"/>
              <a:t> and </a:t>
            </a:r>
            <a:r>
              <a:rPr lang="en-GB" b="1" smtClean="0">
                <a:latin typeface="Courier New" pitchFamily="49" charset="0"/>
              </a:rPr>
              <a:t>until</a:t>
            </a:r>
            <a:r>
              <a:rPr lang="en-GB" smtClean="0"/>
              <a:t> arguments)</a:t>
            </a:r>
          </a:p>
          <a:p>
            <a:pPr marL="482600" indent="-482600"/>
            <a:r>
              <a:rPr lang="en-GB" smtClean="0"/>
              <a:t>applications: incremental update mechanisms</a:t>
            </a:r>
          </a:p>
          <a:p>
            <a:pPr marL="482600" indent="-482600"/>
            <a:r>
              <a:rPr lang="en-GB" smtClean="0"/>
              <a:t>modification, creating, deletion</a:t>
            </a:r>
          </a:p>
          <a:p>
            <a:pPr marL="482600" indent="-482600"/>
            <a:r>
              <a:rPr lang="en-GB" smtClean="0"/>
              <a:t>deletion: three support levels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r>
              <a:rPr lang="en-GB" smtClean="0"/>
              <a:t>no, persistent, transient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282555-63FC-4D78-B436-85830B994775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Metadata Schema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dirty="0" smtClean="0"/>
              <a:t>OAI-PMH supports dissemination of multiple metadata formats from a repository </a:t>
            </a:r>
          </a:p>
          <a:p>
            <a:pPr marL="482600" indent="-482600">
              <a:lnSpc>
                <a:spcPct val="90000"/>
              </a:lnSpc>
            </a:pPr>
            <a:r>
              <a:rPr lang="en-GB" dirty="0" smtClean="0"/>
              <a:t>properties of metadata formats</a:t>
            </a:r>
          </a:p>
          <a:p>
            <a:pPr marL="882650" lvl="1" indent="-482600">
              <a:lnSpc>
                <a:spcPct val="90000"/>
              </a:lnSpc>
            </a:pPr>
            <a:r>
              <a:rPr lang="en-GB" dirty="0" smtClean="0"/>
              <a:t>id string to specify the format (</a:t>
            </a:r>
            <a:r>
              <a:rPr lang="en-GB" b="1" dirty="0" err="1" smtClean="0">
                <a:latin typeface="Courier New" pitchFamily="49" charset="0"/>
              </a:rPr>
              <a:t>metadataPrefix</a:t>
            </a:r>
            <a:r>
              <a:rPr lang="en-GB" dirty="0" smtClean="0"/>
              <a:t>)</a:t>
            </a:r>
          </a:p>
          <a:p>
            <a:pPr marL="882650" lvl="1" indent="-482600">
              <a:lnSpc>
                <a:spcPct val="90000"/>
              </a:lnSpc>
            </a:pPr>
            <a:r>
              <a:rPr lang="en-GB" dirty="0" smtClean="0"/>
              <a:t>metadata schema URL (XML schema to test validity)</a:t>
            </a:r>
          </a:p>
          <a:p>
            <a:pPr marL="882650" lvl="1" indent="-482600">
              <a:lnSpc>
                <a:spcPct val="90000"/>
              </a:lnSpc>
            </a:pPr>
            <a:r>
              <a:rPr lang="en-GB" dirty="0" smtClean="0"/>
              <a:t>XML namespace URI (global identifier for metadata format)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 Details: Metadata Schema</a:t>
            </a:r>
            <a:endParaRPr lang="en-US" smtClean="0"/>
          </a:p>
        </p:txBody>
      </p:sp>
      <p:sp>
        <p:nvSpPr>
          <p:cNvPr id="2590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repositories must be able to disseminate unqualified Dublin Core</a:t>
            </a:r>
          </a:p>
          <a:p>
            <a:r>
              <a:rPr lang="en-GB" smtClean="0"/>
              <a:t>arbitrary metadata formats can be defined and transported via the OAI-PMH</a:t>
            </a:r>
          </a:p>
          <a:p>
            <a:r>
              <a:rPr lang="en-GB" smtClean="0"/>
              <a:t>returned metadata must comply with XML namespace specification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8179214-0AEB-4CF8-AE17-A7E61C67C6B9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81000"/>
            <a:ext cx="8763000" cy="990600"/>
          </a:xfrm>
        </p:spPr>
        <p:txBody>
          <a:bodyPr/>
          <a:lstStyle/>
          <a:p>
            <a:r>
              <a:rPr lang="en-GB" sz="4000" smtClean="0"/>
              <a:t>minimum standard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447800"/>
            <a:ext cx="8229600" cy="4876800"/>
          </a:xfrm>
        </p:spPr>
        <p:txBody>
          <a:bodyPr/>
          <a:lstStyle/>
          <a:p>
            <a:pPr marL="482600" indent="-482600"/>
            <a:r>
              <a:rPr lang="en-GB" smtClean="0"/>
              <a:t>Unqualified Dublin Core</a:t>
            </a:r>
          </a:p>
          <a:p>
            <a:pPr marL="482600" indent="-482600"/>
            <a:r>
              <a:rPr lang="en-GB" smtClean="0">
                <a:hlinkClick r:id="rId2"/>
              </a:rPr>
              <a:t>http://dublincore.org/</a:t>
            </a:r>
            <a:r>
              <a:rPr lang="en-GB" smtClean="0"/>
              <a:t> </a:t>
            </a:r>
          </a:p>
          <a:p>
            <a:pPr marL="482600" indent="-482600"/>
            <a:r>
              <a:rPr lang="en-GB" smtClean="0"/>
              <a:t>Dublin Core Metadata Element Set contains 15 elements</a:t>
            </a:r>
          </a:p>
          <a:p>
            <a:pPr marL="482600" indent="-482600"/>
            <a:r>
              <a:rPr lang="en-GB" smtClean="0"/>
              <a:t>elements are optional</a:t>
            </a:r>
          </a:p>
          <a:p>
            <a:pPr marL="482600" indent="-482600"/>
            <a:r>
              <a:rPr lang="en-GB" smtClean="0"/>
              <a:t>elements may be repeated</a:t>
            </a:r>
          </a:p>
          <a:p>
            <a:pPr marL="482600" indent="-482600">
              <a:buClr>
                <a:schemeClr val="tx1"/>
              </a:buClr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89D072-B248-454C-85BD-D87B4E307198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1536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Sets</a:t>
            </a:r>
          </a:p>
        </p:txBody>
      </p:sp>
      <p:sp>
        <p:nvSpPr>
          <p:cNvPr id="1536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mtClean="0"/>
              <a:t>logical partitioning of repositories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optional – archives do not have to define sets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no recommendations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not necessarily exhaustive 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not necessarily strictly hierarchical 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function: selective harvesting (</a:t>
            </a:r>
            <a:r>
              <a:rPr lang="en-GB" b="1" smtClean="0">
                <a:latin typeface="Courier New" pitchFamily="49" charset="0"/>
              </a:rPr>
              <a:t>set</a:t>
            </a:r>
            <a:r>
              <a:rPr lang="en-GB" smtClean="0"/>
              <a:t> parameter)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Protocol Details: Sets</a:t>
            </a:r>
            <a:endParaRPr lang="en-US" smtClean="0"/>
          </a:p>
        </p:txBody>
      </p:sp>
      <p:sp>
        <p:nvSpPr>
          <p:cNvPr id="2600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applications: </a:t>
            </a:r>
            <a:br>
              <a:rPr lang="en-GB" smtClean="0"/>
            </a:br>
            <a:r>
              <a:rPr lang="en-GB" smtClean="0"/>
              <a:t>subject gateways, dissertation search engine, …</a:t>
            </a:r>
          </a:p>
          <a:p>
            <a:r>
              <a:rPr lang="en-GB" smtClean="0"/>
              <a:t>examples (Germany, see http://www.dini.de)</a:t>
            </a:r>
          </a:p>
          <a:p>
            <a:pPr lvl="1"/>
            <a:r>
              <a:rPr lang="en-GB" smtClean="0"/>
              <a:t>publication types (thesis, article, …)</a:t>
            </a:r>
          </a:p>
          <a:p>
            <a:pPr lvl="1"/>
            <a:r>
              <a:rPr lang="en-GB" smtClean="0"/>
              <a:t>document types (text, audio, image, …)</a:t>
            </a:r>
          </a:p>
          <a:p>
            <a:pPr lvl="1"/>
            <a:r>
              <a:rPr lang="en-GB" smtClean="0"/>
              <a:t>content sets, according to DNB (medicine, biology, …)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18D526-9787-4BC8-A20A-23B5359EC2A4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1556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Request Format</a:t>
            </a:r>
          </a:p>
        </p:txBody>
      </p:sp>
      <p:sp>
        <p:nvSpPr>
          <p:cNvPr id="15565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requests must be submitted using the </a:t>
            </a:r>
            <a:r>
              <a:rPr lang="en-GB" b="1" smtClean="0">
                <a:latin typeface="Courier New" pitchFamily="49" charset="0"/>
              </a:rPr>
              <a:t>GET</a:t>
            </a:r>
            <a:r>
              <a:rPr lang="en-GB" smtClean="0"/>
              <a:t> or </a:t>
            </a:r>
            <a:r>
              <a:rPr lang="en-GB" b="1" smtClean="0">
                <a:latin typeface="Courier New" pitchFamily="49" charset="0"/>
              </a:rPr>
              <a:t>POST</a:t>
            </a:r>
            <a:r>
              <a:rPr lang="en-GB" b="1" smtClean="0"/>
              <a:t> </a:t>
            </a:r>
            <a:r>
              <a:rPr lang="en-GB" smtClean="0"/>
              <a:t>methods of</a:t>
            </a:r>
            <a:r>
              <a:rPr lang="en-GB" b="1" smtClean="0"/>
              <a:t> </a:t>
            </a:r>
            <a:r>
              <a:rPr lang="en-GB" smtClean="0"/>
              <a:t>HTTP</a:t>
            </a:r>
          </a:p>
          <a:p>
            <a:r>
              <a:rPr lang="en-GB" smtClean="0"/>
              <a:t>repositories must support both methods</a:t>
            </a:r>
          </a:p>
          <a:p>
            <a:r>
              <a:rPr lang="en-GB" smtClean="0"/>
              <a:t>at least one key=value pair: verb=[RequestType]</a:t>
            </a:r>
          </a:p>
          <a:p>
            <a:r>
              <a:rPr lang="en-GB" smtClean="0"/>
              <a:t>additional key=value pairs depend on request 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OAI request example</a:t>
            </a:r>
          </a:p>
        </p:txBody>
      </p:sp>
      <p:sp>
        <p:nvSpPr>
          <p:cNvPr id="2611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example for </a:t>
            </a:r>
            <a:r>
              <a:rPr lang="en-GB" b="1" smtClean="0">
                <a:latin typeface="Courier New" pitchFamily="49" charset="0"/>
              </a:rPr>
              <a:t>GET</a:t>
            </a:r>
            <a:r>
              <a:rPr lang="en-GB" smtClean="0"/>
              <a:t> request: http://oai.repec.org?</a:t>
            </a:r>
            <a:br>
              <a:rPr lang="en-GB" smtClean="0"/>
            </a:br>
            <a:r>
              <a:rPr lang="en-GB" smtClean="0"/>
              <a:t>verb=GetRecord&amp;identifier=RePEc%3Asur%3Asurrec%3A1003&amp;metadataPrefix=oai_dc </a:t>
            </a:r>
          </a:p>
          <a:p>
            <a:r>
              <a:rPr lang="en-GB" smtClean="0"/>
              <a:t>This gets the record RePEc:sur:surrec:1003</a:t>
            </a:r>
          </a:p>
          <a:p>
            <a:r>
              <a:rPr lang="en-GB" smtClean="0"/>
              <a:t>encoding of special characters</a:t>
            </a:r>
            <a:br>
              <a:rPr lang="en-GB" smtClean="0"/>
            </a:br>
            <a:r>
              <a:rPr lang="en-GB" smtClean="0"/>
              <a:t>e.g. “</a:t>
            </a:r>
            <a:r>
              <a:rPr lang="en-GB" b="1" smtClean="0"/>
              <a:t>:</a:t>
            </a:r>
            <a:r>
              <a:rPr lang="en-GB" smtClean="0"/>
              <a:t>” (host port separator) becomes “</a:t>
            </a:r>
            <a:r>
              <a:rPr lang="en-GB" b="1" smtClean="0"/>
              <a:t>%3A</a:t>
            </a:r>
            <a:r>
              <a:rPr lang="en-GB" smtClean="0"/>
              <a:t>”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Response</a:t>
            </a:r>
          </a:p>
        </p:txBody>
      </p:sp>
      <p:sp>
        <p:nvSpPr>
          <p:cNvPr id="1566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80000"/>
              </a:lnSpc>
            </a:pPr>
            <a:r>
              <a:rPr lang="en-GB" smtClean="0"/>
              <a:t>formatted as HTTP responses</a:t>
            </a:r>
          </a:p>
          <a:p>
            <a:pPr marL="482600" indent="-482600">
              <a:lnSpc>
                <a:spcPct val="80000"/>
              </a:lnSpc>
            </a:pPr>
            <a:r>
              <a:rPr lang="en-GB" smtClean="0"/>
              <a:t>content type must be text/xml</a:t>
            </a:r>
          </a:p>
          <a:p>
            <a:pPr marL="482600" indent="-482600">
              <a:lnSpc>
                <a:spcPct val="80000"/>
              </a:lnSpc>
            </a:pPr>
            <a:r>
              <a:rPr lang="en-GB" smtClean="0"/>
              <a:t>HTTP status codes (distinguished from OAI-PMH errors) e.g. 302 (redirect), 503 (service not available)</a:t>
            </a:r>
          </a:p>
          <a:p>
            <a:pPr marL="482600" indent="-482600">
              <a:lnSpc>
                <a:spcPct val="80000"/>
              </a:lnSpc>
            </a:pPr>
            <a:r>
              <a:rPr lang="en-GB" smtClean="0"/>
              <a:t>compression: optional in OAI-PMH,</a:t>
            </a:r>
            <a:br>
              <a:rPr lang="en-GB" smtClean="0"/>
            </a:br>
            <a:r>
              <a:rPr lang="en-GB" smtClean="0"/>
              <a:t>only identity encoding is mandatory</a:t>
            </a:r>
          </a:p>
          <a:p>
            <a:pPr marL="482600" indent="-482600">
              <a:lnSpc>
                <a:spcPct val="80000"/>
              </a:lnSpc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XML response</a:t>
            </a:r>
          </a:p>
        </p:txBody>
      </p:sp>
      <p:sp>
        <p:nvSpPr>
          <p:cNvPr id="2621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smtClean="0"/>
              <a:t>XML declaration </a:t>
            </a:r>
            <a:br>
              <a:rPr lang="en-US" sz="2800" smtClean="0"/>
            </a:br>
            <a:r>
              <a:rPr lang="en-US" sz="2800" smtClean="0"/>
              <a:t>(&lt;?xml version="1.0" encoding="UTF-8" ?&gt;)</a:t>
            </a:r>
          </a:p>
          <a:p>
            <a:r>
              <a:rPr lang="en-US" sz="2800" smtClean="0"/>
              <a:t>root element named OAI-PMH with three attributes</a:t>
            </a:r>
            <a:br>
              <a:rPr lang="en-US" sz="2800" smtClean="0"/>
            </a:br>
            <a:r>
              <a:rPr lang="en-US" sz="2800" smtClean="0"/>
              <a:t>(xmlns, xmlns:xsi, xsi:schemaLocation)</a:t>
            </a:r>
          </a:p>
          <a:p>
            <a:r>
              <a:rPr lang="en-US" sz="2800" smtClean="0"/>
              <a:t>three child elements</a:t>
            </a:r>
          </a:p>
          <a:p>
            <a:pPr lvl="1"/>
            <a:r>
              <a:rPr lang="en-US" sz="2400" smtClean="0"/>
              <a:t>responseDate (UTC datetime)</a:t>
            </a:r>
          </a:p>
          <a:p>
            <a:pPr lvl="1"/>
            <a:r>
              <a:rPr lang="en-US" sz="2400" smtClean="0"/>
              <a:t>request (request that generated this response)</a:t>
            </a:r>
          </a:p>
          <a:p>
            <a:pPr lvl="1"/>
            <a:r>
              <a:rPr lang="en-US" sz="2400" smtClean="0"/>
              <a:t>a) error (in case of an error or exception condition)</a:t>
            </a:r>
          </a:p>
          <a:p>
            <a:pPr lvl="1"/>
            <a:r>
              <a:rPr lang="en-US" sz="2400" smtClean="0"/>
              <a:t>b) element with the name of the OAI-PMH request</a:t>
            </a:r>
          </a:p>
          <a:p>
            <a:endParaRPr lang="en-US" sz="2800" smtClean="0"/>
          </a:p>
          <a:p>
            <a:endParaRPr lang="en-US" sz="28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D7A68D-3BB8-4C56-A472-BFCAAE44B6E4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Acknowledgements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Slides were taken from a 2003 tutorial by Pete Cliff and Uwe Müller</a:t>
            </a:r>
          </a:p>
          <a:p>
            <a:r>
              <a:rPr lang="en-GB" smtClean="0"/>
              <a:t>Many of their slides had been kindly donated taken from folks like</a:t>
            </a:r>
          </a:p>
          <a:p>
            <a:pPr lvl="1"/>
            <a:r>
              <a:rPr lang="en-GB" smtClean="0"/>
              <a:t>Herbert Van de Sompel</a:t>
            </a:r>
          </a:p>
          <a:p>
            <a:pPr lvl="1"/>
            <a:r>
              <a:rPr lang="en-GB" smtClean="0"/>
              <a:t>Carl Lagoze</a:t>
            </a:r>
          </a:p>
          <a:p>
            <a:pPr lvl="1"/>
            <a:r>
              <a:rPr lang="en-GB" smtClean="0"/>
              <a:t>Michael Nelson</a:t>
            </a:r>
          </a:p>
          <a:p>
            <a:pPr lvl="1"/>
            <a:r>
              <a:rPr lang="en-GB" smtClean="0"/>
              <a:t>Simeon Warner</a:t>
            </a:r>
          </a:p>
          <a:p>
            <a:pPr lvl="1"/>
            <a:r>
              <a:rPr lang="en-GB" smtClean="0"/>
              <a:t>Andy Powell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FA5BF6-DFA6-4D35-8C07-6CF853B33A15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1576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Flow Control</a:t>
            </a:r>
          </a:p>
        </p:txBody>
      </p:sp>
      <p:sp>
        <p:nvSpPr>
          <p:cNvPr id="157699" name="Rectangle 3"/>
          <p:cNvSpPr>
            <a:spLocks noGrp="1"/>
          </p:cNvSpPr>
          <p:nvPr>
            <p:ph type="body" idx="1"/>
          </p:nvPr>
        </p:nvSpPr>
        <p:spPr>
          <a:xfrm>
            <a:off x="685800" y="1676400"/>
            <a:ext cx="7648575" cy="4648200"/>
          </a:xfrm>
        </p:spPr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z="2800" smtClean="0"/>
              <a:t>four of the request types return a list of entries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three of them may reply ‘large’ lists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OAI-PMH supports partitioning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decision on partitioning: repository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4C870E-597E-49B0-9437-0B93C7CE6871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Protocol Details: Flow Control (2)</a:t>
            </a:r>
          </a:p>
        </p:txBody>
      </p:sp>
      <p:sp>
        <p:nvSpPr>
          <p:cNvPr id="158723" name="Text Box 3"/>
          <p:cNvSpPr txBox="1">
            <a:spLocks noChangeArrowheads="1"/>
          </p:cNvSpPr>
          <p:nvPr/>
        </p:nvSpPr>
        <p:spPr bwMode="auto">
          <a:xfrm>
            <a:off x="1835150" y="1557338"/>
            <a:ext cx="5400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Example</a:t>
            </a:r>
          </a:p>
        </p:txBody>
      </p:sp>
      <p:pic>
        <p:nvPicPr>
          <p:cNvPr id="158724" name="Picture 4" descr="OA5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713" y="3214688"/>
            <a:ext cx="1512887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8725" name="Text Box 5"/>
          <p:cNvSpPr txBox="1">
            <a:spLocks noChangeArrowheads="1"/>
          </p:cNvSpPr>
          <p:nvPr/>
        </p:nvSpPr>
        <p:spPr bwMode="auto">
          <a:xfrm>
            <a:off x="2411413" y="4294188"/>
            <a:ext cx="88265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Harvester</a:t>
            </a:r>
            <a:endParaRPr lang="en-GB" sz="1200" b="1"/>
          </a:p>
        </p:txBody>
      </p:sp>
      <p:sp>
        <p:nvSpPr>
          <p:cNvPr id="158726" name="Text Box 6"/>
          <p:cNvSpPr txBox="1">
            <a:spLocks noChangeArrowheads="1"/>
          </p:cNvSpPr>
          <p:nvPr/>
        </p:nvSpPr>
        <p:spPr bwMode="auto">
          <a:xfrm>
            <a:off x="7164388" y="4292600"/>
            <a:ext cx="979487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Repository</a:t>
            </a:r>
            <a:endParaRPr lang="en-GB" sz="1200" b="1"/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auto">
          <a:xfrm>
            <a:off x="1524000" y="2057400"/>
            <a:ext cx="1728788" cy="410368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8728" name="Rectangle 8"/>
          <p:cNvSpPr>
            <a:spLocks noChangeArrowheads="1"/>
          </p:cNvSpPr>
          <p:nvPr/>
        </p:nvSpPr>
        <p:spPr bwMode="auto">
          <a:xfrm>
            <a:off x="7164388" y="2132013"/>
            <a:ext cx="1727200" cy="4105275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8729" name="Text Box 9"/>
          <p:cNvSpPr txBox="1">
            <a:spLocks noChangeArrowheads="1"/>
          </p:cNvSpPr>
          <p:nvPr/>
        </p:nvSpPr>
        <p:spPr bwMode="auto">
          <a:xfrm>
            <a:off x="1619250" y="2206625"/>
            <a:ext cx="15859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Service Provider</a:t>
            </a:r>
            <a:endParaRPr lang="en-GB" sz="1400" b="1">
              <a:solidFill>
                <a:srgbClr val="D2691E"/>
              </a:solidFill>
            </a:endParaRPr>
          </a:p>
        </p:txBody>
      </p:sp>
      <p:sp>
        <p:nvSpPr>
          <p:cNvPr id="158730" name="Text Box 10"/>
          <p:cNvSpPr txBox="1">
            <a:spLocks noChangeArrowheads="1"/>
          </p:cNvSpPr>
          <p:nvPr/>
        </p:nvSpPr>
        <p:spPr bwMode="auto">
          <a:xfrm>
            <a:off x="7164388" y="2205038"/>
            <a:ext cx="1727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Data Provider</a:t>
            </a:r>
            <a:endParaRPr lang="en-GB" sz="1400" b="1">
              <a:solidFill>
                <a:srgbClr val="D2691E"/>
              </a:solidFill>
            </a:endParaRPr>
          </a:p>
        </p:txBody>
      </p:sp>
      <p:pic>
        <p:nvPicPr>
          <p:cNvPr id="158731" name="Picture 11" descr="OA50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505575" y="3022600"/>
            <a:ext cx="1665288" cy="1030288"/>
          </a:xfrm>
        </p:spPr>
      </p:pic>
      <p:grpSp>
        <p:nvGrpSpPr>
          <p:cNvPr id="6" name="Group 12"/>
          <p:cNvGrpSpPr>
            <a:grpSpLocks/>
          </p:cNvGrpSpPr>
          <p:nvPr/>
        </p:nvGrpSpPr>
        <p:grpSpPr bwMode="auto">
          <a:xfrm>
            <a:off x="3276600" y="1916113"/>
            <a:ext cx="3887788" cy="804862"/>
            <a:chOff x="2064" y="1207"/>
            <a:chExt cx="2449" cy="507"/>
          </a:xfrm>
        </p:grpSpPr>
        <p:sp>
          <p:nvSpPr>
            <p:cNvPr id="158753" name="Line 13"/>
            <p:cNvSpPr>
              <a:spLocks noChangeShapeType="1"/>
            </p:cNvSpPr>
            <p:nvPr/>
          </p:nvSpPr>
          <p:spPr bwMode="auto">
            <a:xfrm flipV="1">
              <a:off x="2154" y="138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54" name="Text Box 14"/>
            <p:cNvSpPr txBox="1">
              <a:spLocks noChangeArrowheads="1"/>
            </p:cNvSpPr>
            <p:nvPr/>
          </p:nvSpPr>
          <p:spPr bwMode="auto">
            <a:xfrm>
              <a:off x="2064" y="120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to have all your new records”</a:t>
              </a:r>
              <a:endParaRPr lang="en-GB" sz="1400" b="1"/>
            </a:p>
          </p:txBody>
        </p:sp>
        <p:sp>
          <p:nvSpPr>
            <p:cNvPr id="158755" name="Text Box 15"/>
            <p:cNvSpPr txBox="1">
              <a:spLocks noChangeArrowheads="1"/>
            </p:cNvSpPr>
            <p:nvPr/>
          </p:nvSpPr>
          <p:spPr bwMode="auto">
            <a:xfrm>
              <a:off x="2064" y="1388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metadataPrefix=oai_dc</a:t>
              </a:r>
              <a:r>
                <a:rPr lang="en-GB" sz="1400" b="1"/>
                <a:t>&amp;</a:t>
              </a:r>
              <a:r>
                <a:rPr lang="en-GB" sz="1400" b="1">
                  <a:solidFill>
                    <a:srgbClr val="D2691E"/>
                  </a:solidFill>
                </a:rPr>
                <a:t>from=2003-01-01</a:t>
              </a:r>
            </a:p>
          </p:txBody>
        </p:sp>
      </p:grpSp>
      <p:grpSp>
        <p:nvGrpSpPr>
          <p:cNvPr id="7" name="Group 16"/>
          <p:cNvGrpSpPr>
            <a:grpSpLocks/>
          </p:cNvGrpSpPr>
          <p:nvPr/>
        </p:nvGrpSpPr>
        <p:grpSpPr bwMode="auto">
          <a:xfrm>
            <a:off x="3276600" y="2736850"/>
            <a:ext cx="3887788" cy="593725"/>
            <a:chOff x="2064" y="1797"/>
            <a:chExt cx="2449" cy="374"/>
          </a:xfrm>
        </p:grpSpPr>
        <p:sp>
          <p:nvSpPr>
            <p:cNvPr id="158750" name="Line 17"/>
            <p:cNvSpPr>
              <a:spLocks noChangeShapeType="1"/>
            </p:cNvSpPr>
            <p:nvPr/>
          </p:nvSpPr>
          <p:spPr bwMode="auto">
            <a:xfrm flipV="1">
              <a:off x="2154" y="197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51" name="Text Box 18"/>
            <p:cNvSpPr txBox="1">
              <a:spLocks noChangeArrowheads="1"/>
            </p:cNvSpPr>
            <p:nvPr/>
          </p:nvSpPr>
          <p:spPr bwMode="auto">
            <a:xfrm>
              <a:off x="2064" y="179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but give you only 100”</a:t>
              </a:r>
              <a:endParaRPr lang="en-GB" sz="1400" b="1"/>
            </a:p>
          </p:txBody>
        </p:sp>
        <p:sp>
          <p:nvSpPr>
            <p:cNvPr id="2" name="Text Box 19"/>
            <p:cNvSpPr txBox="1">
              <a:spLocks noChangeArrowheads="1"/>
            </p:cNvSpPr>
            <p:nvPr/>
          </p:nvSpPr>
          <p:spPr bwMode="auto">
            <a:xfrm>
              <a:off x="2064" y="1979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anyID1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3276600" y="3382963"/>
            <a:ext cx="3887788" cy="804862"/>
            <a:chOff x="2064" y="2251"/>
            <a:chExt cx="2449" cy="507"/>
          </a:xfrm>
        </p:grpSpPr>
        <p:sp>
          <p:nvSpPr>
            <p:cNvPr id="158747" name="Line 21"/>
            <p:cNvSpPr>
              <a:spLocks noChangeShapeType="1"/>
            </p:cNvSpPr>
            <p:nvPr/>
          </p:nvSpPr>
          <p:spPr bwMode="auto">
            <a:xfrm flipV="1">
              <a:off x="2154" y="2432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" name="Text Box 22"/>
            <p:cNvSpPr txBox="1">
              <a:spLocks noChangeArrowheads="1"/>
            </p:cNvSpPr>
            <p:nvPr/>
          </p:nvSpPr>
          <p:spPr bwMode="auto">
            <a:xfrm>
              <a:off x="2064" y="2251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58749" name="Text Box 23"/>
            <p:cNvSpPr txBox="1">
              <a:spLocks noChangeArrowheads="1"/>
            </p:cNvSpPr>
            <p:nvPr/>
          </p:nvSpPr>
          <p:spPr bwMode="auto">
            <a:xfrm>
              <a:off x="2064" y="2432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resumptionToken=anyID1</a:t>
              </a:r>
            </a:p>
          </p:txBody>
        </p:sp>
      </p:grp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3276600" y="4235450"/>
            <a:ext cx="3887788" cy="593725"/>
            <a:chOff x="2064" y="2704"/>
            <a:chExt cx="2449" cy="374"/>
          </a:xfrm>
        </p:grpSpPr>
        <p:sp>
          <p:nvSpPr>
            <p:cNvPr id="4" name="Line 25"/>
            <p:cNvSpPr>
              <a:spLocks noChangeShapeType="1"/>
            </p:cNvSpPr>
            <p:nvPr/>
          </p:nvSpPr>
          <p:spPr bwMode="auto">
            <a:xfrm flipV="1">
              <a:off x="2154" y="2885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45" name="Text Box 26"/>
            <p:cNvSpPr txBox="1">
              <a:spLocks noChangeArrowheads="1"/>
            </p:cNvSpPr>
            <p:nvPr/>
          </p:nvSpPr>
          <p:spPr bwMode="auto">
            <a:xfrm>
              <a:off x="2064" y="270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give you another 100”</a:t>
              </a:r>
              <a:endParaRPr lang="en-GB" sz="1400" b="1"/>
            </a:p>
          </p:txBody>
        </p:sp>
        <p:sp>
          <p:nvSpPr>
            <p:cNvPr id="158746" name="Text Box 27"/>
            <p:cNvSpPr txBox="1">
              <a:spLocks noChangeArrowheads="1"/>
            </p:cNvSpPr>
            <p:nvPr/>
          </p:nvSpPr>
          <p:spPr bwMode="auto">
            <a:xfrm>
              <a:off x="2064" y="2886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anyID2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10" name="Group 28"/>
          <p:cNvGrpSpPr>
            <a:grpSpLocks/>
          </p:cNvGrpSpPr>
          <p:nvPr/>
        </p:nvGrpSpPr>
        <p:grpSpPr bwMode="auto">
          <a:xfrm>
            <a:off x="3276600" y="4884738"/>
            <a:ext cx="3887788" cy="804862"/>
            <a:chOff x="2064" y="3158"/>
            <a:chExt cx="2449" cy="507"/>
          </a:xfrm>
        </p:grpSpPr>
        <p:sp>
          <p:nvSpPr>
            <p:cNvPr id="158741" name="Line 29"/>
            <p:cNvSpPr>
              <a:spLocks noChangeShapeType="1"/>
            </p:cNvSpPr>
            <p:nvPr/>
          </p:nvSpPr>
          <p:spPr bwMode="auto">
            <a:xfrm flipV="1">
              <a:off x="2154" y="3339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42" name="Text Box 30"/>
            <p:cNvSpPr txBox="1">
              <a:spLocks noChangeArrowheads="1"/>
            </p:cNvSpPr>
            <p:nvPr/>
          </p:nvSpPr>
          <p:spPr bwMode="auto">
            <a:xfrm>
              <a:off x="2064" y="3158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58743" name="Text Box 31"/>
            <p:cNvSpPr txBox="1">
              <a:spLocks noChangeArrowheads="1"/>
            </p:cNvSpPr>
            <p:nvPr/>
          </p:nvSpPr>
          <p:spPr bwMode="auto">
            <a:xfrm>
              <a:off x="2064" y="3339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resumptionToken=anyID2</a:t>
              </a:r>
            </a:p>
          </p:txBody>
        </p:sp>
      </p:grpSp>
      <p:grpSp>
        <p:nvGrpSpPr>
          <p:cNvPr id="11" name="Group 32"/>
          <p:cNvGrpSpPr>
            <a:grpSpLocks/>
          </p:cNvGrpSpPr>
          <p:nvPr/>
        </p:nvGrpSpPr>
        <p:grpSpPr bwMode="auto">
          <a:xfrm>
            <a:off x="3276600" y="5734050"/>
            <a:ext cx="3887788" cy="593725"/>
            <a:chOff x="2064" y="3612"/>
            <a:chExt cx="2449" cy="374"/>
          </a:xfrm>
        </p:grpSpPr>
        <p:sp>
          <p:nvSpPr>
            <p:cNvPr id="158738" name="Line 33"/>
            <p:cNvSpPr>
              <a:spLocks noChangeShapeType="1"/>
            </p:cNvSpPr>
            <p:nvPr/>
          </p:nvSpPr>
          <p:spPr bwMode="auto">
            <a:xfrm flipV="1">
              <a:off x="2154" y="3793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8739" name="Text Box 34"/>
            <p:cNvSpPr txBox="1">
              <a:spLocks noChangeArrowheads="1"/>
            </p:cNvSpPr>
            <p:nvPr/>
          </p:nvSpPr>
          <p:spPr bwMode="auto">
            <a:xfrm>
              <a:off x="2064" y="3612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give you my last 67”</a:t>
              </a:r>
              <a:endParaRPr lang="en-GB" sz="1400" b="1"/>
            </a:p>
          </p:txBody>
        </p:sp>
        <p:sp>
          <p:nvSpPr>
            <p:cNvPr id="5" name="Text Box 35"/>
            <p:cNvSpPr txBox="1">
              <a:spLocks noChangeArrowheads="1"/>
            </p:cNvSpPr>
            <p:nvPr/>
          </p:nvSpPr>
          <p:spPr bwMode="auto">
            <a:xfrm>
              <a:off x="2064" y="379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67 records + resumptionToken “”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resumption token</a:t>
            </a:r>
          </a:p>
        </p:txBody>
      </p:sp>
      <p:sp>
        <p:nvSpPr>
          <p:cNvPr id="2631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If the response to a request is incomplete, it must include a resumption token 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It may also include expiration date, size of complete list, and a cursor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A new request with same request type  gives resumption token as parameter, all other parameters omitted.</a:t>
            </a:r>
          </a:p>
          <a:p>
            <a:pPr>
              <a:lnSpc>
                <a:spcPct val="90000"/>
              </a:lnSpc>
            </a:pPr>
            <a:r>
              <a:rPr lang="en-US" sz="2800" smtClean="0"/>
              <a:t>The following response includes the next (maybe last) section of the list and a resumption token (empty if last section of list enclosed)</a:t>
            </a:r>
          </a:p>
          <a:p>
            <a:pPr>
              <a:lnSpc>
                <a:spcPct val="90000"/>
              </a:lnSpc>
            </a:pPr>
            <a:endParaRPr lang="en-US" sz="2800" smtClean="0"/>
          </a:p>
          <a:p>
            <a:pPr>
              <a:lnSpc>
                <a:spcPct val="90000"/>
              </a:lnSpc>
            </a:pPr>
            <a:endParaRPr lang="en-US" sz="2800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13A4AD-7EB9-45F1-A44A-84E05294E35A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159746" name="Rectangle 2"/>
          <p:cNvSpPr>
            <a:spLocks noGrp="1"/>
          </p:cNvSpPr>
          <p:nvPr>
            <p:ph type="title"/>
          </p:nvPr>
        </p:nvSpPr>
        <p:spPr>
          <a:xfrm>
            <a:off x="152400" y="381000"/>
            <a:ext cx="8991600" cy="990600"/>
          </a:xfrm>
        </p:spPr>
        <p:txBody>
          <a:bodyPr/>
          <a:lstStyle/>
          <a:p>
            <a:r>
              <a:rPr lang="en-GB" sz="4000" smtClean="0"/>
              <a:t>Protocol Details: Errors and Exceptions</a:t>
            </a:r>
          </a:p>
        </p:txBody>
      </p:sp>
      <p:sp>
        <p:nvSpPr>
          <p:cNvPr id="1597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repositories must indicate OAI-PMH errors</a:t>
            </a:r>
          </a:p>
          <a:p>
            <a:pPr marL="482600" indent="-482600"/>
            <a:r>
              <a:rPr lang="en-GB" smtClean="0"/>
              <a:t>inclusion of one or more </a:t>
            </a:r>
            <a:r>
              <a:rPr lang="en-GB" b="1" smtClean="0">
                <a:latin typeface="Courier New" pitchFamily="49" charset="0"/>
              </a:rPr>
              <a:t>error</a:t>
            </a:r>
            <a:r>
              <a:rPr lang="en-GB" smtClean="0"/>
              <a:t> elements</a:t>
            </a:r>
            <a:r>
              <a:rPr lang="en-US" smtClean="0"/>
              <a:t>. The errors are define in the protocol</a:t>
            </a:r>
            <a:r>
              <a:rPr lang="en-GB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errors</a:t>
            </a:r>
          </a:p>
        </p:txBody>
      </p:sp>
      <p:sp>
        <p:nvSpPr>
          <p:cNvPr id="26419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smtClean="0"/>
              <a:t>badArgument</a:t>
            </a:r>
          </a:p>
          <a:p>
            <a:r>
              <a:rPr lang="en-US" smtClean="0"/>
              <a:t>badResumptionToken</a:t>
            </a:r>
          </a:p>
          <a:p>
            <a:r>
              <a:rPr lang="en-US" smtClean="0"/>
              <a:t>badVerb</a:t>
            </a:r>
          </a:p>
          <a:p>
            <a:r>
              <a:rPr lang="en-US" smtClean="0"/>
              <a:t>cannotDisseminateFormat</a:t>
            </a:r>
          </a:p>
          <a:p>
            <a:r>
              <a:rPr lang="en-US" smtClean="0"/>
              <a:t>idDoesNotExist</a:t>
            </a:r>
          </a:p>
          <a:p>
            <a:r>
              <a:rPr lang="en-US" smtClean="0"/>
              <a:t>noRecordsMatch</a:t>
            </a:r>
          </a:p>
          <a:p>
            <a:r>
              <a:rPr lang="en-US" smtClean="0"/>
              <a:t>noMetaDataFormats</a:t>
            </a:r>
          </a:p>
          <a:p>
            <a:r>
              <a:rPr lang="en-US" smtClean="0"/>
              <a:t>noSetHierarchy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A50AE7-D24A-4464-AD26-9F10FB13908C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1617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Request Types</a:t>
            </a:r>
          </a:p>
        </p:txBody>
      </p:sp>
      <p:sp>
        <p:nvSpPr>
          <p:cNvPr id="1617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six different request types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Identify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ListMetadataFormats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ListSets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ListIdentifiers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ListRecords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GetRecord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request types</a:t>
            </a:r>
          </a:p>
        </p:txBody>
      </p:sp>
      <p:sp>
        <p:nvSpPr>
          <p:cNvPr id="2652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 harvester does not need  to use all types</a:t>
            </a:r>
          </a:p>
          <a:p>
            <a:r>
              <a:rPr lang="en-GB" smtClean="0"/>
              <a:t>But a repository must implement all types</a:t>
            </a:r>
          </a:p>
          <a:p>
            <a:r>
              <a:rPr lang="en-GB" smtClean="0"/>
              <a:t>Each request type has required and optional arguments, depend on request types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6FB03E-8200-4BD6-A155-10B2F69AD0F0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1628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Request Type: Identify</a:t>
            </a:r>
          </a:p>
        </p:txBody>
      </p:sp>
      <p:sp>
        <p:nvSpPr>
          <p:cNvPr id="1628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function</a:t>
            </a:r>
            <a:r>
              <a:rPr lang="en-GB" smtClean="0"/>
              <a:t/>
            </a:r>
            <a:br>
              <a:rPr lang="en-GB" smtClean="0"/>
            </a:br>
            <a:r>
              <a:rPr lang="en-GB" smtClean="0"/>
              <a:t>description of an archive</a:t>
            </a:r>
          </a:p>
          <a:p>
            <a:pPr>
              <a:buFont typeface="Arial" charset="0"/>
              <a:buNone/>
            </a:pPr>
            <a:r>
              <a:rPr lang="en-GB" b="1" smtClean="0"/>
              <a:t>example</a:t>
            </a:r>
            <a:r>
              <a:rPr lang="en-GB" smtClean="0"/>
              <a:t> </a:t>
            </a:r>
            <a:br>
              <a:rPr lang="en-GB" smtClean="0"/>
            </a:br>
            <a:r>
              <a:rPr lang="en-GB" smtClean="0"/>
              <a:t>archive.org/oai-script?</a:t>
            </a:r>
            <a:r>
              <a:rPr lang="en-GB" b="1" smtClean="0">
                <a:solidFill>
                  <a:srgbClr val="D2691E"/>
                </a:solidFill>
              </a:rPr>
              <a:t>verb=Identify</a:t>
            </a:r>
          </a:p>
          <a:p>
            <a:pPr>
              <a:buFont typeface="Arial" charset="0"/>
              <a:buNone/>
            </a:pPr>
            <a:r>
              <a:rPr lang="en-GB" b="1" smtClean="0"/>
              <a:t>parameters</a:t>
            </a:r>
            <a:r>
              <a:rPr lang="en-GB" smtClean="0"/>
              <a:t> </a:t>
            </a:r>
            <a:br>
              <a:rPr lang="en-GB" smtClean="0"/>
            </a:br>
            <a:r>
              <a:rPr lang="en-GB" smtClean="0"/>
              <a:t>none</a:t>
            </a:r>
          </a:p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r>
              <a:rPr lang="en-GB" b="1" smtClean="0"/>
              <a:t> </a:t>
            </a:r>
            <a:br>
              <a:rPr lang="en-GB" b="1" smtClean="0"/>
            </a:br>
            <a:r>
              <a:rPr lang="en-GB" b="1" smtClean="0"/>
              <a:t>	</a:t>
            </a:r>
            <a:r>
              <a:rPr lang="en-GB" smtClean="0"/>
              <a:t>e.g. archive.org/oai-script?verb=Identify</a:t>
            </a:r>
            <a:r>
              <a:rPr lang="en-GB" b="1" smtClean="0"/>
              <a:t>&amp;</a:t>
            </a:r>
            <a:br>
              <a:rPr lang="en-GB" b="1" smtClean="0"/>
            </a:br>
            <a:r>
              <a:rPr lang="en-GB" b="1" smtClean="0"/>
              <a:t>	</a:t>
            </a:r>
            <a:r>
              <a:rPr lang="en-GB" b="1" smtClean="0">
                <a:solidFill>
                  <a:srgbClr val="D2691E"/>
                </a:solidFill>
              </a:rPr>
              <a:t>set=biology</a:t>
            </a:r>
            <a:endParaRPr lang="en-GB" smtClean="0">
              <a:solidFill>
                <a:srgbClr val="D2691E"/>
              </a:solidFill>
              <a:latin typeface="Courier New" pitchFamily="49" charset="0"/>
            </a:endParaRPr>
          </a:p>
          <a:p>
            <a:pPr>
              <a:buFont typeface="Arial" charset="0"/>
              <a:buNone/>
            </a:pP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B14D5B-B44D-4614-99A9-9D93ECCFEB93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731250" cy="990600"/>
          </a:xfrm>
        </p:spPr>
        <p:txBody>
          <a:bodyPr/>
          <a:lstStyle/>
          <a:p>
            <a:r>
              <a:rPr lang="en-GB" sz="4000" smtClean="0"/>
              <a:t>Request Type: ListMetadataFormats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705725" cy="46482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sz="2800" b="1" smtClean="0"/>
              <a:t>function</a:t>
            </a:r>
            <a:br>
              <a:rPr lang="en-GB" sz="2800" b="1" smtClean="0"/>
            </a:br>
            <a:r>
              <a:rPr lang="en-GB" sz="2800" smtClean="0"/>
              <a:t>retrieve available metadata formats from archive</a:t>
            </a:r>
          </a:p>
          <a:p>
            <a:pPr>
              <a:buFont typeface="Arial" charset="0"/>
              <a:buNone/>
            </a:pPr>
            <a:r>
              <a:rPr lang="en-GB" sz="2800" b="1" smtClean="0"/>
              <a:t>example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900" smtClean="0"/>
              <a:t>archive.org/oai-script?</a:t>
            </a:r>
            <a:r>
              <a:rPr lang="en-GB" sz="2900" b="1" smtClean="0">
                <a:solidFill>
                  <a:srgbClr val="D2691E"/>
                </a:solidFill>
              </a:rPr>
              <a:t>verb=ListMetadataFormats</a:t>
            </a:r>
            <a:r>
              <a:rPr lang="en-GB" sz="2900" smtClean="0"/>
              <a:t>&amp;</a:t>
            </a:r>
            <a:br>
              <a:rPr lang="en-GB" sz="2900" smtClean="0"/>
            </a:br>
            <a:r>
              <a:rPr lang="en-GB" sz="2900" smtClean="0"/>
              <a:t>	</a:t>
            </a:r>
            <a:r>
              <a:rPr lang="en-GB" sz="2900" b="1" smtClean="0">
                <a:solidFill>
                  <a:srgbClr val="D2691E"/>
                </a:solidFill>
              </a:rPr>
              <a:t>identifier=oai:HUBerlin.de:3000218</a:t>
            </a:r>
          </a:p>
          <a:p>
            <a:pPr>
              <a:buFont typeface="Arial" charset="0"/>
              <a:buNone/>
            </a:pPr>
            <a:r>
              <a:rPr lang="en-GB" sz="2800" b="1" smtClean="0"/>
              <a:t>parameters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800" b="1" smtClean="0">
                <a:latin typeface="Courier New" pitchFamily="49" charset="0"/>
              </a:rPr>
              <a:t>identifier</a:t>
            </a:r>
            <a:r>
              <a:rPr lang="en-GB" sz="2800" smtClean="0"/>
              <a:t> (optional)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to </a:t>
            </a:r>
            <a:r>
              <a:rPr lang="en-GB" smtClean="0"/>
              <a:t>ListMetadataFormats</a:t>
            </a:r>
            <a:endParaRPr lang="en-US" smtClean="0"/>
          </a:p>
        </p:txBody>
      </p:sp>
      <p:sp>
        <p:nvSpPr>
          <p:cNvPr id="2662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errors / exceptions</a:t>
            </a:r>
            <a:br>
              <a:rPr lang="en-GB" smtClean="0"/>
            </a:br>
            <a:r>
              <a:rPr lang="en-GB" smtClean="0">
                <a:latin typeface="Courier New" pitchFamily="49" charset="0"/>
              </a:rPr>
              <a:t>badArgument</a:t>
            </a:r>
            <a:br>
              <a:rPr lang="en-GB" smtClean="0">
                <a:latin typeface="Courier New" pitchFamily="49" charset="0"/>
              </a:rPr>
            </a:br>
            <a:r>
              <a:rPr lang="en-GB" smtClean="0">
                <a:latin typeface="Courier New" pitchFamily="49" charset="0"/>
              </a:rPr>
              <a:t>idDoesNotExist</a:t>
            </a:r>
            <a:br>
              <a:rPr lang="en-GB" smtClean="0">
                <a:latin typeface="Courier New" pitchFamily="49" charset="0"/>
              </a:rPr>
            </a:br>
            <a:r>
              <a:rPr lang="en-GB" smtClean="0"/>
              <a:t>	e.g. </a:t>
            </a:r>
            <a:r>
              <a:rPr lang="en-GB" sz="3300" smtClean="0"/>
              <a:t>archive.org/oai-script?verb=ListMetadataFormats&amp;</a:t>
            </a:r>
            <a:br>
              <a:rPr lang="en-GB" sz="3300" smtClean="0"/>
            </a:br>
            <a:r>
              <a:rPr lang="en-GB" sz="3300" smtClean="0"/>
              <a:t>	</a:t>
            </a:r>
            <a:r>
              <a:rPr lang="en-GB" sz="3300" smtClean="0">
                <a:solidFill>
                  <a:srgbClr val="D2691E"/>
                </a:solidFill>
              </a:rPr>
              <a:t>identifier=really-wrong-identifier</a:t>
            </a:r>
            <a:r>
              <a:rPr lang="en-GB" smtClean="0"/>
              <a:t> </a:t>
            </a:r>
            <a:r>
              <a:rPr lang="en-GB" smtClean="0">
                <a:latin typeface="Courier New" pitchFamily="49" charset="0"/>
              </a:rPr>
              <a:t/>
            </a:r>
            <a:br>
              <a:rPr lang="en-GB" smtClean="0">
                <a:latin typeface="Courier New" pitchFamily="49" charset="0"/>
              </a:rPr>
            </a:br>
            <a:r>
              <a:rPr lang="en-GB" smtClean="0">
                <a:latin typeface="Courier New" pitchFamily="49" charset="0"/>
              </a:rPr>
              <a:t>noMetadataFormats</a:t>
            </a:r>
          </a:p>
          <a:p>
            <a:pPr>
              <a:buFont typeface="Arial" charset="0"/>
              <a:buNone/>
            </a:pPr>
            <a:endParaRPr lang="en-GB" smtClean="0">
              <a:latin typeface="Courier New" pitchFamily="49" charset="0"/>
            </a:endParaRPr>
          </a:p>
          <a:p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smtClean="0"/>
              <a:t>A History Lesson - Roots of OAI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56075"/>
          </a:xfrm>
        </p:spPr>
        <p:txBody>
          <a:bodyPr/>
          <a:lstStyle/>
          <a:p>
            <a:pPr marL="482600" indent="-482600"/>
            <a:r>
              <a:rPr lang="en-GB" smtClean="0"/>
              <a:t>Some early activity</a:t>
            </a:r>
          </a:p>
          <a:p>
            <a:pPr marL="1054100" lvl="1" indent="-381000"/>
            <a:r>
              <a:rPr lang="en-GB" smtClean="0"/>
              <a:t>XXX (arXiv), RePEc, NCSTRL, CogPrints</a:t>
            </a:r>
          </a:p>
          <a:p>
            <a:pPr marL="482600" indent="-482600"/>
            <a:r>
              <a:rPr lang="en-GB" smtClean="0"/>
              <a:t>Web interfaces for people, no machine interfaces, except for RePEc that has only a machine interface.</a:t>
            </a:r>
          </a:p>
          <a:p>
            <a:pPr marL="482600" indent="-482600"/>
            <a:r>
              <a:rPr lang="en-GB" smtClean="0"/>
              <a:t>Different interfaces for different archives</a:t>
            </a:r>
          </a:p>
          <a:p>
            <a:pPr marL="482600" indent="-482600"/>
            <a:r>
              <a:rPr lang="en-GB" smtClean="0"/>
              <a:t>End Users forced to learn diverse interfaces</a:t>
            </a:r>
          </a:p>
          <a:p>
            <a:pPr marL="482600" indent="-482600"/>
            <a:r>
              <a:rPr lang="en-GB" smtClean="0"/>
              <a:t>Little or no autonomous metadata sharing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BB778F-17C1-44CA-8B91-47E4B9A5D531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826250" cy="990600"/>
          </a:xfrm>
        </p:spPr>
        <p:txBody>
          <a:bodyPr/>
          <a:lstStyle/>
          <a:p>
            <a:r>
              <a:rPr lang="en-GB" sz="4000" smtClean="0"/>
              <a:t>Request Type: ListSets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b="1" smtClean="0"/>
              <a:t>function</a:t>
            </a:r>
            <a:br>
              <a:rPr lang="en-GB" b="1" smtClean="0"/>
            </a:br>
            <a:r>
              <a:rPr lang="en-GB" smtClean="0"/>
              <a:t>retrieve set structure of a repository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b="1" smtClean="0"/>
              <a:t>example</a:t>
            </a:r>
            <a:r>
              <a:rPr lang="en-GB" smtClean="0"/>
              <a:t> </a:t>
            </a:r>
            <a:br>
              <a:rPr lang="en-GB" smtClean="0"/>
            </a:br>
            <a:r>
              <a:rPr lang="en-GB" smtClean="0"/>
              <a:t>archive.org/oai-script?</a:t>
            </a:r>
            <a:r>
              <a:rPr lang="en-GB" b="1" smtClean="0">
                <a:solidFill>
                  <a:srgbClr val="D2691E"/>
                </a:solidFill>
              </a:rPr>
              <a:t>verb=ListSets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GB" b="1" smtClean="0"/>
              <a:t>parameters</a:t>
            </a:r>
            <a:r>
              <a:rPr lang="en-GB" smtClean="0"/>
              <a:t> </a:t>
            </a:r>
            <a:br>
              <a:rPr lang="en-GB" smtClean="0"/>
            </a:br>
            <a:r>
              <a:rPr lang="en-GB" b="1" smtClean="0">
                <a:latin typeface="Courier New" pitchFamily="49" charset="0"/>
              </a:rPr>
              <a:t>resumptionToken</a:t>
            </a:r>
            <a:r>
              <a:rPr lang="en-GB" smtClean="0"/>
              <a:t> (exclusive)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for ListSets</a:t>
            </a:r>
          </a:p>
        </p:txBody>
      </p:sp>
      <p:sp>
        <p:nvSpPr>
          <p:cNvPr id="2672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badResumptionToken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	</a:t>
            </a:r>
            <a:r>
              <a:rPr lang="en-GB" smtClean="0"/>
              <a:t>e.g. archive.org/oai-script?verb=ListSets</a:t>
            </a:r>
            <a:r>
              <a:rPr lang="en-GB" b="1" smtClean="0"/>
              <a:t>&amp;</a:t>
            </a:r>
            <a:br>
              <a:rPr lang="en-GB" b="1" smtClean="0"/>
            </a:br>
            <a:r>
              <a:rPr lang="en-GB" b="1" smtClean="0"/>
              <a:t>	</a:t>
            </a:r>
            <a:r>
              <a:rPr lang="en-GB" b="1" smtClean="0">
                <a:solidFill>
                  <a:srgbClr val="D2691E"/>
                </a:solidFill>
              </a:rPr>
              <a:t>resumptionToken=any-wrong-token</a:t>
            </a:r>
          </a:p>
          <a:p>
            <a:pPr>
              <a:buFont typeface="Arial" charset="0"/>
              <a:buNone/>
            </a:pPr>
            <a:r>
              <a:rPr lang="en-GB" b="1" smtClean="0">
                <a:latin typeface="Courier New" pitchFamily="49" charset="0"/>
              </a:rPr>
              <a:t>	noSetHierarchy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DD544F-4B98-49C5-912D-160A4BFEB10B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826250" cy="990600"/>
          </a:xfrm>
        </p:spPr>
        <p:txBody>
          <a:bodyPr/>
          <a:lstStyle/>
          <a:p>
            <a:r>
              <a:rPr lang="en-GB" sz="4000" smtClean="0"/>
              <a:t>Request Type: ListIdentifiers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function</a:t>
            </a:r>
            <a:br>
              <a:rPr lang="en-GB" sz="2800" b="1" smtClean="0"/>
            </a:br>
            <a:r>
              <a:rPr lang="en-GB" sz="2800" smtClean="0"/>
              <a:t>abbreviated form of ListRecords, retrieving only headers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example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800" smtClean="0"/>
              <a:t>archive.org/oai-script?</a:t>
            </a:r>
            <a:r>
              <a:rPr lang="en-GB" sz="2800" b="1" smtClean="0">
                <a:solidFill>
                  <a:srgbClr val="D2691E"/>
                </a:solidFill>
              </a:rPr>
              <a:t>verb=ListIdentifiers</a:t>
            </a:r>
            <a:r>
              <a:rPr lang="en-GB" sz="2800" smtClean="0"/>
              <a:t>&amp;</a:t>
            </a:r>
            <a:br>
              <a:rPr lang="en-GB" sz="2800" smtClean="0"/>
            </a:br>
            <a:r>
              <a:rPr lang="en-GB" sz="2800" smtClean="0"/>
              <a:t>		</a:t>
            </a:r>
            <a:r>
              <a:rPr lang="en-GB" sz="2800" b="1" smtClean="0">
                <a:solidFill>
                  <a:srgbClr val="D2691E"/>
                </a:solidFill>
              </a:rPr>
              <a:t>metadataPrefix=oai_dc</a:t>
            </a:r>
            <a:r>
              <a:rPr lang="en-GB" sz="2800" smtClean="0"/>
              <a:t>&amp;</a:t>
            </a:r>
            <a:r>
              <a:rPr lang="en-GB" sz="2800" b="1" smtClean="0">
                <a:solidFill>
                  <a:srgbClr val="D2691E"/>
                </a:solidFill>
              </a:rPr>
              <a:t>from=2002-12-01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parameters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from</a:t>
            </a:r>
            <a:r>
              <a:rPr lang="en-GB" sz="2800" b="1" smtClean="0"/>
              <a:t> </a:t>
            </a:r>
            <a:r>
              <a:rPr lang="en-GB" sz="2800" smtClean="0"/>
              <a:t>(optional)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until</a:t>
            </a:r>
            <a:r>
              <a:rPr lang="en-GB" sz="2800" b="1" smtClean="0"/>
              <a:t> </a:t>
            </a:r>
            <a:r>
              <a:rPr lang="en-GB" sz="2800" smtClean="0"/>
              <a:t>(optional)</a:t>
            </a:r>
            <a:r>
              <a:rPr lang="en-GB" sz="2800" b="1" smtClean="0"/>
              <a:t> 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metadataPrefix</a:t>
            </a:r>
            <a:r>
              <a:rPr lang="en-GB" sz="2800" b="1" smtClean="0"/>
              <a:t> </a:t>
            </a:r>
            <a:r>
              <a:rPr lang="en-GB" sz="2800" smtClean="0"/>
              <a:t>(required)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set</a:t>
            </a:r>
            <a:r>
              <a:rPr lang="en-GB" sz="2800" b="1" smtClean="0"/>
              <a:t> </a:t>
            </a:r>
            <a:r>
              <a:rPr lang="en-GB" sz="2800" smtClean="0"/>
              <a:t>(optional) </a:t>
            </a:r>
            <a:br>
              <a:rPr lang="en-GB" sz="2800" smtClean="0"/>
            </a:br>
            <a:r>
              <a:rPr lang="en-GB" sz="2800" b="1" smtClean="0">
                <a:latin typeface="Courier New" pitchFamily="49" charset="0"/>
              </a:rPr>
              <a:t>resumptionToken</a:t>
            </a:r>
            <a:r>
              <a:rPr lang="en-GB" sz="2800" smtClean="0"/>
              <a:t> (exclusive)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to ListIdentifiers</a:t>
            </a:r>
          </a:p>
        </p:txBody>
      </p:sp>
      <p:sp>
        <p:nvSpPr>
          <p:cNvPr id="2682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r>
              <a:rPr lang="en-GB" b="1" smtClean="0"/>
              <a:t>, </a:t>
            </a:r>
            <a:r>
              <a:rPr lang="en-GB" smtClean="0"/>
              <a:t>e.g. …</a:t>
            </a:r>
            <a:r>
              <a:rPr lang="en-GB" b="1" smtClean="0"/>
              <a:t>&amp;</a:t>
            </a:r>
            <a:r>
              <a:rPr lang="en-GB" b="1" smtClean="0">
                <a:solidFill>
                  <a:srgbClr val="D2691E"/>
                </a:solidFill>
              </a:rPr>
              <a:t>from=2002-12-01-13:45:00</a:t>
            </a:r>
            <a:r>
              <a:rPr lang="en-GB" b="1" smtClean="0"/>
              <a:t/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badResumptionToken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cannotDisseminateFormat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noRecordsMatch</a:t>
            </a:r>
            <a:r>
              <a:rPr lang="en-GB" b="1" smtClean="0"/>
              <a:t/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noSetHierarchy</a:t>
            </a:r>
          </a:p>
          <a:p>
            <a:pPr>
              <a:buFont typeface="Arial" charset="0"/>
              <a:buNone/>
            </a:pPr>
            <a:endParaRPr lang="en-US" smtClean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79E32-EAE4-4642-896A-E67BE4833A82}" type="slidenum">
              <a:rPr lang="en-US"/>
              <a:pPr>
                <a:defRPr/>
              </a:pPr>
              <a:t>54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826250" cy="990600"/>
          </a:xfrm>
        </p:spPr>
        <p:txBody>
          <a:bodyPr/>
          <a:lstStyle/>
          <a:p>
            <a:r>
              <a:rPr lang="en-GB" sz="4000" smtClean="0"/>
              <a:t>Request Type: ListRecords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function</a:t>
            </a:r>
            <a:br>
              <a:rPr lang="en-GB" sz="2800" b="1" smtClean="0"/>
            </a:br>
            <a:r>
              <a:rPr lang="en-GB" sz="2800" smtClean="0"/>
              <a:t>harvest records from a repository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example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800" smtClean="0"/>
              <a:t>archive.org/oai-script?</a:t>
            </a:r>
            <a:r>
              <a:rPr lang="en-GB" sz="2800" b="1" smtClean="0">
                <a:solidFill>
                  <a:srgbClr val="D2691E"/>
                </a:solidFill>
              </a:rPr>
              <a:t>verb=ListRecords</a:t>
            </a:r>
            <a:r>
              <a:rPr lang="en-GB" sz="2800" smtClean="0"/>
              <a:t>&amp;</a:t>
            </a:r>
            <a:br>
              <a:rPr lang="en-GB" sz="2800" smtClean="0"/>
            </a:br>
            <a:r>
              <a:rPr lang="en-GB" sz="2800" smtClean="0"/>
              <a:t>		</a:t>
            </a:r>
            <a:r>
              <a:rPr lang="en-GB" sz="2800" b="1" smtClean="0">
                <a:solidFill>
                  <a:srgbClr val="D2691E"/>
                </a:solidFill>
              </a:rPr>
              <a:t>metadataPrefix=oai_dc</a:t>
            </a:r>
            <a:r>
              <a:rPr lang="en-GB" sz="2800" smtClean="0"/>
              <a:t>&amp;</a:t>
            </a:r>
            <a:r>
              <a:rPr lang="en-GB" sz="2800" b="1" smtClean="0">
                <a:solidFill>
                  <a:srgbClr val="D2691E"/>
                </a:solidFill>
              </a:rPr>
              <a:t>set=biology</a:t>
            </a:r>
          </a:p>
          <a:p>
            <a:pPr>
              <a:lnSpc>
                <a:spcPct val="80000"/>
              </a:lnSpc>
              <a:buFont typeface="Arial" charset="0"/>
              <a:buNone/>
            </a:pPr>
            <a:r>
              <a:rPr lang="en-GB" sz="2800" b="1" smtClean="0"/>
              <a:t>parameters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from</a:t>
            </a:r>
            <a:r>
              <a:rPr lang="en-GB" sz="2800" b="1" smtClean="0"/>
              <a:t> </a:t>
            </a:r>
            <a:r>
              <a:rPr lang="en-GB" sz="2800" smtClean="0"/>
              <a:t>(optional)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until</a:t>
            </a:r>
            <a:r>
              <a:rPr lang="en-GB" sz="2800" b="1" smtClean="0"/>
              <a:t> </a:t>
            </a:r>
            <a:r>
              <a:rPr lang="en-GB" sz="2800" smtClean="0"/>
              <a:t>(optional)</a:t>
            </a:r>
            <a:r>
              <a:rPr lang="en-GB" sz="2800" b="1" smtClean="0"/>
              <a:t> 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metadataPrefix</a:t>
            </a:r>
            <a:r>
              <a:rPr lang="en-GB" sz="2800" b="1" smtClean="0"/>
              <a:t> </a:t>
            </a:r>
            <a:r>
              <a:rPr lang="en-GB" sz="2800" smtClean="0"/>
              <a:t>(required)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set</a:t>
            </a:r>
            <a:r>
              <a:rPr lang="en-GB" sz="2800" b="1" smtClean="0"/>
              <a:t> </a:t>
            </a:r>
            <a:r>
              <a:rPr lang="en-GB" sz="2800" smtClean="0"/>
              <a:t>(optional) </a:t>
            </a:r>
            <a:br>
              <a:rPr lang="en-GB" sz="2800" smtClean="0"/>
            </a:br>
            <a:r>
              <a:rPr lang="en-GB" sz="2800" b="1" smtClean="0">
                <a:latin typeface="Courier New" pitchFamily="49" charset="0"/>
              </a:rPr>
              <a:t>resumptionToken</a:t>
            </a:r>
            <a:r>
              <a:rPr lang="en-GB" sz="2800" smtClean="0"/>
              <a:t> (exclusive)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for ListRecords</a:t>
            </a:r>
          </a:p>
        </p:txBody>
      </p:sp>
      <p:sp>
        <p:nvSpPr>
          <p:cNvPr id="2693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badResumptionToken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cannotDisseminateFormat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noRecordsMatch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noSetHierarchy</a:t>
            </a:r>
          </a:p>
          <a:p>
            <a:pPr>
              <a:buFont typeface="Arial" charset="0"/>
              <a:buNone/>
            </a:pPr>
            <a:endParaRPr lang="en-GB" b="1" smtClean="0">
              <a:latin typeface="Courier New" pitchFamily="49" charset="0"/>
            </a:endParaRPr>
          </a:p>
          <a:p>
            <a:endParaRPr lang="en-US" smtClean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02252E-B1DF-44C2-AD9E-8AF9507E0240}" type="slidenum">
              <a:rPr lang="en-US"/>
              <a:pPr>
                <a:defRPr/>
              </a:pPr>
              <a:t>56</a:t>
            </a:fld>
            <a:endParaRPr 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826250" cy="990600"/>
          </a:xfrm>
        </p:spPr>
        <p:txBody>
          <a:bodyPr/>
          <a:lstStyle/>
          <a:p>
            <a:r>
              <a:rPr lang="en-GB" sz="4000" smtClean="0"/>
              <a:t>Request Type: GetRecord</a:t>
            </a: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z="2800" b="1" smtClean="0"/>
              <a:t>function</a:t>
            </a:r>
            <a:br>
              <a:rPr lang="en-GB" sz="2800" b="1" smtClean="0"/>
            </a:br>
            <a:r>
              <a:rPr lang="en-GB" sz="2800" smtClean="0"/>
              <a:t>retrieve individual metadata record from a repository</a:t>
            </a:r>
          </a:p>
          <a:p>
            <a:pPr>
              <a:buFont typeface="Arial" charset="0"/>
              <a:buNone/>
            </a:pPr>
            <a:r>
              <a:rPr lang="en-GB" sz="2800" b="1" smtClean="0"/>
              <a:t>example</a:t>
            </a:r>
            <a:r>
              <a:rPr lang="en-GB" sz="2800" smtClean="0"/>
              <a:t> </a:t>
            </a:r>
            <a:br>
              <a:rPr lang="en-GB" sz="2800" smtClean="0"/>
            </a:br>
            <a:r>
              <a:rPr lang="en-GB" sz="2800" smtClean="0"/>
              <a:t>archive.org/oai-script?</a:t>
            </a:r>
            <a:r>
              <a:rPr lang="en-GB" sz="2800" b="1" smtClean="0">
                <a:solidFill>
                  <a:srgbClr val="D2691E"/>
                </a:solidFill>
              </a:rPr>
              <a:t>verb=GetRecord</a:t>
            </a:r>
            <a:r>
              <a:rPr lang="en-GB" sz="2800" smtClean="0"/>
              <a:t>&amp;</a:t>
            </a:r>
            <a:br>
              <a:rPr lang="en-GB" sz="2800" smtClean="0"/>
            </a:br>
            <a:r>
              <a:rPr lang="en-GB" sz="2800" smtClean="0"/>
              <a:t>		</a:t>
            </a:r>
            <a:r>
              <a:rPr lang="en-GB" sz="2800" b="1" smtClean="0">
                <a:solidFill>
                  <a:srgbClr val="D2691E"/>
                </a:solidFill>
              </a:rPr>
              <a:t>identifier=oai:HUBerlin.de:3000218</a:t>
            </a:r>
            <a:r>
              <a:rPr lang="en-GB" sz="2800" smtClean="0"/>
              <a:t>&amp;</a:t>
            </a:r>
            <a:br>
              <a:rPr lang="en-GB" sz="2800" smtClean="0"/>
            </a:br>
            <a:r>
              <a:rPr lang="en-GB" sz="2800" smtClean="0"/>
              <a:t>		</a:t>
            </a:r>
            <a:r>
              <a:rPr lang="en-GB" sz="2800" b="1" smtClean="0">
                <a:solidFill>
                  <a:srgbClr val="D2691E"/>
                </a:solidFill>
              </a:rPr>
              <a:t>metadataPrefix=oai_dc</a:t>
            </a:r>
          </a:p>
          <a:p>
            <a:pPr>
              <a:buFont typeface="Arial" charset="0"/>
              <a:buNone/>
            </a:pPr>
            <a:r>
              <a:rPr lang="en-GB" sz="2800" b="1" smtClean="0"/>
              <a:t>parameters</a:t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identifier</a:t>
            </a:r>
            <a:r>
              <a:rPr lang="en-GB" sz="2800" b="1" smtClean="0"/>
              <a:t> </a:t>
            </a:r>
            <a:r>
              <a:rPr lang="en-GB" sz="2800" smtClean="0"/>
              <a:t>(required)</a:t>
            </a:r>
            <a:r>
              <a:rPr lang="en-GB" sz="2800" b="1" smtClean="0"/>
              <a:t/>
            </a:r>
            <a:br>
              <a:rPr lang="en-GB" sz="2800" b="1" smtClean="0"/>
            </a:br>
            <a:r>
              <a:rPr lang="en-GB" sz="2800" b="1" smtClean="0">
                <a:latin typeface="Courier New" pitchFamily="49" charset="0"/>
              </a:rPr>
              <a:t>metadataPrefix</a:t>
            </a:r>
            <a:r>
              <a:rPr lang="en-GB" sz="2800" b="1" smtClean="0"/>
              <a:t> </a:t>
            </a:r>
            <a:r>
              <a:rPr lang="en-GB" sz="2800" smtClean="0"/>
              <a:t>(required)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errors for GetRecord</a:t>
            </a:r>
          </a:p>
        </p:txBody>
      </p:sp>
      <p:sp>
        <p:nvSpPr>
          <p:cNvPr id="2703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b="1" smtClean="0"/>
              <a:t>errors / exceptions</a:t>
            </a:r>
            <a:br>
              <a:rPr lang="en-GB" b="1" smtClean="0"/>
            </a:br>
            <a:r>
              <a:rPr lang="en-GB" b="1" smtClean="0">
                <a:latin typeface="Courier New" pitchFamily="49" charset="0"/>
              </a:rPr>
              <a:t>badArgument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cannotDisseminateFormat</a:t>
            </a:r>
            <a:br>
              <a:rPr lang="en-GB" b="1" smtClean="0">
                <a:latin typeface="Courier New" pitchFamily="49" charset="0"/>
              </a:rPr>
            </a:br>
            <a:r>
              <a:rPr lang="en-GB" b="1" smtClean="0">
                <a:latin typeface="Courier New" pitchFamily="49" charset="0"/>
              </a:rPr>
              <a:t>idDoesNotExist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General: First Questions</a:t>
            </a:r>
            <a:r>
              <a:rPr lang="en-GB" smtClean="0"/>
              <a:t> </a:t>
            </a:r>
          </a:p>
        </p:txBody>
      </p:sp>
      <p:sp>
        <p:nvSpPr>
          <p:cNvPr id="18022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Data Provider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Which data do I want to deliver?</a:t>
            </a:r>
          </a:p>
          <a:p>
            <a:pPr lvl="1"/>
            <a:r>
              <a:rPr lang="en-GB" dirty="0" smtClean="0"/>
              <a:t>Which service providers do I want to provide with data? </a:t>
            </a:r>
          </a:p>
          <a:p>
            <a:r>
              <a:rPr lang="en-GB" b="1" dirty="0" smtClean="0"/>
              <a:t>Service Provider</a:t>
            </a:r>
          </a:p>
          <a:p>
            <a:pPr lvl="1"/>
            <a:r>
              <a:rPr lang="en-GB" dirty="0" smtClean="0"/>
              <a:t>Which Service do I want to provide?</a:t>
            </a:r>
          </a:p>
          <a:p>
            <a:pPr lvl="1"/>
            <a:r>
              <a:rPr lang="en-GB" dirty="0" smtClean="0"/>
              <a:t>From which data providers do I get the metadata?</a:t>
            </a:r>
          </a:p>
          <a:p>
            <a:pPr lvl="1"/>
            <a:r>
              <a:rPr lang="en-GB" dirty="0" smtClean="0"/>
              <a:t>In which way the metadata have to be processed?</a:t>
            </a:r>
            <a:endParaRPr lang="en-GB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General: Metadata Formats / Sets</a:t>
            </a:r>
          </a:p>
        </p:txBody>
      </p:sp>
      <p:sp>
        <p:nvSpPr>
          <p:cNvPr id="181251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482600" indent="-482600"/>
            <a:r>
              <a:rPr lang="en-GB" dirty="0" smtClean="0"/>
              <a:t>required: unqualified Dublin Core</a:t>
            </a:r>
          </a:p>
          <a:p>
            <a:pPr marL="482600" indent="-482600"/>
            <a:r>
              <a:rPr lang="en-GB" dirty="0" smtClean="0"/>
              <a:t>special subjects / communities: other metadata specifications may be required\</a:t>
            </a:r>
          </a:p>
          <a:p>
            <a:pPr marL="882650" lvl="1" indent="-482600"/>
            <a:r>
              <a:rPr lang="en-GB" dirty="0" smtClean="0"/>
              <a:t>describe resources in a specialised way</a:t>
            </a:r>
          </a:p>
          <a:p>
            <a:pPr marL="882650" lvl="1" indent="-482600"/>
            <a:r>
              <a:rPr lang="en-GB" dirty="0" smtClean="0"/>
              <a:t>definition of an XML schema (publicly available for validation)</a:t>
            </a:r>
          </a:p>
          <a:p>
            <a:pPr marL="482600" indent="-482600"/>
            <a:r>
              <a:rPr lang="en-GB" dirty="0" smtClean="0"/>
              <a:t>define set hierarchy</a:t>
            </a:r>
          </a:p>
          <a:p>
            <a:pPr marL="882650" lvl="1" indent="-482600"/>
            <a:r>
              <a:rPr lang="en-GB" dirty="0" smtClean="0"/>
              <a:t>sensible partitioning for selective harvesting</a:t>
            </a:r>
          </a:p>
          <a:p>
            <a:pPr marL="882650" lvl="1" indent="-482600"/>
            <a:r>
              <a:rPr lang="en-GB" dirty="0" smtClean="0"/>
              <a:t>agreement between data providers and between data and service providers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 smtClean="0"/>
              <a:t>Santa Fe Meeting</a:t>
            </a:r>
          </a:p>
        </p:txBody>
      </p:sp>
      <p:sp>
        <p:nvSpPr>
          <p:cNvPr id="24578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156075"/>
          </a:xfrm>
        </p:spPr>
        <p:txBody>
          <a:bodyPr/>
          <a:lstStyle/>
          <a:p>
            <a:pPr marL="482600" indent="-482600"/>
            <a:endParaRPr lang="en-GB" smtClean="0"/>
          </a:p>
          <a:p>
            <a:pPr marL="482600" indent="-482600"/>
            <a:endParaRPr lang="en-GB" smtClean="0"/>
          </a:p>
          <a:p>
            <a:pPr marL="482600" indent="-482600"/>
            <a:r>
              <a:rPr lang="en-GB" smtClean="0"/>
              <a:t>“…the joint impact of these and future initiatives can be substantially higher when interoperability between them [e-print archives] can be established…”</a:t>
            </a:r>
          </a:p>
          <a:p>
            <a:pPr marL="482600" indent="-482600">
              <a:buFont typeface="Arial" charset="0"/>
              <a:buNone/>
            </a:pPr>
            <a:r>
              <a:rPr lang="en-GB" smtClean="0"/>
              <a:t>	</a:t>
            </a:r>
            <a:r>
              <a:rPr lang="en-GB" sz="1800" smtClean="0"/>
              <a:t>[Ginsparg, Luce, Van de Sompel, UPS Call, July 1999]</a:t>
            </a:r>
          </a:p>
          <a:p>
            <a:pPr marL="482600" indent="-482600"/>
            <a:endParaRPr lang="en-GB" smtClean="0"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A4623D-6337-4F67-8333-1B20E088C103}" type="slidenum">
              <a:rPr lang="en-US"/>
              <a:pPr>
                <a:defRPr/>
              </a:pPr>
              <a:t>60</a:t>
            </a:fld>
            <a:endParaRPr lang="en-US"/>
          </a:p>
        </p:txBody>
      </p:sp>
      <p:sp>
        <p:nvSpPr>
          <p:cNvPr id="1832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General: Organisational Structure</a:t>
            </a:r>
          </a:p>
        </p:txBody>
      </p:sp>
      <p:sp>
        <p:nvSpPr>
          <p:cNvPr id="1832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aggregated data providers 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mtClean="0"/>
              <a:t>if harvested by a service provider, “sub data providers” should not be harvested by same SP (duplication ...)  </a:t>
            </a:r>
          </a:p>
          <a:p>
            <a:pPr marL="482600" indent="-482600"/>
            <a:r>
              <a:rPr lang="en-GB" smtClean="0"/>
              <a:t>subject gateways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mtClean="0"/>
              <a:t>selective harvesting if corresponding sets have been defined and implemented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 Provider: Prerequisites</a:t>
            </a:r>
            <a:endParaRPr lang="en-US" smtClean="0"/>
          </a:p>
        </p:txBody>
      </p:sp>
      <p:sp>
        <p:nvSpPr>
          <p:cNvPr id="2713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metadata on resources (“items”)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could be stored in (SQL) database or in the file system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unique identifier for each item</a:t>
            </a:r>
          </a:p>
          <a:p>
            <a:pPr>
              <a:lnSpc>
                <a:spcPct val="90000"/>
              </a:lnSpc>
            </a:pPr>
            <a:r>
              <a:rPr lang="en-US" smtClean="0"/>
              <a:t>web server, accessible via the internet</a:t>
            </a:r>
          </a:p>
          <a:p>
            <a:pPr>
              <a:lnSpc>
                <a:spcPct val="90000"/>
              </a:lnSpc>
            </a:pPr>
            <a:r>
              <a:rPr lang="en-US" smtClean="0"/>
              <a:t>programming interface / API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e.g. Perl, PHP, Java-Servlet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web server extension </a:t>
            </a:r>
          </a:p>
          <a:p>
            <a:pPr lvl="1">
              <a:lnSpc>
                <a:spcPct val="90000"/>
              </a:lnSpc>
            </a:pPr>
            <a:r>
              <a:rPr lang="en-US" smtClean="0"/>
              <a:t>access to database or file system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E6C968-DD32-440C-A0A8-10138EC92AC9}" type="slidenum">
              <a:rPr lang="en-US"/>
              <a:pPr>
                <a:defRPr/>
              </a:pPr>
              <a:t>62</a:t>
            </a:fld>
            <a:endParaRPr lang="en-US"/>
          </a:p>
        </p:txBody>
      </p:sp>
      <p:sp>
        <p:nvSpPr>
          <p:cNvPr id="1884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Prerequisites (2)</a:t>
            </a:r>
          </a:p>
        </p:txBody>
      </p:sp>
      <p:sp>
        <p:nvSpPr>
          <p:cNvPr id="188419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482600" indent="-482600"/>
            <a:r>
              <a:rPr lang="en-GB" smtClean="0"/>
              <a:t>archive identifier / base URL</a:t>
            </a:r>
          </a:p>
          <a:p>
            <a:pPr marL="482600" indent="-482600"/>
            <a:r>
              <a:rPr lang="en-GB" smtClean="0"/>
              <a:t>unique identifier for items</a:t>
            </a:r>
          </a:p>
          <a:p>
            <a:pPr marL="482600" indent="-482600"/>
            <a:r>
              <a:rPr lang="en-GB" smtClean="0"/>
              <a:t>metadata format (at least: unqualified Dublin Core)</a:t>
            </a:r>
          </a:p>
          <a:p>
            <a:pPr marL="482600" indent="-482600"/>
            <a:r>
              <a:rPr lang="en-GB" smtClean="0"/>
              <a:t>datestamps for metadata (created / last modified)</a:t>
            </a:r>
          </a:p>
          <a:p>
            <a:pPr marL="482600" indent="-482600"/>
            <a:r>
              <a:rPr lang="en-GB" smtClean="0"/>
              <a:t>logical set hierarchy (may have</a:t>
            </a:r>
          </a:p>
          <a:p>
            <a:pPr marL="482600" indent="-482600"/>
            <a:r>
              <a:rPr lang="en-GB" smtClean="0"/>
              <a:t>flow control / implementation of resumption token (optional, ‘larger’ archives should have that)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F6CF34-8D02-4916-92EB-27FD15F07DB3}" type="slidenum">
              <a:rPr lang="en-US"/>
              <a:pPr>
                <a:defRPr/>
              </a:pPr>
              <a:t>63</a:t>
            </a:fld>
            <a:endParaRPr lang="en-US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</a:t>
            </a:r>
            <a:r>
              <a:rPr lang="en-GB" sz="4000" i="1" smtClean="0"/>
              <a:t> </a:t>
            </a:r>
            <a:r>
              <a:rPr lang="en-GB" sz="4000" smtClean="0"/>
              <a:t>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575050" y="1844675"/>
            <a:ext cx="5192713" cy="4392613"/>
            <a:chOff x="2252" y="890"/>
            <a:chExt cx="3271" cy="3039"/>
          </a:xfrm>
        </p:grpSpPr>
        <p:sp>
          <p:nvSpPr>
            <p:cNvPr id="190491" name="Rectangle 4"/>
            <p:cNvSpPr>
              <a:spLocks noChangeArrowheads="1"/>
            </p:cNvSpPr>
            <p:nvPr/>
          </p:nvSpPr>
          <p:spPr bwMode="auto">
            <a:xfrm>
              <a:off x="2252" y="890"/>
              <a:ext cx="3271" cy="3039"/>
            </a:xfrm>
            <a:prstGeom prst="rect">
              <a:avLst/>
            </a:prstGeom>
            <a:noFill/>
            <a:ln w="222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GB" b="1">
                <a:latin typeface="Verdana" pitchFamily="34" charset="0"/>
              </a:endParaRPr>
            </a:p>
          </p:txBody>
        </p:sp>
        <p:sp>
          <p:nvSpPr>
            <p:cNvPr id="190492" name="Text Box 5"/>
            <p:cNvSpPr txBox="1">
              <a:spLocks noChangeArrowheads="1"/>
            </p:cNvSpPr>
            <p:nvPr/>
          </p:nvSpPr>
          <p:spPr bwMode="auto">
            <a:xfrm>
              <a:off x="2290" y="3657"/>
              <a:ext cx="1348" cy="2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100000"/>
                </a:spcBef>
              </a:pPr>
              <a:r>
                <a:rPr lang="en-GB" b="1"/>
                <a:t>OAI </a:t>
              </a:r>
              <a:r>
                <a:rPr lang="en-GB" b="1" i="1"/>
                <a:t>Data Provider</a:t>
              </a:r>
            </a:p>
          </p:txBody>
        </p:sp>
      </p:grpSp>
      <p:sp>
        <p:nvSpPr>
          <p:cNvPr id="190468" name="AutoShape 6"/>
          <p:cNvSpPr>
            <a:spLocks noChangeArrowheads="1"/>
          </p:cNvSpPr>
          <p:nvPr/>
        </p:nvSpPr>
        <p:spPr bwMode="auto">
          <a:xfrm>
            <a:off x="1763713" y="2924175"/>
            <a:ext cx="1214437" cy="914400"/>
          </a:xfrm>
          <a:prstGeom prst="parallelogram">
            <a:avLst>
              <a:gd name="adj" fmla="val 33203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2519" name="AutoShape 7"/>
          <p:cNvSpPr>
            <a:spLocks noChangeArrowheads="1"/>
          </p:cNvSpPr>
          <p:nvPr/>
        </p:nvSpPr>
        <p:spPr bwMode="auto">
          <a:xfrm>
            <a:off x="933450" y="1955800"/>
            <a:ext cx="2592388" cy="1008063"/>
          </a:xfrm>
          <a:prstGeom prst="parallelogram">
            <a:avLst>
              <a:gd name="adj" fmla="val 64291"/>
            </a:avLst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/>
              <a:t>OAI request</a:t>
            </a:r>
          </a:p>
          <a:p>
            <a:pPr algn="ctr"/>
            <a:r>
              <a:rPr lang="en-GB" sz="1600"/>
              <a:t>(HTTP request)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3708400" y="2133600"/>
            <a:ext cx="4868863" cy="2663825"/>
            <a:chOff x="2336" y="1344"/>
            <a:chExt cx="3067" cy="1678"/>
          </a:xfrm>
        </p:grpSpPr>
        <p:sp>
          <p:nvSpPr>
            <p:cNvPr id="190488" name="Rectangle 9"/>
            <p:cNvSpPr>
              <a:spLocks noChangeArrowheads="1"/>
            </p:cNvSpPr>
            <p:nvPr/>
          </p:nvSpPr>
          <p:spPr bwMode="auto">
            <a:xfrm>
              <a:off x="2336" y="1344"/>
              <a:ext cx="3039" cy="1678"/>
            </a:xfrm>
            <a:prstGeom prst="rect">
              <a:avLst/>
            </a:prstGeom>
            <a:solidFill>
              <a:srgbClr val="ECBA68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  <a:p>
              <a:pPr algn="ctr" eaLnBrk="0" hangingPunct="0">
                <a:spcBef>
                  <a:spcPct val="100000"/>
                </a:spcBef>
              </a:pPr>
              <a:endParaRPr lang="en-GB" b="1"/>
            </a:p>
          </p:txBody>
        </p:sp>
        <p:sp>
          <p:nvSpPr>
            <p:cNvPr id="190489" name="Text Box 10"/>
            <p:cNvSpPr txBox="1">
              <a:spLocks noChangeArrowheads="1"/>
            </p:cNvSpPr>
            <p:nvPr/>
          </p:nvSpPr>
          <p:spPr bwMode="auto">
            <a:xfrm>
              <a:off x="3906" y="1389"/>
              <a:ext cx="1497" cy="40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50000"/>
                </a:spcBef>
              </a:pPr>
              <a:r>
                <a:rPr lang="en-GB" b="1"/>
                <a:t>Web server </a:t>
              </a:r>
              <a:br>
                <a:rPr lang="en-GB" b="1"/>
              </a:br>
              <a:r>
                <a:rPr lang="en-GB" b="1"/>
                <a:t>(e.g. Apache, IIS)</a:t>
              </a:r>
            </a:p>
          </p:txBody>
        </p:sp>
        <p:sp>
          <p:nvSpPr>
            <p:cNvPr id="190490" name="Rectangle 11"/>
            <p:cNvSpPr>
              <a:spLocks noChangeArrowheads="1"/>
            </p:cNvSpPr>
            <p:nvPr/>
          </p:nvSpPr>
          <p:spPr bwMode="auto">
            <a:xfrm>
              <a:off x="2472" y="1480"/>
              <a:ext cx="1678" cy="1406"/>
            </a:xfrm>
            <a:prstGeom prst="rect">
              <a:avLst/>
            </a:prstGeom>
            <a:solidFill>
              <a:srgbClr val="EC691E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100000"/>
                </a:spcBef>
              </a:pPr>
              <a:r>
                <a:rPr lang="en-GB" sz="1600"/>
                <a:t>Programming extension </a:t>
              </a:r>
              <a:br>
                <a:rPr lang="en-GB" sz="1600"/>
              </a:br>
              <a:r>
                <a:rPr lang="en-GB" sz="1600"/>
                <a:t>(e.g. PHP, Perl,</a:t>
              </a:r>
              <a:br>
                <a:rPr lang="en-GB" sz="1600"/>
              </a:br>
              <a:r>
                <a:rPr lang="en-GB" sz="1600"/>
                <a:t>JavaServlets)</a:t>
              </a:r>
            </a:p>
            <a:p>
              <a:pPr algn="ctr" eaLnBrk="0" hangingPunct="0">
                <a:spcBef>
                  <a:spcPct val="100000"/>
                </a:spcBef>
              </a:pPr>
              <a:endParaRPr lang="en-GB" sz="1600"/>
            </a:p>
            <a:p>
              <a:pPr algn="ctr" eaLnBrk="0" hangingPunct="0">
                <a:spcBef>
                  <a:spcPct val="100000"/>
                </a:spcBef>
              </a:pPr>
              <a:endParaRPr lang="en-GB" sz="1600"/>
            </a:p>
            <a:p>
              <a:pPr algn="ctr" eaLnBrk="0" hangingPunct="0">
                <a:spcBef>
                  <a:spcPct val="100000"/>
                </a:spcBef>
              </a:pPr>
              <a:endParaRPr lang="en-GB" sz="1600"/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6526213" y="3862388"/>
            <a:ext cx="2206625" cy="2014537"/>
            <a:chOff x="4111" y="2433"/>
            <a:chExt cx="1390" cy="1269"/>
          </a:xfrm>
        </p:grpSpPr>
        <p:sp>
          <p:nvSpPr>
            <p:cNvPr id="190485" name="AutoShape 13"/>
            <p:cNvSpPr>
              <a:spLocks noChangeArrowheads="1"/>
            </p:cNvSpPr>
            <p:nvPr/>
          </p:nvSpPr>
          <p:spPr bwMode="auto">
            <a:xfrm>
              <a:off x="4684" y="3294"/>
              <a:ext cx="817" cy="408"/>
            </a:xfrm>
            <a:prstGeom prst="parallelogram">
              <a:avLst>
                <a:gd name="adj" fmla="val 50061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DB </a:t>
              </a:r>
              <a:br>
                <a:rPr lang="en-GB" sz="1600"/>
              </a:br>
              <a:r>
                <a:rPr lang="en-GB" sz="1600"/>
                <a:t>response</a:t>
              </a:r>
            </a:p>
          </p:txBody>
        </p:sp>
        <p:sp>
          <p:nvSpPr>
            <p:cNvPr id="190486" name="Line 14"/>
            <p:cNvSpPr>
              <a:spLocks noChangeShapeType="1"/>
            </p:cNvSpPr>
            <p:nvPr/>
          </p:nvSpPr>
          <p:spPr bwMode="auto">
            <a:xfrm flipV="1">
              <a:off x="4520" y="3475"/>
              <a:ext cx="272" cy="1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90487" name="AutoShape 15"/>
            <p:cNvCxnSpPr>
              <a:cxnSpLocks noChangeShapeType="1"/>
              <a:stCxn id="190485" idx="0"/>
              <a:endCxn id="190480" idx="3"/>
            </p:cNvCxnSpPr>
            <p:nvPr/>
          </p:nvCxnSpPr>
          <p:spPr bwMode="auto">
            <a:xfrm rot="5400000" flipH="1">
              <a:off x="4225" y="2319"/>
              <a:ext cx="855" cy="1084"/>
            </a:xfrm>
            <a:prstGeom prst="bentConnector2">
              <a:avLst/>
            </a:prstGeom>
            <a:noFill/>
            <a:ln w="25400">
              <a:solidFill>
                <a:schemeClr val="tx1"/>
              </a:solidFill>
              <a:prstDash val="sysDot"/>
              <a:miter lim="800000"/>
              <a:headEnd/>
              <a:tailEnd type="triangle" w="med" len="med"/>
            </a:ln>
          </p:spPr>
        </p:cxn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900113" y="3284538"/>
            <a:ext cx="3095625" cy="1512887"/>
            <a:chOff x="567" y="2069"/>
            <a:chExt cx="1950" cy="953"/>
          </a:xfrm>
        </p:grpSpPr>
        <p:sp>
          <p:nvSpPr>
            <p:cNvPr id="190482" name="Line 17"/>
            <p:cNvSpPr>
              <a:spLocks noChangeShapeType="1"/>
            </p:cNvSpPr>
            <p:nvPr/>
          </p:nvSpPr>
          <p:spPr bwMode="auto">
            <a:xfrm flipV="1">
              <a:off x="2245" y="2069"/>
              <a:ext cx="272" cy="0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 type="triangle" w="med" len="med"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3" name="AutoShape 18"/>
            <p:cNvSpPr>
              <a:spLocks noChangeArrowheads="1"/>
            </p:cNvSpPr>
            <p:nvPr/>
          </p:nvSpPr>
          <p:spPr bwMode="auto">
            <a:xfrm>
              <a:off x="567" y="2387"/>
              <a:ext cx="1633" cy="635"/>
            </a:xfrm>
            <a:prstGeom prst="parallelogram">
              <a:avLst>
                <a:gd name="adj" fmla="val 64291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OAI response</a:t>
              </a:r>
            </a:p>
            <a:p>
              <a:pPr algn="ctr"/>
              <a:r>
                <a:rPr lang="en-GB" sz="1600"/>
                <a:t>(XML instance)</a:t>
              </a:r>
            </a:p>
          </p:txBody>
        </p:sp>
        <p:cxnSp>
          <p:nvCxnSpPr>
            <p:cNvPr id="190484" name="AutoShape 19"/>
            <p:cNvCxnSpPr>
              <a:cxnSpLocks noChangeShapeType="1"/>
              <a:endCxn id="190483" idx="0"/>
            </p:cNvCxnSpPr>
            <p:nvPr/>
          </p:nvCxnSpPr>
          <p:spPr bwMode="auto">
            <a:xfrm rot="10800000" flipV="1">
              <a:off x="1588" y="2069"/>
              <a:ext cx="657" cy="312"/>
            </a:xfrm>
            <a:prstGeom prst="bentConnector2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3190875" y="2492375"/>
            <a:ext cx="3325813" cy="2017713"/>
            <a:chOff x="2010" y="1570"/>
            <a:chExt cx="2095" cy="1271"/>
          </a:xfrm>
        </p:grpSpPr>
        <p:sp>
          <p:nvSpPr>
            <p:cNvPr id="190479" name="Line 21"/>
            <p:cNvSpPr>
              <a:spLocks noChangeShapeType="1"/>
            </p:cNvSpPr>
            <p:nvPr/>
          </p:nvSpPr>
          <p:spPr bwMode="auto">
            <a:xfrm flipV="1">
              <a:off x="2010" y="1570"/>
              <a:ext cx="235" cy="1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480" name="Rectangle 22"/>
            <p:cNvSpPr>
              <a:spLocks noChangeArrowheads="1"/>
            </p:cNvSpPr>
            <p:nvPr/>
          </p:nvSpPr>
          <p:spPr bwMode="auto">
            <a:xfrm>
              <a:off x="2517" y="2024"/>
              <a:ext cx="1588" cy="817"/>
            </a:xfrm>
            <a:prstGeom prst="rect">
              <a:avLst/>
            </a:prstGeom>
            <a:solidFill>
              <a:srgbClr val="D2691E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100000"/>
                </a:spcBef>
              </a:pPr>
              <a:r>
                <a:rPr lang="en-GB"/>
                <a:t>Script / Programme</a:t>
              </a:r>
              <a:br>
                <a:rPr lang="en-GB"/>
              </a:br>
              <a:r>
                <a:rPr lang="en-GB" sz="1400" b="1"/>
                <a:t>- parsing arguments</a:t>
              </a:r>
              <a:br>
                <a:rPr lang="en-GB" sz="1400" b="1"/>
              </a:br>
              <a:r>
                <a:rPr lang="en-GB" sz="1400" b="1"/>
                <a:t>- creating error messages</a:t>
              </a:r>
              <a:br>
                <a:rPr lang="en-GB" sz="1400" b="1"/>
              </a:br>
              <a:r>
                <a:rPr lang="en-GB" sz="1400" b="1"/>
                <a:t>- creating SQL statements</a:t>
              </a:r>
              <a:br>
                <a:rPr lang="en-GB" sz="1400" b="1"/>
              </a:br>
              <a:r>
                <a:rPr lang="en-GB" sz="1400" b="1"/>
                <a:t>-creating XML output</a:t>
              </a:r>
              <a:endParaRPr lang="en-GB" b="1"/>
            </a:p>
          </p:txBody>
        </p:sp>
        <p:cxnSp>
          <p:nvCxnSpPr>
            <p:cNvPr id="190481" name="AutoShape 23"/>
            <p:cNvCxnSpPr>
              <a:cxnSpLocks noChangeShapeType="1"/>
            </p:cNvCxnSpPr>
            <p:nvPr/>
          </p:nvCxnSpPr>
          <p:spPr bwMode="auto">
            <a:xfrm rot="16200000" flipH="1">
              <a:off x="2191" y="1624"/>
              <a:ext cx="448" cy="340"/>
            </a:xfrm>
            <a:prstGeom prst="bentConnector3">
              <a:avLst>
                <a:gd name="adj1" fmla="val -1343"/>
              </a:avLst>
            </a:prstGeom>
            <a:noFill/>
            <a:ln w="25400">
              <a:solidFill>
                <a:schemeClr val="tx1"/>
              </a:solidFill>
              <a:prstDash val="sysDot"/>
              <a:miter lim="800000"/>
              <a:headEnd/>
              <a:tailEnd type="triangle" w="med" len="med"/>
            </a:ln>
          </p:spPr>
        </p:cxn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3986213" y="3862388"/>
            <a:ext cx="3197225" cy="2159000"/>
            <a:chOff x="2511" y="2433"/>
            <a:chExt cx="2014" cy="1360"/>
          </a:xfrm>
        </p:grpSpPr>
        <p:sp>
          <p:nvSpPr>
            <p:cNvPr id="190475" name="AutoShape 25"/>
            <p:cNvSpPr>
              <a:spLocks noChangeArrowheads="1"/>
            </p:cNvSpPr>
            <p:nvPr/>
          </p:nvSpPr>
          <p:spPr bwMode="auto">
            <a:xfrm>
              <a:off x="3787" y="3158"/>
              <a:ext cx="738" cy="635"/>
            </a:xfrm>
            <a:prstGeom prst="flowChartMagneticDisk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100000"/>
                </a:spcBef>
              </a:pPr>
              <a:r>
                <a:rPr lang="en-GB" b="1"/>
                <a:t>SQL-</a:t>
              </a:r>
              <a:br>
                <a:rPr lang="en-GB" b="1"/>
              </a:br>
              <a:r>
                <a:rPr lang="en-GB" b="1"/>
                <a:t>Database</a:t>
              </a:r>
            </a:p>
          </p:txBody>
        </p:sp>
        <p:sp>
          <p:nvSpPr>
            <p:cNvPr id="190476" name="AutoShape 26"/>
            <p:cNvSpPr>
              <a:spLocks noChangeArrowheads="1"/>
            </p:cNvSpPr>
            <p:nvPr/>
          </p:nvSpPr>
          <p:spPr bwMode="auto">
            <a:xfrm>
              <a:off x="2789" y="3249"/>
              <a:ext cx="817" cy="408"/>
            </a:xfrm>
            <a:prstGeom prst="parallelogram">
              <a:avLst>
                <a:gd name="adj" fmla="val 50061"/>
              </a:avLst>
            </a:prstGeom>
            <a:noFill/>
            <a:ln w="1905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SQL </a:t>
              </a:r>
              <a:br>
                <a:rPr lang="en-GB" sz="1600"/>
              </a:br>
              <a:r>
                <a:rPr lang="en-GB" sz="1600"/>
                <a:t>request</a:t>
              </a:r>
            </a:p>
          </p:txBody>
        </p:sp>
        <p:sp>
          <p:nvSpPr>
            <p:cNvPr id="190477" name="Line 27"/>
            <p:cNvSpPr>
              <a:spLocks noChangeShapeType="1"/>
            </p:cNvSpPr>
            <p:nvPr/>
          </p:nvSpPr>
          <p:spPr bwMode="auto">
            <a:xfrm flipV="1">
              <a:off x="3515" y="3476"/>
              <a:ext cx="272" cy="1"/>
            </a:xfrm>
            <a:prstGeom prst="line">
              <a:avLst/>
            </a:prstGeom>
            <a:noFill/>
            <a:ln w="25400">
              <a:solidFill>
                <a:schemeClr val="tx2"/>
              </a:solidFill>
              <a:prstDash val="sysDot"/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cxnSp>
          <p:nvCxnSpPr>
            <p:cNvPr id="190478" name="AutoShape 28"/>
            <p:cNvCxnSpPr>
              <a:cxnSpLocks noChangeShapeType="1"/>
              <a:stCxn id="190480" idx="1"/>
              <a:endCxn id="190476" idx="5"/>
            </p:cNvCxnSpPr>
            <p:nvPr/>
          </p:nvCxnSpPr>
          <p:spPr bwMode="auto">
            <a:xfrm rot="10800000" flipH="1" flipV="1">
              <a:off x="2511" y="2433"/>
              <a:ext cx="374" cy="1020"/>
            </a:xfrm>
            <a:prstGeom prst="bentConnector3">
              <a:avLst>
                <a:gd name="adj1" fmla="val -36898"/>
              </a:avLst>
            </a:prstGeom>
            <a:noFill/>
            <a:ln w="25400">
              <a:solidFill>
                <a:schemeClr val="tx1"/>
              </a:solidFill>
              <a:prstDash val="sysDot"/>
              <a:miter lim="800000"/>
              <a:headEnd/>
              <a:tailEnd type="triangle" w="med" len="med"/>
            </a:ln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2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2519" grpId="0" animBg="1" autoUpdateAnimBg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B01C7B-8F96-4F09-B7B2-4CDB5D9F2687}" type="slidenum">
              <a:rPr lang="en-US"/>
              <a:pPr>
                <a:defRPr/>
              </a:pPr>
              <a:t>64</a:t>
            </a:fld>
            <a:endParaRPr lang="en-US"/>
          </a:p>
        </p:txBody>
      </p:sp>
      <p:sp>
        <p:nvSpPr>
          <p:cNvPr id="1925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General Structure</a:t>
            </a:r>
          </a:p>
        </p:txBody>
      </p:sp>
      <p:sp>
        <p:nvSpPr>
          <p:cNvPr id="1925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sz="2800" b="1" smtClean="0"/>
              <a:t>Argument Parser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z="2400" smtClean="0"/>
              <a:t>validates OAI requests</a:t>
            </a:r>
          </a:p>
          <a:p>
            <a:pPr marL="482600" indent="-482600">
              <a:buFont typeface="Arial" charset="0"/>
              <a:buNone/>
            </a:pPr>
            <a:r>
              <a:rPr lang="en-GB" sz="2800" b="1" smtClean="0"/>
              <a:t>Error Generator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z="2400" smtClean="0"/>
              <a:t>creates XML responses with encoded error messages</a:t>
            </a:r>
            <a:endParaRPr lang="en-GB" sz="2400" b="1" smtClean="0"/>
          </a:p>
          <a:p>
            <a:pPr marL="482600" indent="-482600">
              <a:buFont typeface="Arial" charset="0"/>
              <a:buNone/>
            </a:pPr>
            <a:r>
              <a:rPr lang="en-GB" sz="2800" b="1" smtClean="0"/>
              <a:t>Database Query / Local Metadata Extraction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z="2400" smtClean="0"/>
              <a:t>retrieves metadata from repository </a:t>
            </a:r>
          </a:p>
          <a:p>
            <a:pPr marL="1054100" lvl="1" indent="-381000">
              <a:buFont typeface="Arial" charset="0"/>
              <a:buBlip>
                <a:blip r:embed="rId2"/>
              </a:buBlip>
            </a:pPr>
            <a:r>
              <a:rPr lang="en-GB" sz="2400" smtClean="0"/>
              <a:t>according to the required metadata format</a:t>
            </a:r>
            <a:endParaRPr lang="en-GB" sz="24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Data Provider</a:t>
            </a:r>
          </a:p>
        </p:txBody>
      </p:sp>
      <p:sp>
        <p:nvSpPr>
          <p:cNvPr id="2723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XML Generator / Response Creation</a:t>
            </a:r>
          </a:p>
          <a:p>
            <a:pPr lvl="1"/>
            <a:r>
              <a:rPr lang="en-US" smtClean="0"/>
              <a:t>creates XML responses with encoded metadata information</a:t>
            </a:r>
          </a:p>
          <a:p>
            <a:r>
              <a:rPr lang="en-US" smtClean="0"/>
              <a:t>Flow Control</a:t>
            </a:r>
          </a:p>
          <a:p>
            <a:pPr lvl="1"/>
            <a:r>
              <a:rPr lang="en-US" smtClean="0"/>
              <a:t>implements incomplete list sequences for ‘larger’ repositories </a:t>
            </a:r>
          </a:p>
          <a:p>
            <a:pPr lvl="1"/>
            <a:r>
              <a:rPr lang="en-US" smtClean="0"/>
              <a:t>uses resumption token as mechanism</a:t>
            </a:r>
          </a:p>
          <a:p>
            <a:endParaRPr lang="en-US" smtClean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2A37B3-804F-45EC-8E32-B2EC9F92041F}" type="slidenum">
              <a:rPr lang="en-US"/>
              <a:pPr>
                <a:defRPr/>
              </a:pPr>
              <a:t>66</a:t>
            </a:fld>
            <a:endParaRPr lang="en-US"/>
          </a:p>
        </p:txBody>
      </p:sp>
      <p:sp>
        <p:nvSpPr>
          <p:cNvPr id="1935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Example Flow Chart </a:t>
            </a:r>
          </a:p>
        </p:txBody>
      </p:sp>
      <p:sp>
        <p:nvSpPr>
          <p:cNvPr id="195587" name="AutoShape 3"/>
          <p:cNvSpPr>
            <a:spLocks noChangeArrowheads="1"/>
          </p:cNvSpPr>
          <p:nvPr/>
        </p:nvSpPr>
        <p:spPr bwMode="auto">
          <a:xfrm>
            <a:off x="1619250" y="1484313"/>
            <a:ext cx="1214438" cy="792162"/>
          </a:xfrm>
          <a:prstGeom prst="parallelogram">
            <a:avLst>
              <a:gd name="adj" fmla="val 38327"/>
            </a:avLst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/>
              <a:t>HTTP </a:t>
            </a:r>
            <a:br>
              <a:rPr lang="en-GB" sz="1600"/>
            </a:br>
            <a:r>
              <a:rPr lang="en-GB" sz="1600"/>
              <a:t>request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81288" y="1450975"/>
            <a:ext cx="1676400" cy="863600"/>
            <a:chOff x="1689" y="914"/>
            <a:chExt cx="1056" cy="544"/>
          </a:xfrm>
        </p:grpSpPr>
        <p:sp>
          <p:nvSpPr>
            <p:cNvPr id="193607" name="AutoShape 5"/>
            <p:cNvSpPr>
              <a:spLocks noChangeArrowheads="1"/>
            </p:cNvSpPr>
            <p:nvPr/>
          </p:nvSpPr>
          <p:spPr bwMode="auto">
            <a:xfrm>
              <a:off x="2200" y="914"/>
              <a:ext cx="545" cy="544"/>
            </a:xfrm>
            <a:prstGeom prst="diamond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verb</a:t>
              </a:r>
            </a:p>
          </p:txBody>
        </p:sp>
        <p:cxnSp>
          <p:nvCxnSpPr>
            <p:cNvPr id="193608" name="AutoShape 6"/>
            <p:cNvCxnSpPr>
              <a:cxnSpLocks noChangeShapeType="1"/>
              <a:stCxn id="195587" idx="2"/>
              <a:endCxn id="193607" idx="1"/>
            </p:cNvCxnSpPr>
            <p:nvPr/>
          </p:nvCxnSpPr>
          <p:spPr bwMode="auto">
            <a:xfrm>
              <a:off x="1689" y="1185"/>
              <a:ext cx="511" cy="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195591" name="AutoShape 7"/>
          <p:cNvSpPr>
            <a:spLocks noChangeArrowheads="1"/>
          </p:cNvSpPr>
          <p:nvPr/>
        </p:nvSpPr>
        <p:spPr bwMode="auto">
          <a:xfrm>
            <a:off x="3492500" y="3927475"/>
            <a:ext cx="865188" cy="863600"/>
          </a:xfrm>
          <a:prstGeom prst="diamond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tIns="90000" anchor="ctr"/>
          <a:lstStyle/>
          <a:p>
            <a:pPr algn="ctr"/>
            <a:r>
              <a:rPr lang="en-GB" sz="1200"/>
              <a:t>metadata</a:t>
            </a:r>
            <a:br>
              <a:rPr lang="en-GB" sz="1200"/>
            </a:br>
            <a:r>
              <a:rPr lang="en-GB" sz="1200"/>
              <a:t>Prefix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2473325" y="2314575"/>
            <a:ext cx="4041775" cy="1690688"/>
            <a:chOff x="1558" y="1458"/>
            <a:chExt cx="2546" cy="1065"/>
          </a:xfrm>
        </p:grpSpPr>
        <p:sp>
          <p:nvSpPr>
            <p:cNvPr id="193590" name="Line 9"/>
            <p:cNvSpPr>
              <a:spLocks noChangeShapeType="1"/>
            </p:cNvSpPr>
            <p:nvPr/>
          </p:nvSpPr>
          <p:spPr bwMode="auto">
            <a:xfrm>
              <a:off x="1610" y="1661"/>
              <a:ext cx="18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193591" name="AutoShape 10"/>
            <p:cNvCxnSpPr>
              <a:cxnSpLocks noChangeShapeType="1"/>
              <a:endCxn id="195591" idx="0"/>
            </p:cNvCxnSpPr>
            <p:nvPr/>
          </p:nvCxnSpPr>
          <p:spPr bwMode="auto">
            <a:xfrm>
              <a:off x="2472" y="1658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93592" name="AutoShape 11"/>
            <p:cNvCxnSpPr>
              <a:cxnSpLocks noChangeShapeType="1"/>
              <a:stCxn id="193607" idx="2"/>
            </p:cNvCxnSpPr>
            <p:nvPr/>
          </p:nvCxnSpPr>
          <p:spPr bwMode="auto">
            <a:xfrm flipH="1">
              <a:off x="2472" y="1458"/>
              <a:ext cx="1" cy="2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93" name="Text Box 12"/>
            <p:cNvSpPr txBox="1">
              <a:spLocks noChangeArrowheads="1"/>
            </p:cNvSpPr>
            <p:nvPr/>
          </p:nvSpPr>
          <p:spPr bwMode="auto">
            <a:xfrm>
              <a:off x="2423" y="1703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ListIdentifiers</a:t>
              </a:r>
            </a:p>
          </p:txBody>
        </p:sp>
        <p:cxnSp>
          <p:nvCxnSpPr>
            <p:cNvPr id="193594" name="AutoShape 13"/>
            <p:cNvCxnSpPr>
              <a:cxnSpLocks noChangeShapeType="1"/>
            </p:cNvCxnSpPr>
            <p:nvPr/>
          </p:nvCxnSpPr>
          <p:spPr bwMode="auto">
            <a:xfrm>
              <a:off x="3110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95" name="Text Box 14"/>
            <p:cNvSpPr txBox="1">
              <a:spLocks noChangeArrowheads="1"/>
            </p:cNvSpPr>
            <p:nvPr/>
          </p:nvSpPr>
          <p:spPr bwMode="auto">
            <a:xfrm>
              <a:off x="3061" y="1706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GetRecord</a:t>
              </a:r>
            </a:p>
          </p:txBody>
        </p:sp>
        <p:cxnSp>
          <p:nvCxnSpPr>
            <p:cNvPr id="193596" name="AutoShape 15"/>
            <p:cNvCxnSpPr>
              <a:cxnSpLocks noChangeShapeType="1"/>
            </p:cNvCxnSpPr>
            <p:nvPr/>
          </p:nvCxnSpPr>
          <p:spPr bwMode="auto">
            <a:xfrm>
              <a:off x="1607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97" name="Text Box 16"/>
            <p:cNvSpPr txBox="1">
              <a:spLocks noChangeArrowheads="1"/>
            </p:cNvSpPr>
            <p:nvPr/>
          </p:nvSpPr>
          <p:spPr bwMode="auto">
            <a:xfrm>
              <a:off x="1558" y="1706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Identify</a:t>
              </a:r>
            </a:p>
          </p:txBody>
        </p:sp>
        <p:cxnSp>
          <p:nvCxnSpPr>
            <p:cNvPr id="193598" name="AutoShape 17"/>
            <p:cNvCxnSpPr>
              <a:cxnSpLocks noChangeShapeType="1"/>
            </p:cNvCxnSpPr>
            <p:nvPr/>
          </p:nvCxnSpPr>
          <p:spPr bwMode="auto">
            <a:xfrm>
              <a:off x="1858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99" name="Text Box 18"/>
            <p:cNvSpPr txBox="1">
              <a:spLocks noChangeArrowheads="1"/>
            </p:cNvSpPr>
            <p:nvPr/>
          </p:nvSpPr>
          <p:spPr bwMode="auto">
            <a:xfrm>
              <a:off x="1808" y="1706"/>
              <a:ext cx="384" cy="8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ListMetadata-Formats</a:t>
              </a:r>
            </a:p>
          </p:txBody>
        </p:sp>
        <p:cxnSp>
          <p:nvCxnSpPr>
            <p:cNvPr id="193600" name="AutoShape 19"/>
            <p:cNvCxnSpPr>
              <a:cxnSpLocks noChangeShapeType="1"/>
            </p:cNvCxnSpPr>
            <p:nvPr/>
          </p:nvCxnSpPr>
          <p:spPr bwMode="auto">
            <a:xfrm>
              <a:off x="2190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601" name="Text Box 20"/>
            <p:cNvSpPr txBox="1">
              <a:spLocks noChangeArrowheads="1"/>
            </p:cNvSpPr>
            <p:nvPr/>
          </p:nvSpPr>
          <p:spPr bwMode="auto">
            <a:xfrm>
              <a:off x="2148" y="1706"/>
              <a:ext cx="250" cy="8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ListSets</a:t>
              </a:r>
            </a:p>
          </p:txBody>
        </p:sp>
        <p:cxnSp>
          <p:nvCxnSpPr>
            <p:cNvPr id="193602" name="AutoShape 21"/>
            <p:cNvCxnSpPr>
              <a:cxnSpLocks noChangeShapeType="1"/>
            </p:cNvCxnSpPr>
            <p:nvPr/>
          </p:nvCxnSpPr>
          <p:spPr bwMode="auto">
            <a:xfrm>
              <a:off x="2786" y="1661"/>
              <a:ext cx="1" cy="8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603" name="Text Box 22"/>
            <p:cNvSpPr txBox="1">
              <a:spLocks noChangeArrowheads="1"/>
            </p:cNvSpPr>
            <p:nvPr/>
          </p:nvSpPr>
          <p:spPr bwMode="auto">
            <a:xfrm>
              <a:off x="2744" y="1706"/>
              <a:ext cx="250" cy="817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ListRecords</a:t>
              </a:r>
            </a:p>
          </p:txBody>
        </p:sp>
        <p:cxnSp>
          <p:nvCxnSpPr>
            <p:cNvPr id="193604" name="AutoShape 23"/>
            <p:cNvCxnSpPr>
              <a:cxnSpLocks noChangeShapeType="1"/>
              <a:stCxn id="193590" idx="1"/>
            </p:cNvCxnSpPr>
            <p:nvPr/>
          </p:nvCxnSpPr>
          <p:spPr bwMode="auto">
            <a:xfrm>
              <a:off x="3428" y="1661"/>
              <a:ext cx="1" cy="41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605" name="Text Box 24"/>
            <p:cNvSpPr txBox="1">
              <a:spLocks noChangeArrowheads="1"/>
            </p:cNvSpPr>
            <p:nvPr/>
          </p:nvSpPr>
          <p:spPr bwMode="auto">
            <a:xfrm>
              <a:off x="3379" y="1706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else</a:t>
              </a:r>
            </a:p>
          </p:txBody>
        </p:sp>
        <p:sp>
          <p:nvSpPr>
            <p:cNvPr id="193606" name="Rectangle 25"/>
            <p:cNvSpPr>
              <a:spLocks noChangeArrowheads="1"/>
            </p:cNvSpPr>
            <p:nvPr/>
          </p:nvSpPr>
          <p:spPr bwMode="auto">
            <a:xfrm>
              <a:off x="3288" y="2072"/>
              <a:ext cx="816" cy="22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error: </a:t>
              </a:r>
              <a:r>
                <a:rPr lang="en-GB" sz="1400" b="1">
                  <a:latin typeface="Courier New" pitchFamily="49" charset="0"/>
                </a:rPr>
                <a:t>badVerb</a:t>
              </a:r>
            </a:p>
          </p:txBody>
        </p:sp>
      </p:grp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4356100" y="4098925"/>
            <a:ext cx="2663825" cy="514350"/>
            <a:chOff x="2744" y="2582"/>
            <a:chExt cx="1678" cy="324"/>
          </a:xfrm>
        </p:grpSpPr>
        <p:sp>
          <p:nvSpPr>
            <p:cNvPr id="193587" name="Rectangle 27"/>
            <p:cNvSpPr>
              <a:spLocks noChangeArrowheads="1"/>
            </p:cNvSpPr>
            <p:nvPr/>
          </p:nvSpPr>
          <p:spPr bwMode="auto">
            <a:xfrm>
              <a:off x="3288" y="2589"/>
              <a:ext cx="1134" cy="31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error: </a:t>
              </a:r>
              <a:r>
                <a:rPr lang="en-GB" sz="1400" b="1">
                  <a:latin typeface="Courier New" pitchFamily="49" charset="0"/>
                </a:rPr>
                <a:t>cannotDiss-</a:t>
              </a:r>
              <a:br>
                <a:rPr lang="en-GB" sz="1400" b="1">
                  <a:latin typeface="Courier New" pitchFamily="49" charset="0"/>
                </a:rPr>
              </a:br>
              <a:r>
                <a:rPr lang="en-GB" sz="1400" b="1">
                  <a:latin typeface="Courier New" pitchFamily="49" charset="0"/>
                </a:rPr>
                <a:t>eminateFormat</a:t>
              </a:r>
            </a:p>
          </p:txBody>
        </p:sp>
        <p:cxnSp>
          <p:nvCxnSpPr>
            <p:cNvPr id="193588" name="AutoShape 28"/>
            <p:cNvCxnSpPr>
              <a:cxnSpLocks noChangeShapeType="1"/>
              <a:stCxn id="195591" idx="3"/>
              <a:endCxn id="193587" idx="1"/>
            </p:cNvCxnSpPr>
            <p:nvPr/>
          </p:nvCxnSpPr>
          <p:spPr bwMode="auto">
            <a:xfrm>
              <a:off x="2745" y="2746"/>
              <a:ext cx="543" cy="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89" name="Text Box 29"/>
            <p:cNvSpPr txBox="1">
              <a:spLocks noChangeArrowheads="1"/>
            </p:cNvSpPr>
            <p:nvPr/>
          </p:nvSpPr>
          <p:spPr bwMode="auto">
            <a:xfrm>
              <a:off x="2744" y="2582"/>
              <a:ext cx="32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else</a:t>
              </a: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1825625" y="3927475"/>
            <a:ext cx="1751013" cy="863600"/>
            <a:chOff x="1150" y="2474"/>
            <a:chExt cx="1103" cy="544"/>
          </a:xfrm>
        </p:grpSpPr>
        <p:cxnSp>
          <p:nvCxnSpPr>
            <p:cNvPr id="193584" name="AutoShape 31"/>
            <p:cNvCxnSpPr>
              <a:cxnSpLocks noChangeShapeType="1"/>
              <a:stCxn id="195591" idx="1"/>
              <a:endCxn id="193586" idx="3"/>
            </p:cNvCxnSpPr>
            <p:nvPr/>
          </p:nvCxnSpPr>
          <p:spPr bwMode="auto">
            <a:xfrm flipH="1">
              <a:off x="1695" y="2746"/>
              <a:ext cx="505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85" name="Text Box 32"/>
            <p:cNvSpPr txBox="1">
              <a:spLocks noChangeArrowheads="1"/>
            </p:cNvSpPr>
            <p:nvPr/>
          </p:nvSpPr>
          <p:spPr bwMode="auto">
            <a:xfrm>
              <a:off x="1833" y="2568"/>
              <a:ext cx="42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empty</a:t>
              </a:r>
            </a:p>
          </p:txBody>
        </p:sp>
        <p:sp>
          <p:nvSpPr>
            <p:cNvPr id="193586" name="AutoShape 33"/>
            <p:cNvSpPr>
              <a:spLocks noChangeArrowheads="1"/>
            </p:cNvSpPr>
            <p:nvPr/>
          </p:nvSpPr>
          <p:spPr bwMode="auto">
            <a:xfrm>
              <a:off x="1150" y="2474"/>
              <a:ext cx="545" cy="544"/>
            </a:xfrm>
            <a:prstGeom prst="diamond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anchor="ctr"/>
            <a:lstStyle/>
            <a:p>
              <a:pPr algn="ctr"/>
              <a:r>
                <a:rPr lang="en-GB" sz="1200"/>
                <a:t>re</a:t>
              </a:r>
            </a:p>
            <a:p>
              <a:pPr algn="ctr"/>
              <a:r>
                <a:rPr lang="en-GB" sz="1200"/>
                <a:t>sumption</a:t>
              </a:r>
              <a:br>
                <a:rPr lang="en-GB" sz="1200"/>
              </a:br>
              <a:r>
                <a:rPr lang="en-GB" sz="1200"/>
                <a:t>Token</a:t>
              </a: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1295400" y="4359275"/>
            <a:ext cx="2843213" cy="1806575"/>
            <a:chOff x="816" y="2746"/>
            <a:chExt cx="1791" cy="1138"/>
          </a:xfrm>
        </p:grpSpPr>
        <p:sp>
          <p:nvSpPr>
            <p:cNvPr id="193581" name="Rectangle 35"/>
            <p:cNvSpPr>
              <a:spLocks noChangeArrowheads="1"/>
            </p:cNvSpPr>
            <p:nvPr/>
          </p:nvSpPr>
          <p:spPr bwMode="auto">
            <a:xfrm>
              <a:off x="1020" y="3657"/>
              <a:ext cx="1587" cy="22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error: </a:t>
              </a:r>
              <a:r>
                <a:rPr lang="en-GB" sz="1400" b="1">
                  <a:latin typeface="Courier New" pitchFamily="49" charset="0"/>
                </a:rPr>
                <a:t>badResumptionToken</a:t>
              </a:r>
            </a:p>
          </p:txBody>
        </p:sp>
        <p:cxnSp>
          <p:nvCxnSpPr>
            <p:cNvPr id="193582" name="AutoShape 36"/>
            <p:cNvCxnSpPr>
              <a:cxnSpLocks noChangeShapeType="1"/>
              <a:stCxn id="193586" idx="1"/>
              <a:endCxn id="193581" idx="1"/>
            </p:cNvCxnSpPr>
            <p:nvPr/>
          </p:nvCxnSpPr>
          <p:spPr bwMode="auto">
            <a:xfrm rot="10800000" flipV="1">
              <a:off x="1020" y="2746"/>
              <a:ext cx="130" cy="1025"/>
            </a:xfrm>
            <a:prstGeom prst="bentConnector3">
              <a:avLst>
                <a:gd name="adj1" fmla="val 2107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93583" name="Text Box 37"/>
            <p:cNvSpPr txBox="1">
              <a:spLocks noChangeArrowheads="1"/>
            </p:cNvSpPr>
            <p:nvPr/>
          </p:nvSpPr>
          <p:spPr bwMode="auto">
            <a:xfrm>
              <a:off x="816" y="2750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unknown</a:t>
              </a:r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2157413" y="4786313"/>
            <a:ext cx="1693862" cy="1152525"/>
            <a:chOff x="1359" y="3015"/>
            <a:chExt cx="1067" cy="726"/>
          </a:xfrm>
        </p:grpSpPr>
        <p:sp>
          <p:nvSpPr>
            <p:cNvPr id="193578" name="Rectangle 39"/>
            <p:cNvSpPr>
              <a:spLocks noChangeArrowheads="1"/>
            </p:cNvSpPr>
            <p:nvPr/>
          </p:nvSpPr>
          <p:spPr bwMode="auto">
            <a:xfrm>
              <a:off x="1519" y="3294"/>
              <a:ext cx="907" cy="31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read parameters</a:t>
              </a:r>
            </a:p>
            <a:p>
              <a:pPr algn="ctr"/>
              <a:r>
                <a:rPr lang="en-GB" sz="1400"/>
                <a:t>from local system</a:t>
              </a:r>
              <a:endParaRPr lang="en-GB" sz="1400" b="1">
                <a:latin typeface="Courier New" pitchFamily="49" charset="0"/>
              </a:endParaRPr>
            </a:p>
          </p:txBody>
        </p:sp>
        <p:cxnSp>
          <p:nvCxnSpPr>
            <p:cNvPr id="193579" name="AutoShape 40"/>
            <p:cNvCxnSpPr>
              <a:cxnSpLocks noChangeShapeType="1"/>
              <a:stCxn id="193586" idx="2"/>
              <a:endCxn id="193578" idx="1"/>
            </p:cNvCxnSpPr>
            <p:nvPr/>
          </p:nvCxnSpPr>
          <p:spPr bwMode="auto">
            <a:xfrm rot="16200000" flipH="1">
              <a:off x="1253" y="3188"/>
              <a:ext cx="435" cy="96"/>
            </a:xfrm>
            <a:prstGeom prst="bent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93580" name="Text Box 41"/>
            <p:cNvSpPr txBox="1">
              <a:spLocks noChangeArrowheads="1"/>
            </p:cNvSpPr>
            <p:nvPr/>
          </p:nvSpPr>
          <p:spPr bwMode="auto">
            <a:xfrm>
              <a:off x="1359" y="3015"/>
              <a:ext cx="250" cy="7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vert="eaVert">
              <a:spAutoFit/>
            </a:bodyPr>
            <a:lstStyle/>
            <a:p>
              <a:r>
                <a:rPr lang="en-GB" sz="1400"/>
                <a:t>valid</a:t>
              </a:r>
            </a:p>
          </p:txBody>
        </p:sp>
      </p:grpSp>
      <p:grpSp>
        <p:nvGrpSpPr>
          <p:cNvPr id="8" name="Group 42"/>
          <p:cNvGrpSpPr>
            <a:grpSpLocks/>
          </p:cNvGrpSpPr>
          <p:nvPr/>
        </p:nvGrpSpPr>
        <p:grpSpPr bwMode="auto">
          <a:xfrm>
            <a:off x="3924300" y="4797425"/>
            <a:ext cx="2159000" cy="576263"/>
            <a:chOff x="2472" y="3022"/>
            <a:chExt cx="1360" cy="363"/>
          </a:xfrm>
        </p:grpSpPr>
        <p:sp>
          <p:nvSpPr>
            <p:cNvPr id="193575" name="Rectangle 43"/>
            <p:cNvSpPr>
              <a:spLocks noChangeArrowheads="1"/>
            </p:cNvSpPr>
            <p:nvPr/>
          </p:nvSpPr>
          <p:spPr bwMode="auto">
            <a:xfrm>
              <a:off x="2925" y="3067"/>
              <a:ext cx="907" cy="31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parse the other</a:t>
              </a:r>
              <a:br>
                <a:rPr lang="en-GB" sz="1400"/>
              </a:br>
              <a:r>
                <a:rPr lang="en-GB" sz="1400"/>
                <a:t>parameters</a:t>
              </a:r>
              <a:endParaRPr lang="en-GB" sz="1400" b="1">
                <a:latin typeface="Courier New" pitchFamily="49" charset="0"/>
              </a:endParaRPr>
            </a:p>
          </p:txBody>
        </p:sp>
        <p:cxnSp>
          <p:nvCxnSpPr>
            <p:cNvPr id="193576" name="AutoShape 44"/>
            <p:cNvCxnSpPr>
              <a:cxnSpLocks noChangeShapeType="1"/>
              <a:endCxn id="193575" idx="1"/>
            </p:cNvCxnSpPr>
            <p:nvPr/>
          </p:nvCxnSpPr>
          <p:spPr bwMode="auto">
            <a:xfrm>
              <a:off x="2472" y="3022"/>
              <a:ext cx="453" cy="204"/>
            </a:xfrm>
            <a:prstGeom prst="bentConnector3">
              <a:avLst>
                <a:gd name="adj1" fmla="val 884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93577" name="Text Box 45"/>
            <p:cNvSpPr txBox="1">
              <a:spLocks noChangeArrowheads="1"/>
            </p:cNvSpPr>
            <p:nvPr/>
          </p:nvSpPr>
          <p:spPr bwMode="auto">
            <a:xfrm>
              <a:off x="2472" y="3050"/>
              <a:ext cx="445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oai_dc</a:t>
              </a:r>
            </a:p>
          </p:txBody>
        </p: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3851275" y="5373688"/>
            <a:ext cx="2238375" cy="798512"/>
            <a:chOff x="2426" y="3385"/>
            <a:chExt cx="1410" cy="503"/>
          </a:xfrm>
        </p:grpSpPr>
        <p:sp>
          <p:nvSpPr>
            <p:cNvPr id="193572" name="Rectangle 47"/>
            <p:cNvSpPr>
              <a:spLocks noChangeArrowheads="1"/>
            </p:cNvSpPr>
            <p:nvPr/>
          </p:nvSpPr>
          <p:spPr bwMode="auto">
            <a:xfrm>
              <a:off x="2929" y="3570"/>
              <a:ext cx="907" cy="31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send SQL request</a:t>
              </a:r>
            </a:p>
            <a:p>
              <a:pPr algn="ctr"/>
              <a:r>
                <a:rPr lang="en-GB" sz="1400"/>
                <a:t>to database</a:t>
              </a:r>
              <a:endParaRPr lang="en-GB" sz="1400" b="1">
                <a:latin typeface="Courier New" pitchFamily="49" charset="0"/>
              </a:endParaRPr>
            </a:p>
          </p:txBody>
        </p:sp>
        <p:cxnSp>
          <p:nvCxnSpPr>
            <p:cNvPr id="193573" name="AutoShape 48"/>
            <p:cNvCxnSpPr>
              <a:cxnSpLocks noChangeShapeType="1"/>
              <a:stCxn id="193575" idx="2"/>
              <a:endCxn id="193572" idx="0"/>
            </p:cNvCxnSpPr>
            <p:nvPr/>
          </p:nvCxnSpPr>
          <p:spPr bwMode="auto">
            <a:xfrm>
              <a:off x="3379" y="3385"/>
              <a:ext cx="4" cy="18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93574" name="AutoShape 49"/>
            <p:cNvCxnSpPr>
              <a:cxnSpLocks noChangeShapeType="1"/>
              <a:stCxn id="193578" idx="3"/>
              <a:endCxn id="193572" idx="1"/>
            </p:cNvCxnSpPr>
            <p:nvPr/>
          </p:nvCxnSpPr>
          <p:spPr bwMode="auto">
            <a:xfrm>
              <a:off x="2426" y="3453"/>
              <a:ext cx="503" cy="276"/>
            </a:xfrm>
            <a:prstGeom prst="bentConnector3">
              <a:avLst>
                <a:gd name="adj1" fmla="val 4990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0" name="Group 50"/>
          <p:cNvGrpSpPr>
            <a:grpSpLocks/>
          </p:cNvGrpSpPr>
          <p:nvPr/>
        </p:nvGrpSpPr>
        <p:grpSpPr bwMode="auto">
          <a:xfrm>
            <a:off x="6089650" y="5494338"/>
            <a:ext cx="1374775" cy="863600"/>
            <a:chOff x="3836" y="3461"/>
            <a:chExt cx="866" cy="544"/>
          </a:xfrm>
        </p:grpSpPr>
        <p:sp>
          <p:nvSpPr>
            <p:cNvPr id="193570" name="AutoShape 51"/>
            <p:cNvSpPr>
              <a:spLocks noChangeArrowheads="1"/>
            </p:cNvSpPr>
            <p:nvPr/>
          </p:nvSpPr>
          <p:spPr bwMode="auto">
            <a:xfrm>
              <a:off x="4157" y="3461"/>
              <a:ext cx="545" cy="544"/>
            </a:xfrm>
            <a:prstGeom prst="diamond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rows&gt;</a:t>
              </a:r>
            </a:p>
            <a:p>
              <a:pPr algn="ctr"/>
              <a:r>
                <a:rPr lang="en-GB" sz="1400"/>
                <a:t>100</a:t>
              </a:r>
            </a:p>
          </p:txBody>
        </p:sp>
        <p:cxnSp>
          <p:nvCxnSpPr>
            <p:cNvPr id="193571" name="AutoShape 52"/>
            <p:cNvCxnSpPr>
              <a:cxnSpLocks noChangeShapeType="1"/>
              <a:stCxn id="193572" idx="3"/>
              <a:endCxn id="193570" idx="1"/>
            </p:cNvCxnSpPr>
            <p:nvPr/>
          </p:nvCxnSpPr>
          <p:spPr bwMode="auto">
            <a:xfrm>
              <a:off x="3836" y="3729"/>
              <a:ext cx="321" cy="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11" name="Group 53"/>
          <p:cNvGrpSpPr>
            <a:grpSpLocks/>
          </p:cNvGrpSpPr>
          <p:nvPr/>
        </p:nvGrpSpPr>
        <p:grpSpPr bwMode="auto">
          <a:xfrm>
            <a:off x="6305550" y="4652963"/>
            <a:ext cx="1439863" cy="952500"/>
            <a:chOff x="3972" y="2931"/>
            <a:chExt cx="907" cy="600"/>
          </a:xfrm>
        </p:grpSpPr>
        <p:sp>
          <p:nvSpPr>
            <p:cNvPr id="193567" name="Rectangle 54"/>
            <p:cNvSpPr>
              <a:spLocks noChangeArrowheads="1"/>
            </p:cNvSpPr>
            <p:nvPr/>
          </p:nvSpPr>
          <p:spPr bwMode="auto">
            <a:xfrm>
              <a:off x="3972" y="2931"/>
              <a:ext cx="907" cy="408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store parameters,</a:t>
              </a:r>
            </a:p>
            <a:p>
              <a:pPr algn="ctr"/>
              <a:r>
                <a:rPr lang="en-GB" sz="1400"/>
                <a:t>store and deliver </a:t>
              </a:r>
            </a:p>
            <a:p>
              <a:pPr algn="ctr"/>
              <a:r>
                <a:rPr lang="en-GB" sz="1400"/>
                <a:t>resumptionToken</a:t>
              </a:r>
              <a:endParaRPr lang="en-GB" sz="1400" b="1">
                <a:latin typeface="Courier New" pitchFamily="49" charset="0"/>
              </a:endParaRPr>
            </a:p>
          </p:txBody>
        </p:sp>
        <p:cxnSp>
          <p:nvCxnSpPr>
            <p:cNvPr id="193568" name="AutoShape 55"/>
            <p:cNvCxnSpPr>
              <a:cxnSpLocks noChangeShapeType="1"/>
              <a:stCxn id="193570" idx="0"/>
              <a:endCxn id="193567" idx="2"/>
            </p:cNvCxnSpPr>
            <p:nvPr/>
          </p:nvCxnSpPr>
          <p:spPr bwMode="auto">
            <a:xfrm flipH="1" flipV="1">
              <a:off x="4426" y="3339"/>
              <a:ext cx="4" cy="12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93569" name="Text Box 56"/>
            <p:cNvSpPr txBox="1">
              <a:spLocks noChangeArrowheads="1"/>
            </p:cNvSpPr>
            <p:nvPr/>
          </p:nvSpPr>
          <p:spPr bwMode="auto">
            <a:xfrm>
              <a:off x="4150" y="3339"/>
              <a:ext cx="29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yes</a:t>
              </a:r>
            </a:p>
          </p:txBody>
        </p:sp>
      </p:grpSp>
      <p:grpSp>
        <p:nvGrpSpPr>
          <p:cNvPr id="12" name="Group 57"/>
          <p:cNvGrpSpPr>
            <a:grpSpLocks/>
          </p:cNvGrpSpPr>
          <p:nvPr/>
        </p:nvGrpSpPr>
        <p:grpSpPr bwMode="auto">
          <a:xfrm>
            <a:off x="6119813" y="1484313"/>
            <a:ext cx="2690812" cy="2625725"/>
            <a:chOff x="3855" y="935"/>
            <a:chExt cx="1695" cy="1654"/>
          </a:xfrm>
        </p:grpSpPr>
        <p:sp>
          <p:nvSpPr>
            <p:cNvPr id="193563" name="AutoShape 58"/>
            <p:cNvSpPr>
              <a:spLocks noChangeArrowheads="1"/>
            </p:cNvSpPr>
            <p:nvPr/>
          </p:nvSpPr>
          <p:spPr bwMode="auto">
            <a:xfrm>
              <a:off x="4739" y="935"/>
              <a:ext cx="811" cy="499"/>
            </a:xfrm>
            <a:prstGeom prst="parallelogram">
              <a:avLst>
                <a:gd name="adj" fmla="val 40631"/>
              </a:avLst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600"/>
                <a:t>XML </a:t>
              </a:r>
              <a:br>
                <a:rPr lang="en-GB" sz="1600"/>
              </a:br>
              <a:r>
                <a:rPr lang="en-GB" sz="1600"/>
                <a:t>response</a:t>
              </a:r>
            </a:p>
          </p:txBody>
        </p:sp>
        <p:cxnSp>
          <p:nvCxnSpPr>
            <p:cNvPr id="193564" name="AutoShape 59"/>
            <p:cNvCxnSpPr>
              <a:cxnSpLocks noChangeShapeType="1"/>
              <a:stCxn id="193557" idx="0"/>
              <a:endCxn id="193563" idx="4"/>
            </p:cNvCxnSpPr>
            <p:nvPr/>
          </p:nvCxnSpPr>
          <p:spPr bwMode="auto">
            <a:xfrm flipH="1" flipV="1">
              <a:off x="5145" y="1434"/>
              <a:ext cx="5" cy="115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93565" name="AutoShape 60"/>
            <p:cNvCxnSpPr>
              <a:cxnSpLocks noChangeShapeType="1"/>
              <a:stCxn id="193587" idx="0"/>
              <a:endCxn id="193563" idx="3"/>
            </p:cNvCxnSpPr>
            <p:nvPr/>
          </p:nvCxnSpPr>
          <p:spPr bwMode="auto">
            <a:xfrm rot="-5400000">
              <a:off x="3871" y="1418"/>
              <a:ext cx="1155" cy="1188"/>
            </a:xfrm>
            <a:prstGeom prst="bentConnector3">
              <a:avLst>
                <a:gd name="adj1" fmla="val 85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cxnSp>
          <p:nvCxnSpPr>
            <p:cNvPr id="193566" name="AutoShape 61"/>
            <p:cNvCxnSpPr>
              <a:cxnSpLocks noChangeShapeType="1"/>
              <a:stCxn id="193606" idx="3"/>
              <a:endCxn id="193563" idx="5"/>
            </p:cNvCxnSpPr>
            <p:nvPr/>
          </p:nvCxnSpPr>
          <p:spPr bwMode="auto">
            <a:xfrm flipV="1">
              <a:off x="4104" y="1185"/>
              <a:ext cx="736" cy="1001"/>
            </a:xfrm>
            <a:prstGeom prst="bentConnector3">
              <a:avLst>
                <a:gd name="adj1" fmla="val 43069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</p:grpSp>
      <p:grpSp>
        <p:nvGrpSpPr>
          <p:cNvPr id="13" name="Group 62"/>
          <p:cNvGrpSpPr>
            <a:grpSpLocks/>
          </p:cNvGrpSpPr>
          <p:nvPr/>
        </p:nvGrpSpPr>
        <p:grpSpPr bwMode="auto">
          <a:xfrm>
            <a:off x="539750" y="3068638"/>
            <a:ext cx="1800225" cy="858837"/>
            <a:chOff x="340" y="1933"/>
            <a:chExt cx="1134" cy="541"/>
          </a:xfrm>
        </p:grpSpPr>
        <p:sp>
          <p:nvSpPr>
            <p:cNvPr id="193560" name="Rectangle 63"/>
            <p:cNvSpPr>
              <a:spLocks noChangeArrowheads="1"/>
            </p:cNvSpPr>
            <p:nvPr/>
          </p:nvSpPr>
          <p:spPr bwMode="auto">
            <a:xfrm>
              <a:off x="340" y="1933"/>
              <a:ext cx="1134" cy="227"/>
            </a:xfrm>
            <a:prstGeom prst="rect">
              <a:avLst/>
            </a:prstGeom>
            <a:noFill/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GB" sz="1400"/>
                <a:t>error: </a:t>
              </a:r>
              <a:r>
                <a:rPr lang="en-GB" sz="1400" b="1">
                  <a:latin typeface="Courier New" pitchFamily="49" charset="0"/>
                </a:rPr>
                <a:t>badArgument</a:t>
              </a:r>
            </a:p>
          </p:txBody>
        </p:sp>
        <p:cxnSp>
          <p:nvCxnSpPr>
            <p:cNvPr id="193561" name="AutoShape 64"/>
            <p:cNvCxnSpPr>
              <a:cxnSpLocks noChangeShapeType="1"/>
              <a:stCxn id="193586" idx="0"/>
              <a:endCxn id="193560" idx="2"/>
            </p:cNvCxnSpPr>
            <p:nvPr/>
          </p:nvCxnSpPr>
          <p:spPr bwMode="auto">
            <a:xfrm rot="5400000" flipH="1">
              <a:off x="1008" y="2059"/>
              <a:ext cx="314" cy="516"/>
            </a:xfrm>
            <a:prstGeom prst="bentConnector3">
              <a:avLst>
                <a:gd name="adj1" fmla="val 2802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</p:spPr>
        </p:cxnSp>
        <p:sp>
          <p:nvSpPr>
            <p:cNvPr id="193562" name="Text Box 65"/>
            <p:cNvSpPr txBox="1">
              <a:spLocks noChangeArrowheads="1"/>
            </p:cNvSpPr>
            <p:nvPr/>
          </p:nvSpPr>
          <p:spPr bwMode="auto">
            <a:xfrm>
              <a:off x="975" y="2205"/>
              <a:ext cx="420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400"/>
                <a:t>empty</a:t>
              </a:r>
            </a:p>
          </p:txBody>
        </p:sp>
      </p:grpSp>
      <p:sp>
        <p:nvSpPr>
          <p:cNvPr id="195650" name="Rectangle 66"/>
          <p:cNvSpPr>
            <a:spLocks noChangeArrowheads="1"/>
          </p:cNvSpPr>
          <p:nvPr/>
        </p:nvSpPr>
        <p:spPr bwMode="auto">
          <a:xfrm>
            <a:off x="4500563" y="1412875"/>
            <a:ext cx="2376487" cy="10795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88900" indent="-88900">
              <a:buFontTx/>
              <a:buChar char="•"/>
            </a:pPr>
            <a:r>
              <a:rPr lang="en-GB" sz="1200"/>
              <a:t>verb, metadataPrefix, resump-</a:t>
            </a:r>
            <a:br>
              <a:rPr lang="en-GB" sz="1200"/>
            </a:br>
            <a:r>
              <a:rPr lang="en-GB" sz="1200"/>
              <a:t>tionToken … OAI arguments</a:t>
            </a:r>
          </a:p>
          <a:p>
            <a:pPr marL="88900" indent="-88900">
              <a:buFontTx/>
              <a:buChar char="•"/>
            </a:pPr>
            <a:r>
              <a:rPr lang="en-GB" sz="1200"/>
              <a:t>rows … size of the result list</a:t>
            </a:r>
          </a:p>
          <a:p>
            <a:pPr marL="88900" indent="-88900">
              <a:buFontTx/>
              <a:buChar char="•"/>
            </a:pPr>
            <a:r>
              <a:rPr lang="en-GB" sz="1200"/>
              <a:t>100 … here: maximal list size</a:t>
            </a:r>
            <a:br>
              <a:rPr lang="en-GB" sz="1200"/>
            </a:br>
            <a:r>
              <a:rPr lang="en-GB" sz="1200"/>
              <a:t>for responses</a:t>
            </a:r>
          </a:p>
        </p:txBody>
      </p:sp>
      <p:grpSp>
        <p:nvGrpSpPr>
          <p:cNvPr id="14" name="Group 67"/>
          <p:cNvGrpSpPr>
            <a:grpSpLocks/>
          </p:cNvGrpSpPr>
          <p:nvPr/>
        </p:nvGrpSpPr>
        <p:grpSpPr bwMode="auto">
          <a:xfrm>
            <a:off x="7239000" y="4110038"/>
            <a:ext cx="1871663" cy="1825625"/>
            <a:chOff x="4560" y="2589"/>
            <a:chExt cx="1179" cy="1150"/>
          </a:xfrm>
        </p:grpSpPr>
        <p:grpSp>
          <p:nvGrpSpPr>
            <p:cNvPr id="15" name="Group 68"/>
            <p:cNvGrpSpPr>
              <a:grpSpLocks/>
            </p:cNvGrpSpPr>
            <p:nvPr/>
          </p:nvGrpSpPr>
          <p:grpSpPr bwMode="auto">
            <a:xfrm>
              <a:off x="4560" y="2589"/>
              <a:ext cx="1179" cy="1144"/>
              <a:chOff x="4560" y="2589"/>
              <a:chExt cx="1179" cy="1144"/>
            </a:xfrm>
          </p:grpSpPr>
          <p:sp>
            <p:nvSpPr>
              <p:cNvPr id="193557" name="Rectangle 69"/>
              <p:cNvSpPr>
                <a:spLocks noChangeArrowheads="1"/>
              </p:cNvSpPr>
              <p:nvPr/>
            </p:nvSpPr>
            <p:spPr bwMode="auto">
              <a:xfrm>
                <a:off x="4560" y="2589"/>
                <a:ext cx="1179" cy="318"/>
              </a:xfrm>
              <a:prstGeom prst="rect">
                <a:avLst/>
              </a:prstGeom>
              <a:noFill/>
              <a:ln w="9525" algn="ctr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r>
                  <a:rPr lang="en-GB" sz="1400"/>
                  <a:t>deliver min (rows, 100)</a:t>
                </a:r>
              </a:p>
              <a:p>
                <a:pPr algn="ctr"/>
                <a:r>
                  <a:rPr lang="en-GB" sz="1400"/>
                  <a:t>record headers</a:t>
                </a:r>
                <a:endParaRPr lang="en-GB" sz="1400" b="1">
                  <a:latin typeface="Courier New" pitchFamily="49" charset="0"/>
                </a:endParaRPr>
              </a:p>
            </p:txBody>
          </p:sp>
          <p:cxnSp>
            <p:nvCxnSpPr>
              <p:cNvPr id="193558" name="AutoShape 70"/>
              <p:cNvCxnSpPr>
                <a:cxnSpLocks noChangeShapeType="1"/>
                <a:stCxn id="193570" idx="3"/>
                <a:endCxn id="193557" idx="2"/>
              </p:cNvCxnSpPr>
              <p:nvPr/>
            </p:nvCxnSpPr>
            <p:spPr bwMode="auto">
              <a:xfrm flipV="1">
                <a:off x="4702" y="2907"/>
                <a:ext cx="448" cy="826"/>
              </a:xfrm>
              <a:prstGeom prst="bentConnector2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  <p:cxnSp>
            <p:nvCxnSpPr>
              <p:cNvPr id="193559" name="AutoShape 71"/>
              <p:cNvCxnSpPr>
                <a:cxnSpLocks noChangeShapeType="1"/>
                <a:stCxn id="193567" idx="3"/>
                <a:endCxn id="193557" idx="2"/>
              </p:cNvCxnSpPr>
              <p:nvPr/>
            </p:nvCxnSpPr>
            <p:spPr bwMode="auto">
              <a:xfrm flipV="1">
                <a:off x="4879" y="2907"/>
                <a:ext cx="271" cy="228"/>
              </a:xfrm>
              <a:prstGeom prst="bentConnector2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triangle" w="med" len="med"/>
              </a:ln>
            </p:spPr>
          </p:cxnSp>
        </p:grpSp>
        <p:sp>
          <p:nvSpPr>
            <p:cNvPr id="193556" name="Text Box 72"/>
            <p:cNvSpPr txBox="1">
              <a:spLocks noChangeArrowheads="1"/>
            </p:cNvSpPr>
            <p:nvPr/>
          </p:nvSpPr>
          <p:spPr bwMode="auto">
            <a:xfrm>
              <a:off x="4694" y="3566"/>
              <a:ext cx="222" cy="17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GB" sz="1200"/>
                <a:t>no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587" grpId="0" animBg="1" autoUpdateAnimBg="0"/>
      <p:bldP spid="195591" grpId="0" animBg="1" autoUpdateAnimBg="0"/>
      <p:bldP spid="195650" grpId="0" animBg="1" autoUpdateAnimBg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090DBF-CA2A-4538-A3D9-511E1EC69DAA}" type="slidenum">
              <a:rPr lang="en-US"/>
              <a:pPr>
                <a:defRPr/>
              </a:pPr>
              <a:t>67</a:t>
            </a:fld>
            <a:endParaRPr lang="en-US"/>
          </a:p>
        </p:txBody>
      </p:sp>
      <p:sp>
        <p:nvSpPr>
          <p:cNvPr id="1955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Resumption Token</a:t>
            </a:r>
          </a:p>
        </p:txBody>
      </p:sp>
      <p:sp>
        <p:nvSpPr>
          <p:cNvPr id="19558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80000"/>
              </a:lnSpc>
            </a:pPr>
            <a:r>
              <a:rPr lang="en-GB" sz="2800" smtClean="0"/>
              <a:t>should be implemented for “large” lists</a:t>
            </a:r>
          </a:p>
          <a:p>
            <a:pPr marL="482600" indent="-482600">
              <a:lnSpc>
                <a:spcPct val="80000"/>
              </a:lnSpc>
            </a:pPr>
            <a:r>
              <a:rPr lang="en-GB" sz="2800" smtClean="0"/>
              <a:t>initiated by data provider</a:t>
            </a:r>
          </a:p>
          <a:p>
            <a:pPr marL="482600" indent="-482600">
              <a:lnSpc>
                <a:spcPct val="80000"/>
              </a:lnSpc>
            </a:pPr>
            <a:r>
              <a:rPr lang="en-GB" sz="2800" smtClean="0"/>
              <a:t>store parameters (</a:t>
            </a:r>
            <a:r>
              <a:rPr lang="en-GB" sz="2800" b="1" smtClean="0">
                <a:latin typeface="Courier New" pitchFamily="49" charset="0"/>
              </a:rPr>
              <a:t>set</a:t>
            </a:r>
            <a:r>
              <a:rPr lang="en-GB" sz="2800" smtClean="0"/>
              <a:t>, </a:t>
            </a:r>
            <a:r>
              <a:rPr lang="en-GB" sz="2800" b="1" smtClean="0">
                <a:latin typeface="Courier New" pitchFamily="49" charset="0"/>
              </a:rPr>
              <a:t>from</a:t>
            </a:r>
            <a:r>
              <a:rPr lang="en-GB" sz="2800" smtClean="0"/>
              <a:t>, …) and number of already delivered records</a:t>
            </a:r>
          </a:p>
          <a:p>
            <a:pPr marL="482600" indent="-482600">
              <a:lnSpc>
                <a:spcPct val="80000"/>
              </a:lnSpc>
            </a:pPr>
            <a:r>
              <a:rPr lang="en-GB" sz="2800" smtClean="0"/>
              <a:t>properties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expiration: </a:t>
            </a:r>
            <a:r>
              <a:rPr lang="en-GB" sz="2400" b="1" smtClean="0">
                <a:latin typeface="Courier New" pitchFamily="49" charset="0"/>
              </a:rPr>
              <a:t>expirationDate</a:t>
            </a:r>
            <a:r>
              <a:rPr lang="en-GB" sz="2400" smtClean="0"/>
              <a:t> (optional)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b="1" smtClean="0">
                <a:latin typeface="Courier New" pitchFamily="49" charset="0"/>
              </a:rPr>
              <a:t>completeListSize</a:t>
            </a:r>
            <a:r>
              <a:rPr lang="en-GB" sz="2400" smtClean="0"/>
              <a:t> (optional)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already delivered records: </a:t>
            </a:r>
            <a:r>
              <a:rPr lang="en-GB" sz="2400" b="1" smtClean="0">
                <a:latin typeface="Courier New" pitchFamily="49" charset="0"/>
              </a:rPr>
              <a:t>cursor</a:t>
            </a:r>
            <a:r>
              <a:rPr lang="en-GB" sz="2400" smtClean="0"/>
              <a:t> (optional)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recovery from network errors (possibility to re-issue most recent resumption token)</a:t>
            </a:r>
          </a:p>
          <a:p>
            <a:pPr marL="482600" indent="-482600">
              <a:lnSpc>
                <a:spcPct val="80000"/>
              </a:lnSpc>
            </a:pPr>
            <a:r>
              <a:rPr lang="en-GB" sz="2800" smtClean="0"/>
              <a:t>problem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database changes</a:t>
            </a:r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two possible solutions</a:t>
            </a:r>
          </a:p>
          <a:p>
            <a:pPr marL="1625600" lvl="2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000" smtClean="0"/>
              <a:t>duplicate data in a “request table”</a:t>
            </a:r>
          </a:p>
          <a:p>
            <a:pPr marL="1625600" lvl="2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r>
              <a:rPr lang="en-GB" sz="2000" smtClean="0"/>
              <a:t>store date of first request with the other parameters </a:t>
            </a:r>
            <a:r>
              <a:rPr lang="en-GB" sz="2000" smtClean="0">
                <a:sym typeface="Wingdings" pitchFamily="2" charset="2"/>
              </a:rPr>
              <a:t> use like additional </a:t>
            </a:r>
            <a:r>
              <a:rPr lang="en-GB" sz="2000" b="1" smtClean="0">
                <a:latin typeface="Courier New" pitchFamily="49" charset="0"/>
                <a:sym typeface="Wingdings" pitchFamily="2" charset="2"/>
              </a:rPr>
              <a:t>until</a:t>
            </a:r>
            <a:r>
              <a:rPr lang="en-GB" sz="2000" smtClean="0">
                <a:sym typeface="Wingdings" pitchFamily="2" charset="2"/>
              </a:rPr>
              <a:t> argument</a:t>
            </a:r>
            <a:endParaRPr lang="en-GB" sz="2000" smtClean="0"/>
          </a:p>
          <a:p>
            <a:pPr marL="1625600" lvl="2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endParaRPr lang="en-GB" sz="2000" smtClean="0"/>
          </a:p>
          <a:p>
            <a:pPr marL="1054100" lvl="1" indent="-381000">
              <a:lnSpc>
                <a:spcPct val="80000"/>
              </a:lnSpc>
              <a:buFont typeface="Arial" charset="0"/>
              <a:buBlip>
                <a:blip r:embed="rId3"/>
              </a:buBlip>
            </a:pPr>
            <a:endParaRPr lang="en-GB" sz="2400" smtClean="0"/>
          </a:p>
          <a:p>
            <a:pPr marL="1054100" lvl="1" indent="-381000">
              <a:lnSpc>
                <a:spcPct val="80000"/>
              </a:lnSpc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85F36-F36E-479F-8751-DCC791927713}" type="slidenum">
              <a:rPr lang="en-US"/>
              <a:pPr>
                <a:defRPr/>
              </a:pPr>
              <a:t>68</a:t>
            </a:fld>
            <a:endParaRPr lang="en-US"/>
          </a:p>
        </p:txBody>
      </p:sp>
      <p:sp>
        <p:nvSpPr>
          <p:cNvPr id="197634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934200" cy="990600"/>
          </a:xfrm>
        </p:spPr>
        <p:txBody>
          <a:bodyPr/>
          <a:lstStyle/>
          <a:p>
            <a:r>
              <a:rPr lang="en-GB" sz="4000" smtClean="0"/>
              <a:t>Data Provider: Resumption Token (2)</a:t>
            </a:r>
          </a:p>
        </p:txBody>
      </p:sp>
      <p:sp>
        <p:nvSpPr>
          <p:cNvPr id="197635" name="Text Box 3"/>
          <p:cNvSpPr txBox="1">
            <a:spLocks noChangeArrowheads="1"/>
          </p:cNvSpPr>
          <p:nvPr/>
        </p:nvSpPr>
        <p:spPr bwMode="auto">
          <a:xfrm>
            <a:off x="1835150" y="1557338"/>
            <a:ext cx="5400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Example</a:t>
            </a:r>
          </a:p>
        </p:txBody>
      </p:sp>
      <p:pic>
        <p:nvPicPr>
          <p:cNvPr id="197636" name="Picture 4" descr="OA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3713" y="3214688"/>
            <a:ext cx="1512887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7637" name="Text Box 5"/>
          <p:cNvSpPr txBox="1">
            <a:spLocks noChangeArrowheads="1"/>
          </p:cNvSpPr>
          <p:nvPr/>
        </p:nvSpPr>
        <p:spPr bwMode="auto">
          <a:xfrm>
            <a:off x="2411413" y="4294188"/>
            <a:ext cx="88265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Harvester</a:t>
            </a:r>
            <a:endParaRPr lang="en-GB" sz="1200" b="1"/>
          </a:p>
        </p:txBody>
      </p:sp>
      <p:sp>
        <p:nvSpPr>
          <p:cNvPr id="197638" name="Text Box 6"/>
          <p:cNvSpPr txBox="1">
            <a:spLocks noChangeArrowheads="1"/>
          </p:cNvSpPr>
          <p:nvPr/>
        </p:nvSpPr>
        <p:spPr bwMode="auto">
          <a:xfrm>
            <a:off x="7164388" y="4292600"/>
            <a:ext cx="979487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Repository</a:t>
            </a:r>
            <a:endParaRPr lang="en-GB" sz="1200" b="1"/>
          </a:p>
        </p:txBody>
      </p:sp>
      <p:sp>
        <p:nvSpPr>
          <p:cNvPr id="197639" name="Rectangle 7"/>
          <p:cNvSpPr>
            <a:spLocks noChangeArrowheads="1"/>
          </p:cNvSpPr>
          <p:nvPr/>
        </p:nvSpPr>
        <p:spPr bwMode="auto">
          <a:xfrm>
            <a:off x="1547813" y="2133600"/>
            <a:ext cx="1728787" cy="4103688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7640" name="Rectangle 8"/>
          <p:cNvSpPr>
            <a:spLocks noChangeArrowheads="1"/>
          </p:cNvSpPr>
          <p:nvPr/>
        </p:nvSpPr>
        <p:spPr bwMode="auto">
          <a:xfrm>
            <a:off x="7164388" y="2132013"/>
            <a:ext cx="1727200" cy="4105275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7641" name="Text Box 9"/>
          <p:cNvSpPr txBox="1">
            <a:spLocks noChangeArrowheads="1"/>
          </p:cNvSpPr>
          <p:nvPr/>
        </p:nvSpPr>
        <p:spPr bwMode="auto">
          <a:xfrm>
            <a:off x="1619250" y="2206625"/>
            <a:ext cx="1585913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Service Provider</a:t>
            </a:r>
            <a:endParaRPr lang="en-GB" sz="1400" b="1">
              <a:solidFill>
                <a:srgbClr val="D2691E"/>
              </a:solidFill>
            </a:endParaRPr>
          </a:p>
        </p:txBody>
      </p:sp>
      <p:sp>
        <p:nvSpPr>
          <p:cNvPr id="197642" name="Text Box 10"/>
          <p:cNvSpPr txBox="1">
            <a:spLocks noChangeArrowheads="1"/>
          </p:cNvSpPr>
          <p:nvPr/>
        </p:nvSpPr>
        <p:spPr bwMode="auto">
          <a:xfrm>
            <a:off x="7164388" y="2205038"/>
            <a:ext cx="1727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Data Provider</a:t>
            </a:r>
            <a:endParaRPr lang="en-GB" sz="1400" b="1">
              <a:solidFill>
                <a:srgbClr val="D2691E"/>
              </a:solidFill>
            </a:endParaRPr>
          </a:p>
        </p:txBody>
      </p:sp>
      <p:pic>
        <p:nvPicPr>
          <p:cNvPr id="197643" name="Picture 11" descr="OA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3213100"/>
            <a:ext cx="1511300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3276600" y="1916113"/>
            <a:ext cx="3887788" cy="804862"/>
            <a:chOff x="2064" y="1207"/>
            <a:chExt cx="2449" cy="507"/>
          </a:xfrm>
        </p:grpSpPr>
        <p:sp>
          <p:nvSpPr>
            <p:cNvPr id="197665" name="Line 13"/>
            <p:cNvSpPr>
              <a:spLocks noChangeShapeType="1"/>
            </p:cNvSpPr>
            <p:nvPr/>
          </p:nvSpPr>
          <p:spPr bwMode="auto">
            <a:xfrm flipV="1">
              <a:off x="2154" y="138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66" name="Text Box 14"/>
            <p:cNvSpPr txBox="1">
              <a:spLocks noChangeArrowheads="1"/>
            </p:cNvSpPr>
            <p:nvPr/>
          </p:nvSpPr>
          <p:spPr bwMode="auto">
            <a:xfrm>
              <a:off x="2064" y="120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to have all your new records”</a:t>
              </a:r>
              <a:endParaRPr lang="en-GB" sz="1400" b="1"/>
            </a:p>
          </p:txBody>
        </p:sp>
        <p:sp>
          <p:nvSpPr>
            <p:cNvPr id="197667" name="Text Box 15"/>
            <p:cNvSpPr txBox="1">
              <a:spLocks noChangeArrowheads="1"/>
            </p:cNvSpPr>
            <p:nvPr/>
          </p:nvSpPr>
          <p:spPr bwMode="auto">
            <a:xfrm>
              <a:off x="2064" y="1388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metadataPrefix=oai_dc</a:t>
              </a:r>
              <a:r>
                <a:rPr lang="en-GB" sz="1400" b="1"/>
                <a:t>&amp;</a:t>
              </a:r>
              <a:r>
                <a:rPr lang="en-GB" sz="1400" b="1">
                  <a:solidFill>
                    <a:srgbClr val="D2691E"/>
                  </a:solidFill>
                </a:rPr>
                <a:t>from=2003-01-01</a:t>
              </a:r>
            </a:p>
          </p:txBody>
        </p:sp>
      </p:grp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276600" y="2736850"/>
            <a:ext cx="3887788" cy="593725"/>
            <a:chOff x="2064" y="1797"/>
            <a:chExt cx="2449" cy="374"/>
          </a:xfrm>
        </p:grpSpPr>
        <p:sp>
          <p:nvSpPr>
            <p:cNvPr id="197662" name="Line 17"/>
            <p:cNvSpPr>
              <a:spLocks noChangeShapeType="1"/>
            </p:cNvSpPr>
            <p:nvPr/>
          </p:nvSpPr>
          <p:spPr bwMode="auto">
            <a:xfrm flipV="1">
              <a:off x="2154" y="197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63" name="Text Box 18"/>
            <p:cNvSpPr txBox="1">
              <a:spLocks noChangeArrowheads="1"/>
            </p:cNvSpPr>
            <p:nvPr/>
          </p:nvSpPr>
          <p:spPr bwMode="auto">
            <a:xfrm>
              <a:off x="2064" y="179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but give you only 100”</a:t>
              </a:r>
              <a:endParaRPr lang="en-GB" sz="1400" b="1"/>
            </a:p>
          </p:txBody>
        </p:sp>
        <p:sp>
          <p:nvSpPr>
            <p:cNvPr id="197664" name="Text Box 19"/>
            <p:cNvSpPr txBox="1">
              <a:spLocks noChangeArrowheads="1"/>
            </p:cNvSpPr>
            <p:nvPr/>
          </p:nvSpPr>
          <p:spPr bwMode="auto">
            <a:xfrm>
              <a:off x="2064" y="1979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anyID1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3276600" y="3382963"/>
            <a:ext cx="3887788" cy="804862"/>
            <a:chOff x="2064" y="2251"/>
            <a:chExt cx="2449" cy="507"/>
          </a:xfrm>
        </p:grpSpPr>
        <p:sp>
          <p:nvSpPr>
            <p:cNvPr id="197659" name="Line 21"/>
            <p:cNvSpPr>
              <a:spLocks noChangeShapeType="1"/>
            </p:cNvSpPr>
            <p:nvPr/>
          </p:nvSpPr>
          <p:spPr bwMode="auto">
            <a:xfrm flipV="1">
              <a:off x="2154" y="2432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60" name="Text Box 22"/>
            <p:cNvSpPr txBox="1">
              <a:spLocks noChangeArrowheads="1"/>
            </p:cNvSpPr>
            <p:nvPr/>
          </p:nvSpPr>
          <p:spPr bwMode="auto">
            <a:xfrm>
              <a:off x="2064" y="2251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97661" name="Text Box 23"/>
            <p:cNvSpPr txBox="1">
              <a:spLocks noChangeArrowheads="1"/>
            </p:cNvSpPr>
            <p:nvPr/>
          </p:nvSpPr>
          <p:spPr bwMode="auto">
            <a:xfrm>
              <a:off x="2064" y="2432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resumptionToken=anyID1</a:t>
              </a:r>
            </a:p>
          </p:txBody>
        </p:sp>
      </p:grp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3276600" y="4235450"/>
            <a:ext cx="3887788" cy="593725"/>
            <a:chOff x="2064" y="2704"/>
            <a:chExt cx="2449" cy="374"/>
          </a:xfrm>
        </p:grpSpPr>
        <p:sp>
          <p:nvSpPr>
            <p:cNvPr id="197656" name="Line 25"/>
            <p:cNvSpPr>
              <a:spLocks noChangeShapeType="1"/>
            </p:cNvSpPr>
            <p:nvPr/>
          </p:nvSpPr>
          <p:spPr bwMode="auto">
            <a:xfrm flipV="1">
              <a:off x="2154" y="2885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7" name="Text Box 26"/>
            <p:cNvSpPr txBox="1">
              <a:spLocks noChangeArrowheads="1"/>
            </p:cNvSpPr>
            <p:nvPr/>
          </p:nvSpPr>
          <p:spPr bwMode="auto">
            <a:xfrm>
              <a:off x="2064" y="270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give you another 100”</a:t>
              </a:r>
              <a:endParaRPr lang="en-GB" sz="1400" b="1"/>
            </a:p>
          </p:txBody>
        </p:sp>
        <p:sp>
          <p:nvSpPr>
            <p:cNvPr id="197658" name="Text Box 27"/>
            <p:cNvSpPr txBox="1">
              <a:spLocks noChangeArrowheads="1"/>
            </p:cNvSpPr>
            <p:nvPr/>
          </p:nvSpPr>
          <p:spPr bwMode="auto">
            <a:xfrm>
              <a:off x="2064" y="2886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anyID2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276600" y="4884738"/>
            <a:ext cx="3887788" cy="804862"/>
            <a:chOff x="2064" y="3158"/>
            <a:chExt cx="2449" cy="507"/>
          </a:xfrm>
        </p:grpSpPr>
        <p:sp>
          <p:nvSpPr>
            <p:cNvPr id="197653" name="Line 29"/>
            <p:cNvSpPr>
              <a:spLocks noChangeShapeType="1"/>
            </p:cNvSpPr>
            <p:nvPr/>
          </p:nvSpPr>
          <p:spPr bwMode="auto">
            <a:xfrm flipV="1">
              <a:off x="2154" y="3339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4" name="Text Box 30"/>
            <p:cNvSpPr txBox="1">
              <a:spLocks noChangeArrowheads="1"/>
            </p:cNvSpPr>
            <p:nvPr/>
          </p:nvSpPr>
          <p:spPr bwMode="auto">
            <a:xfrm>
              <a:off x="2064" y="3158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97655" name="Text Box 31"/>
            <p:cNvSpPr txBox="1">
              <a:spLocks noChangeArrowheads="1"/>
            </p:cNvSpPr>
            <p:nvPr/>
          </p:nvSpPr>
          <p:spPr bwMode="auto">
            <a:xfrm>
              <a:off x="2064" y="3339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resumptionToken=anyID2</a:t>
              </a:r>
            </a:p>
          </p:txBody>
        </p:sp>
      </p:grpSp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3276600" y="5734050"/>
            <a:ext cx="3887788" cy="593725"/>
            <a:chOff x="2064" y="3612"/>
            <a:chExt cx="2449" cy="374"/>
          </a:xfrm>
        </p:grpSpPr>
        <p:sp>
          <p:nvSpPr>
            <p:cNvPr id="197650" name="Line 33"/>
            <p:cNvSpPr>
              <a:spLocks noChangeShapeType="1"/>
            </p:cNvSpPr>
            <p:nvPr/>
          </p:nvSpPr>
          <p:spPr bwMode="auto">
            <a:xfrm flipV="1">
              <a:off x="2154" y="3793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7651" name="Text Box 34"/>
            <p:cNvSpPr txBox="1">
              <a:spLocks noChangeArrowheads="1"/>
            </p:cNvSpPr>
            <p:nvPr/>
          </p:nvSpPr>
          <p:spPr bwMode="auto">
            <a:xfrm>
              <a:off x="2064" y="3612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give you my last 67”</a:t>
              </a:r>
              <a:endParaRPr lang="en-GB" sz="1400" b="1"/>
            </a:p>
          </p:txBody>
        </p:sp>
        <p:sp>
          <p:nvSpPr>
            <p:cNvPr id="197652" name="Text Box 35"/>
            <p:cNvSpPr txBox="1">
              <a:spLocks noChangeArrowheads="1"/>
            </p:cNvSpPr>
            <p:nvPr/>
          </p:nvSpPr>
          <p:spPr bwMode="auto">
            <a:xfrm>
              <a:off x="2064" y="379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67 records + resumptionToken “”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B6B11B-C1FF-4608-BE50-B15165C884A7}" type="slidenum">
              <a:rPr lang="en-US"/>
              <a:pPr>
                <a:defRPr/>
              </a:pPr>
              <a:t>69</a:t>
            </a:fld>
            <a:endParaRPr lang="en-US"/>
          </a:p>
        </p:txBody>
      </p:sp>
      <p:sp>
        <p:nvSpPr>
          <p:cNvPr id="199682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754813" cy="990600"/>
          </a:xfrm>
        </p:spPr>
        <p:txBody>
          <a:bodyPr/>
          <a:lstStyle/>
          <a:p>
            <a:r>
              <a:rPr lang="en-GB" sz="4000" smtClean="0"/>
              <a:t>Data Provider: Resumption Token (3)</a:t>
            </a:r>
          </a:p>
        </p:txBody>
      </p:sp>
      <p:sp>
        <p:nvSpPr>
          <p:cNvPr id="199683" name="Text Box 3"/>
          <p:cNvSpPr txBox="1">
            <a:spLocks noChangeArrowheads="1"/>
          </p:cNvSpPr>
          <p:nvPr/>
        </p:nvSpPr>
        <p:spPr bwMode="auto">
          <a:xfrm>
            <a:off x="4643438" y="5949950"/>
            <a:ext cx="979487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/>
              <a:t>Repository</a:t>
            </a:r>
            <a:endParaRPr lang="en-GB" sz="1200" b="1"/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3802063" y="2132013"/>
            <a:ext cx="1871662" cy="4105275"/>
          </a:xfrm>
          <a:prstGeom prst="rect">
            <a:avLst/>
          </a:prstGeom>
          <a:noFill/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9685" name="Text Box 5"/>
          <p:cNvSpPr txBox="1">
            <a:spLocks noChangeArrowheads="1"/>
          </p:cNvSpPr>
          <p:nvPr/>
        </p:nvSpPr>
        <p:spPr bwMode="auto">
          <a:xfrm>
            <a:off x="3730625" y="2205038"/>
            <a:ext cx="1727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b="1">
                <a:solidFill>
                  <a:srgbClr val="D2691E"/>
                </a:solidFill>
              </a:rPr>
              <a:t>Data Provider</a:t>
            </a:r>
            <a:endParaRPr lang="en-GB" sz="1400" b="1">
              <a:solidFill>
                <a:srgbClr val="D2691E"/>
              </a:solidFill>
            </a:endParaRPr>
          </a:p>
        </p:txBody>
      </p:sp>
      <p:pic>
        <p:nvPicPr>
          <p:cNvPr id="199686" name="Picture 6" descr="OA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02063" y="5661025"/>
            <a:ext cx="841375" cy="58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9687" name="Text Box 7"/>
          <p:cNvSpPr txBox="1">
            <a:spLocks noChangeArrowheads="1"/>
          </p:cNvSpPr>
          <p:nvPr/>
        </p:nvSpPr>
        <p:spPr bwMode="auto">
          <a:xfrm>
            <a:off x="1835150" y="1557338"/>
            <a:ext cx="5400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400" b="1"/>
              <a:t>Example (2)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-12700" y="2192338"/>
            <a:ext cx="3887788" cy="804862"/>
            <a:chOff x="2064" y="1207"/>
            <a:chExt cx="2449" cy="507"/>
          </a:xfrm>
        </p:grpSpPr>
        <p:sp>
          <p:nvSpPr>
            <p:cNvPr id="199728" name="Line 9"/>
            <p:cNvSpPr>
              <a:spLocks noChangeShapeType="1"/>
            </p:cNvSpPr>
            <p:nvPr/>
          </p:nvSpPr>
          <p:spPr bwMode="auto">
            <a:xfrm flipV="1">
              <a:off x="2154" y="138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29" name="Text Box 10"/>
            <p:cNvSpPr txBox="1">
              <a:spLocks noChangeArrowheads="1"/>
            </p:cNvSpPr>
            <p:nvPr/>
          </p:nvSpPr>
          <p:spPr bwMode="auto">
            <a:xfrm>
              <a:off x="2064" y="120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to have all your records”</a:t>
              </a:r>
              <a:endParaRPr lang="en-GB" sz="1400" b="1"/>
            </a:p>
          </p:txBody>
        </p:sp>
        <p:sp>
          <p:nvSpPr>
            <p:cNvPr id="199730" name="Text Box 11"/>
            <p:cNvSpPr txBox="1">
              <a:spLocks noChangeArrowheads="1"/>
            </p:cNvSpPr>
            <p:nvPr/>
          </p:nvSpPr>
          <p:spPr bwMode="auto">
            <a:xfrm>
              <a:off x="2064" y="1388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metadataPrefix=oai_dc</a:t>
              </a:r>
              <a:r>
                <a:rPr lang="en-GB" sz="1400" b="1"/>
                <a:t>&amp;</a:t>
              </a:r>
              <a:r>
                <a:rPr lang="en-GB" sz="1400" b="1">
                  <a:solidFill>
                    <a:srgbClr val="D2691E"/>
                  </a:solidFill>
                </a:rPr>
                <a:t>from=2003-01-01</a:t>
              </a:r>
            </a:p>
          </p:txBody>
        </p:sp>
      </p:grpSp>
      <p:sp>
        <p:nvSpPr>
          <p:cNvPr id="199689" name="AutoShape 12"/>
          <p:cNvSpPr>
            <a:spLocks noChangeArrowheads="1"/>
          </p:cNvSpPr>
          <p:nvPr/>
        </p:nvSpPr>
        <p:spPr bwMode="auto">
          <a:xfrm>
            <a:off x="7042150" y="3573463"/>
            <a:ext cx="1058863" cy="609600"/>
          </a:xfrm>
          <a:prstGeom prst="flowChartMagneticDisk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1600" b="1"/>
              <a:t>Database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-23813" y="3052763"/>
            <a:ext cx="3887788" cy="593725"/>
            <a:chOff x="2064" y="1797"/>
            <a:chExt cx="2449" cy="374"/>
          </a:xfrm>
        </p:grpSpPr>
        <p:sp>
          <p:nvSpPr>
            <p:cNvPr id="199725" name="Line 14"/>
            <p:cNvSpPr>
              <a:spLocks noChangeShapeType="1"/>
            </p:cNvSpPr>
            <p:nvPr/>
          </p:nvSpPr>
          <p:spPr bwMode="auto">
            <a:xfrm flipV="1">
              <a:off x="2154" y="1978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26" name="Text Box 15"/>
            <p:cNvSpPr txBox="1">
              <a:spLocks noChangeArrowheads="1"/>
            </p:cNvSpPr>
            <p:nvPr/>
          </p:nvSpPr>
          <p:spPr bwMode="auto">
            <a:xfrm>
              <a:off x="2064" y="1797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267, but give you only 100”</a:t>
              </a:r>
              <a:endParaRPr lang="en-GB" sz="1400" b="1"/>
            </a:p>
          </p:txBody>
        </p:sp>
        <p:sp>
          <p:nvSpPr>
            <p:cNvPr id="199727" name="Text Box 16"/>
            <p:cNvSpPr txBox="1">
              <a:spLocks noChangeArrowheads="1"/>
            </p:cNvSpPr>
            <p:nvPr/>
          </p:nvSpPr>
          <p:spPr bwMode="auto">
            <a:xfrm>
              <a:off x="2064" y="1979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anyID1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20638" y="4276725"/>
            <a:ext cx="3887788" cy="804863"/>
            <a:chOff x="2064" y="2251"/>
            <a:chExt cx="2449" cy="507"/>
          </a:xfrm>
        </p:grpSpPr>
        <p:sp>
          <p:nvSpPr>
            <p:cNvPr id="199722" name="Line 18"/>
            <p:cNvSpPr>
              <a:spLocks noChangeShapeType="1"/>
            </p:cNvSpPr>
            <p:nvPr/>
          </p:nvSpPr>
          <p:spPr bwMode="auto">
            <a:xfrm flipV="1">
              <a:off x="2154" y="2432"/>
              <a:ext cx="22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23" name="Text Box 19"/>
            <p:cNvSpPr txBox="1">
              <a:spLocks noChangeArrowheads="1"/>
            </p:cNvSpPr>
            <p:nvPr/>
          </p:nvSpPr>
          <p:spPr bwMode="auto">
            <a:xfrm>
              <a:off x="2064" y="2251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“want more of this”</a:t>
              </a:r>
              <a:endParaRPr lang="en-GB" sz="1400" b="1"/>
            </a:p>
          </p:txBody>
        </p:sp>
        <p:sp>
          <p:nvSpPr>
            <p:cNvPr id="199724" name="Text Box 20"/>
            <p:cNvSpPr txBox="1">
              <a:spLocks noChangeArrowheads="1"/>
            </p:cNvSpPr>
            <p:nvPr/>
          </p:nvSpPr>
          <p:spPr bwMode="auto">
            <a:xfrm>
              <a:off x="2064" y="2432"/>
              <a:ext cx="2449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archive.org/oai?</a:t>
              </a:r>
              <a:r>
                <a:rPr lang="en-GB" sz="1400" b="1">
                  <a:solidFill>
                    <a:srgbClr val="D2691E"/>
                  </a:solidFill>
                </a:rPr>
                <a:t>verb=ListRecords</a:t>
              </a:r>
              <a:r>
                <a:rPr lang="en-GB" sz="1400" b="1"/>
                <a:t>&amp;</a:t>
              </a:r>
              <a:br>
                <a:rPr lang="en-GB" sz="1400" b="1"/>
              </a:br>
              <a:r>
                <a:rPr lang="en-GB" sz="1400" b="1">
                  <a:solidFill>
                    <a:srgbClr val="D2691E"/>
                  </a:solidFill>
                </a:rPr>
                <a:t>resumptionToken=anyID1</a:t>
              </a:r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-14288" y="5067300"/>
            <a:ext cx="3887788" cy="593725"/>
            <a:chOff x="2064" y="2704"/>
            <a:chExt cx="2449" cy="374"/>
          </a:xfrm>
        </p:grpSpPr>
        <p:sp>
          <p:nvSpPr>
            <p:cNvPr id="199719" name="Line 22"/>
            <p:cNvSpPr>
              <a:spLocks noChangeShapeType="1"/>
            </p:cNvSpPr>
            <p:nvPr/>
          </p:nvSpPr>
          <p:spPr bwMode="auto">
            <a:xfrm flipV="1">
              <a:off x="2154" y="2885"/>
              <a:ext cx="226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20" name="Text Box 23"/>
            <p:cNvSpPr txBox="1">
              <a:spLocks noChangeArrowheads="1"/>
            </p:cNvSpPr>
            <p:nvPr/>
          </p:nvSpPr>
          <p:spPr bwMode="auto">
            <a:xfrm>
              <a:off x="2064" y="2704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“have 268, give you another 100”</a:t>
              </a:r>
              <a:endParaRPr lang="en-GB" sz="1400" b="1"/>
            </a:p>
          </p:txBody>
        </p:sp>
        <p:sp>
          <p:nvSpPr>
            <p:cNvPr id="199721" name="Text Box 24"/>
            <p:cNvSpPr txBox="1">
              <a:spLocks noChangeArrowheads="1"/>
            </p:cNvSpPr>
            <p:nvPr/>
          </p:nvSpPr>
          <p:spPr bwMode="auto">
            <a:xfrm>
              <a:off x="2064" y="2886"/>
              <a:ext cx="2449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1400" b="1"/>
                <a:t>100 records + resumptionToken “</a:t>
              </a:r>
              <a:r>
                <a:rPr lang="en-GB" sz="1400" b="1">
                  <a:solidFill>
                    <a:srgbClr val="D2691E"/>
                  </a:solidFill>
                </a:rPr>
                <a:t>anyID2</a:t>
              </a:r>
              <a:r>
                <a:rPr lang="en-GB" sz="1400" b="1"/>
                <a:t>”</a:t>
              </a:r>
              <a:endParaRPr lang="en-GB" sz="1400" b="1">
                <a:solidFill>
                  <a:srgbClr val="D2691E"/>
                </a:solidFill>
              </a:endParaRP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5545138" y="2238375"/>
            <a:ext cx="2266950" cy="1250950"/>
            <a:chOff x="3493" y="1410"/>
            <a:chExt cx="1428" cy="788"/>
          </a:xfrm>
        </p:grpSpPr>
        <p:sp>
          <p:nvSpPr>
            <p:cNvPr id="199715" name="Line 26"/>
            <p:cNvSpPr>
              <a:spLocks noChangeShapeType="1"/>
            </p:cNvSpPr>
            <p:nvPr/>
          </p:nvSpPr>
          <p:spPr bwMode="auto">
            <a:xfrm flipV="1">
              <a:off x="3619" y="1570"/>
              <a:ext cx="1134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16" name="Text Box 27"/>
            <p:cNvSpPr txBox="1">
              <a:spLocks noChangeArrowheads="1"/>
            </p:cNvSpPr>
            <p:nvPr/>
          </p:nvSpPr>
          <p:spPr bwMode="auto">
            <a:xfrm>
              <a:off x="3493" y="1410"/>
              <a:ext cx="1361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select dc-data</a:t>
              </a:r>
            </a:p>
            <a:p>
              <a:pPr algn="ctr"/>
              <a:r>
                <a:rPr lang="en-US" sz="1400" b="1"/>
                <a:t>from metadata-table</a:t>
              </a:r>
              <a:endParaRPr lang="en-GB" sz="1400" b="1"/>
            </a:p>
          </p:txBody>
        </p:sp>
        <p:sp>
          <p:nvSpPr>
            <p:cNvPr id="199717" name="Line 28"/>
            <p:cNvSpPr>
              <a:spLocks noChangeShapeType="1"/>
            </p:cNvSpPr>
            <p:nvPr/>
          </p:nvSpPr>
          <p:spPr bwMode="auto">
            <a:xfrm>
              <a:off x="4746" y="1563"/>
              <a:ext cx="0" cy="635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18" name="Oval 29"/>
            <p:cNvSpPr>
              <a:spLocks noChangeArrowheads="1"/>
            </p:cNvSpPr>
            <p:nvPr/>
          </p:nvSpPr>
          <p:spPr bwMode="auto">
            <a:xfrm>
              <a:off x="4785" y="2024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1</a:t>
              </a:r>
              <a:endParaRPr lang="en-GB" sz="1200"/>
            </a:p>
          </p:txBody>
        </p:sp>
      </p:grp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5462588" y="3035300"/>
            <a:ext cx="2160587" cy="538163"/>
            <a:chOff x="3441" y="1912"/>
            <a:chExt cx="1361" cy="339"/>
          </a:xfrm>
        </p:grpSpPr>
        <p:sp>
          <p:nvSpPr>
            <p:cNvPr id="199711" name="Line 31"/>
            <p:cNvSpPr>
              <a:spLocks noChangeShapeType="1"/>
            </p:cNvSpPr>
            <p:nvPr/>
          </p:nvSpPr>
          <p:spPr bwMode="auto">
            <a:xfrm flipV="1">
              <a:off x="3606" y="2069"/>
              <a:ext cx="9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12" name="Line 32"/>
            <p:cNvSpPr>
              <a:spLocks noChangeShapeType="1"/>
            </p:cNvSpPr>
            <p:nvPr/>
          </p:nvSpPr>
          <p:spPr bwMode="auto">
            <a:xfrm>
              <a:off x="4551" y="2062"/>
              <a:ext cx="0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13" name="Text Box 33"/>
            <p:cNvSpPr txBox="1">
              <a:spLocks noChangeArrowheads="1"/>
            </p:cNvSpPr>
            <p:nvPr/>
          </p:nvSpPr>
          <p:spPr bwMode="auto">
            <a:xfrm>
              <a:off x="3441" y="1912"/>
              <a:ext cx="136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267 records</a:t>
              </a:r>
              <a:endParaRPr lang="en-GB" sz="1400" b="1"/>
            </a:p>
          </p:txBody>
        </p:sp>
        <p:sp>
          <p:nvSpPr>
            <p:cNvPr id="199714" name="Oval 34"/>
            <p:cNvSpPr>
              <a:spLocks noChangeArrowheads="1"/>
            </p:cNvSpPr>
            <p:nvPr/>
          </p:nvSpPr>
          <p:spPr bwMode="auto">
            <a:xfrm>
              <a:off x="4332" y="2115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2</a:t>
              </a:r>
              <a:endParaRPr lang="en-GB" sz="1200"/>
            </a:p>
          </p:txBody>
        </p:sp>
      </p:grpSp>
      <p:grpSp>
        <p:nvGrpSpPr>
          <p:cNvPr id="8" name="Group 35"/>
          <p:cNvGrpSpPr>
            <a:grpSpLocks/>
          </p:cNvGrpSpPr>
          <p:nvPr/>
        </p:nvGrpSpPr>
        <p:grpSpPr bwMode="auto">
          <a:xfrm>
            <a:off x="8161338" y="2559050"/>
            <a:ext cx="1258887" cy="1312863"/>
            <a:chOff x="5141" y="1612"/>
            <a:chExt cx="793" cy="827"/>
          </a:xfrm>
        </p:grpSpPr>
        <p:sp>
          <p:nvSpPr>
            <p:cNvPr id="199707" name="Line 36"/>
            <p:cNvSpPr>
              <a:spLocks noChangeShapeType="1"/>
            </p:cNvSpPr>
            <p:nvPr/>
          </p:nvSpPr>
          <p:spPr bwMode="auto">
            <a:xfrm>
              <a:off x="5239" y="2432"/>
              <a:ext cx="36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8" name="Line 37"/>
            <p:cNvSpPr>
              <a:spLocks noChangeShapeType="1"/>
            </p:cNvSpPr>
            <p:nvPr/>
          </p:nvSpPr>
          <p:spPr bwMode="auto">
            <a:xfrm flipH="1">
              <a:off x="5595" y="1661"/>
              <a:ext cx="7" cy="77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9" name="Text Box 38"/>
            <p:cNvSpPr txBox="1">
              <a:spLocks noChangeArrowheads="1"/>
            </p:cNvSpPr>
            <p:nvPr/>
          </p:nvSpPr>
          <p:spPr bwMode="auto">
            <a:xfrm>
              <a:off x="5141" y="1612"/>
              <a:ext cx="793" cy="594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400" b="1"/>
                <a:t>insert,</a:t>
              </a:r>
              <a:br>
                <a:rPr lang="en-US" sz="1400" b="1"/>
              </a:br>
              <a:r>
                <a:rPr lang="en-US" sz="1400" b="1"/>
                <a:t>update,</a:t>
              </a:r>
              <a:br>
                <a:rPr lang="en-US" sz="1400" b="1"/>
              </a:br>
              <a:r>
                <a:rPr lang="en-US" sz="1400" b="1"/>
                <a:t>delete</a:t>
              </a:r>
              <a:br>
                <a:rPr lang="en-US" sz="1400" b="1"/>
              </a:br>
              <a:endParaRPr lang="en-GB" sz="1400" b="1"/>
            </a:p>
          </p:txBody>
        </p:sp>
        <p:sp>
          <p:nvSpPr>
            <p:cNvPr id="199710" name="Oval 39"/>
            <p:cNvSpPr>
              <a:spLocks noChangeArrowheads="1"/>
            </p:cNvSpPr>
            <p:nvPr/>
          </p:nvSpPr>
          <p:spPr bwMode="auto">
            <a:xfrm>
              <a:off x="5329" y="2251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3</a:t>
              </a:r>
              <a:endParaRPr lang="en-GB" sz="1200"/>
            </a:p>
          </p:txBody>
        </p:sp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5524500" y="4149725"/>
            <a:ext cx="2160588" cy="693738"/>
            <a:chOff x="3480" y="2614"/>
            <a:chExt cx="1361" cy="437"/>
          </a:xfrm>
        </p:grpSpPr>
        <p:sp>
          <p:nvSpPr>
            <p:cNvPr id="199703" name="Line 41"/>
            <p:cNvSpPr>
              <a:spLocks noChangeShapeType="1"/>
            </p:cNvSpPr>
            <p:nvPr/>
          </p:nvSpPr>
          <p:spPr bwMode="auto">
            <a:xfrm>
              <a:off x="3651" y="2886"/>
              <a:ext cx="9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4" name="Line 42"/>
            <p:cNvSpPr>
              <a:spLocks noChangeShapeType="1"/>
            </p:cNvSpPr>
            <p:nvPr/>
          </p:nvSpPr>
          <p:spPr bwMode="auto">
            <a:xfrm flipV="1">
              <a:off x="4548" y="2704"/>
              <a:ext cx="0" cy="18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5" name="Text Box 43"/>
            <p:cNvSpPr txBox="1">
              <a:spLocks noChangeArrowheads="1"/>
            </p:cNvSpPr>
            <p:nvPr/>
          </p:nvSpPr>
          <p:spPr bwMode="auto">
            <a:xfrm>
              <a:off x="3480" y="2725"/>
              <a:ext cx="1361" cy="32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select dc-data</a:t>
              </a:r>
            </a:p>
            <a:p>
              <a:pPr algn="ctr"/>
              <a:r>
                <a:rPr lang="en-US" sz="1400" b="1"/>
                <a:t>from metadata-table</a:t>
              </a:r>
              <a:endParaRPr lang="en-GB" sz="1400" b="1"/>
            </a:p>
          </p:txBody>
        </p:sp>
        <p:sp>
          <p:nvSpPr>
            <p:cNvPr id="199706" name="Oval 44"/>
            <p:cNvSpPr>
              <a:spLocks noChangeArrowheads="1"/>
            </p:cNvSpPr>
            <p:nvPr/>
          </p:nvSpPr>
          <p:spPr bwMode="auto">
            <a:xfrm>
              <a:off x="4332" y="2614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4</a:t>
              </a:r>
              <a:endParaRPr lang="en-GB" sz="1200"/>
            </a:p>
          </p:txBody>
        </p:sp>
      </p:grpSp>
      <p:grpSp>
        <p:nvGrpSpPr>
          <p:cNvPr id="10" name="Group 45"/>
          <p:cNvGrpSpPr>
            <a:grpSpLocks/>
          </p:cNvGrpSpPr>
          <p:nvPr/>
        </p:nvGrpSpPr>
        <p:grpSpPr bwMode="auto">
          <a:xfrm>
            <a:off x="5580063" y="4292600"/>
            <a:ext cx="2232025" cy="1119188"/>
            <a:chOff x="3515" y="2704"/>
            <a:chExt cx="1406" cy="705"/>
          </a:xfrm>
        </p:grpSpPr>
        <p:sp>
          <p:nvSpPr>
            <p:cNvPr id="199699" name="Line 46"/>
            <p:cNvSpPr>
              <a:spLocks noChangeShapeType="1"/>
            </p:cNvSpPr>
            <p:nvPr/>
          </p:nvSpPr>
          <p:spPr bwMode="auto">
            <a:xfrm flipH="1">
              <a:off x="4740" y="2704"/>
              <a:ext cx="3" cy="6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0" name="Line 47"/>
            <p:cNvSpPr>
              <a:spLocks noChangeShapeType="1"/>
            </p:cNvSpPr>
            <p:nvPr/>
          </p:nvSpPr>
          <p:spPr bwMode="auto">
            <a:xfrm flipV="1">
              <a:off x="3613" y="3378"/>
              <a:ext cx="113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99701" name="Oval 48"/>
            <p:cNvSpPr>
              <a:spLocks noChangeArrowheads="1"/>
            </p:cNvSpPr>
            <p:nvPr/>
          </p:nvSpPr>
          <p:spPr bwMode="auto">
            <a:xfrm>
              <a:off x="4785" y="2704"/>
              <a:ext cx="136" cy="136"/>
            </a:xfrm>
            <a:prstGeom prst="ellips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de-DE" sz="1200"/>
                <a:t>5</a:t>
              </a:r>
              <a:endParaRPr lang="en-GB" sz="1200"/>
            </a:p>
          </p:txBody>
        </p:sp>
        <p:sp>
          <p:nvSpPr>
            <p:cNvPr id="199702" name="Text Box 49"/>
            <p:cNvSpPr txBox="1">
              <a:spLocks noChangeArrowheads="1"/>
            </p:cNvSpPr>
            <p:nvPr/>
          </p:nvSpPr>
          <p:spPr bwMode="auto">
            <a:xfrm>
              <a:off x="3515" y="3217"/>
              <a:ext cx="1361" cy="19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/>
                <a:t>268 records</a:t>
              </a:r>
              <a:endParaRPr lang="en-GB" sz="1400" b="1"/>
            </a:p>
          </p:txBody>
        </p:sp>
      </p:grpSp>
      <p:sp>
        <p:nvSpPr>
          <p:cNvPr id="201778" name="Text Box 50"/>
          <p:cNvSpPr txBox="1">
            <a:spLocks noChangeArrowheads="1"/>
          </p:cNvSpPr>
          <p:nvPr/>
        </p:nvSpPr>
        <p:spPr bwMode="auto">
          <a:xfrm>
            <a:off x="3763963" y="3063875"/>
            <a:ext cx="2103437" cy="18780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1300" b="1"/>
              <a:t>anyID1 = {</a:t>
            </a:r>
            <a:br>
              <a:rPr lang="de-DE" sz="1300" b="1"/>
            </a:br>
            <a:r>
              <a:rPr lang="de-DE" sz="1300" b="1"/>
              <a:t> from=2003-01-01,</a:t>
            </a:r>
            <a:br>
              <a:rPr lang="de-DE" sz="1300" b="1"/>
            </a:br>
            <a:r>
              <a:rPr lang="de-DE" sz="1300" b="1"/>
              <a:t> until=empty,</a:t>
            </a:r>
            <a:br>
              <a:rPr lang="de-DE" sz="1300" b="1"/>
            </a:br>
            <a:r>
              <a:rPr lang="de-DE" sz="1300" b="1"/>
              <a:t> set=empty,</a:t>
            </a:r>
            <a:br>
              <a:rPr lang="de-DE" sz="1300" b="1"/>
            </a:br>
            <a:r>
              <a:rPr lang="de-DE" sz="1300" b="1"/>
              <a:t> mdP=oai_dc,</a:t>
            </a:r>
            <a:br>
              <a:rPr lang="de-DE" sz="1300" b="1"/>
            </a:br>
            <a:r>
              <a:rPr lang="de-DE" sz="1300" b="1"/>
              <a:t> date=</a:t>
            </a:r>
            <a:br>
              <a:rPr lang="de-DE" sz="1300" b="1"/>
            </a:br>
            <a:r>
              <a:rPr lang="de-DE" sz="1300" b="1"/>
              <a:t> 2002-12-05T15:00:00Z,</a:t>
            </a:r>
            <a:br>
              <a:rPr lang="de-DE" sz="1300" b="1"/>
            </a:br>
            <a:r>
              <a:rPr lang="de-DE" sz="1300" b="1"/>
              <a:t> delivered=100</a:t>
            </a:r>
            <a:br>
              <a:rPr lang="de-DE" sz="1300" b="1"/>
            </a:br>
            <a:r>
              <a:rPr lang="de-DE" sz="1300" b="1"/>
              <a:t>}</a:t>
            </a:r>
            <a:endParaRPr lang="en-GB" sz="13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1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7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Problems</a:t>
            </a:r>
          </a:p>
        </p:txBody>
      </p:sp>
      <p:sp>
        <p:nvSpPr>
          <p:cNvPr id="26626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Two problems:</a:t>
            </a:r>
          </a:p>
          <a:p>
            <a:r>
              <a:rPr lang="en-GB" smtClean="0"/>
              <a:t>End users where/are faced with multiple search interfaces making resource discovery harder.</a:t>
            </a:r>
          </a:p>
          <a:p>
            <a:r>
              <a:rPr lang="en-GB" smtClean="0"/>
              <a:t>No machine based way of sharing the metadata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266A7E-1A61-4031-916E-62F0D34AA23A}" type="slidenum">
              <a:rPr lang="en-US"/>
              <a:pPr>
                <a:defRPr/>
              </a:pPr>
              <a:t>70</a:t>
            </a:fld>
            <a:endParaRPr lang="en-US"/>
          </a:p>
        </p:txBody>
      </p:sp>
      <p:sp>
        <p:nvSpPr>
          <p:cNvPr id="2017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Data Provider: Data Representation</a:t>
            </a:r>
          </a:p>
        </p:txBody>
      </p:sp>
      <p:sp>
        <p:nvSpPr>
          <p:cNvPr id="2017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dirty="0" smtClean="0"/>
              <a:t>use recommended data representation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dirty="0" smtClean="0"/>
              <a:t>dates 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4"/>
              </a:buBlip>
            </a:pPr>
            <a:r>
              <a:rPr lang="en-GB" dirty="0" smtClean="0"/>
              <a:t>2002-12-05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5"/>
              </a:buBlip>
            </a:pPr>
            <a:r>
              <a:rPr lang="en-GB" dirty="0" smtClean="0"/>
              <a:t>2002-xx-xx, 2002, 05.12.2002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dirty="0" smtClean="0"/>
              <a:t>language code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4"/>
              </a:buBlip>
            </a:pPr>
            <a:r>
              <a:rPr lang="en-GB" dirty="0" smtClean="0"/>
              <a:t>eng, </a:t>
            </a:r>
            <a:r>
              <a:rPr lang="en-GB" dirty="0" err="1" smtClean="0"/>
              <a:t>ger</a:t>
            </a:r>
            <a:r>
              <a:rPr lang="en-GB" dirty="0" smtClean="0"/>
              <a:t>, ...</a:t>
            </a:r>
          </a:p>
          <a:p>
            <a:pPr marL="1625600" lvl="2" indent="-381000">
              <a:lnSpc>
                <a:spcPct val="90000"/>
              </a:lnSpc>
              <a:buFont typeface="Arial" charset="0"/>
              <a:buBlip>
                <a:blip r:embed="rId5"/>
              </a:buBlip>
            </a:pPr>
            <a:r>
              <a:rPr lang="en-GB" dirty="0" smtClean="0"/>
              <a:t>en, de, </a:t>
            </a:r>
            <a:r>
              <a:rPr lang="en-GB" dirty="0" err="1" smtClean="0"/>
              <a:t>english</a:t>
            </a:r>
            <a:r>
              <a:rPr lang="en-GB" dirty="0" smtClean="0"/>
              <a:t>, </a:t>
            </a:r>
            <a:r>
              <a:rPr lang="en-GB" dirty="0" err="1" smtClean="0"/>
              <a:t>german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Provider: Data 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dirty="0" smtClean="0"/>
              <a:t>multi values: use own XML element for each entity</a:t>
            </a:r>
          </a:p>
          <a:p>
            <a:pPr marL="1054100" lvl="1" indent="-381000">
              <a:lnSpc>
                <a:spcPct val="90000"/>
              </a:lnSpc>
              <a:buBlip>
                <a:blip r:embed="rId2"/>
              </a:buBlip>
            </a:pPr>
            <a:r>
              <a:rPr lang="en-GB" dirty="0" smtClean="0"/>
              <a:t>author </a:t>
            </a:r>
          </a:p>
          <a:p>
            <a:pPr marL="1625600" lvl="2" indent="-381000">
              <a:lnSpc>
                <a:spcPct val="90000"/>
              </a:lnSpc>
              <a:buBlip>
                <a:blip r:embed="rId3"/>
              </a:buBlip>
            </a:pPr>
            <a:r>
              <a:rPr lang="en-GB" dirty="0" smtClean="0"/>
              <a:t>&lt;</a:t>
            </a:r>
            <a:r>
              <a:rPr lang="en-GB" dirty="0" err="1" smtClean="0"/>
              <a:t>dc:creator</a:t>
            </a:r>
            <a:r>
              <a:rPr lang="en-GB" dirty="0" smtClean="0"/>
              <a:t>&gt;Smith, Adam&lt;/</a:t>
            </a:r>
            <a:r>
              <a:rPr lang="en-GB" dirty="0" err="1" smtClean="0"/>
              <a:t>dc:creator</a:t>
            </a:r>
            <a:r>
              <a:rPr lang="en-GB" dirty="0" smtClean="0"/>
              <a:t>&gt;</a:t>
            </a:r>
            <a:br>
              <a:rPr lang="en-GB" dirty="0" smtClean="0"/>
            </a:br>
            <a:r>
              <a:rPr lang="en-GB" dirty="0" smtClean="0"/>
              <a:t>&lt;</a:t>
            </a:r>
            <a:r>
              <a:rPr lang="en-GB" dirty="0" err="1" smtClean="0"/>
              <a:t>dc:creator</a:t>
            </a:r>
            <a:r>
              <a:rPr lang="en-GB" dirty="0" smtClean="0"/>
              <a:t>&gt;Nash, John&lt;/</a:t>
            </a:r>
            <a:r>
              <a:rPr lang="en-GB" dirty="0" err="1" smtClean="0"/>
              <a:t>dc:creator</a:t>
            </a:r>
            <a:r>
              <a:rPr lang="en-GB" dirty="0" smtClean="0"/>
              <a:t>&gt;</a:t>
            </a:r>
          </a:p>
          <a:p>
            <a:pPr marL="1625600" lvl="2" indent="-381000">
              <a:lnSpc>
                <a:spcPct val="90000"/>
              </a:lnSpc>
              <a:buBlip>
                <a:blip r:embed="rId4"/>
              </a:buBlip>
            </a:pPr>
            <a:r>
              <a:rPr lang="en-GB" dirty="0" smtClean="0"/>
              <a:t>&lt;</a:t>
            </a:r>
            <a:r>
              <a:rPr lang="en-GB" dirty="0" err="1" smtClean="0"/>
              <a:t>dc:creator</a:t>
            </a:r>
            <a:r>
              <a:rPr lang="en-GB" dirty="0" smtClean="0"/>
              <a:t>&gt;Smith, Adam; Nash, John</a:t>
            </a:r>
            <a:br>
              <a:rPr lang="en-GB" dirty="0" smtClean="0"/>
            </a:br>
            <a:r>
              <a:rPr lang="en-GB" dirty="0" smtClean="0"/>
              <a:t>&lt;/</a:t>
            </a:r>
            <a:r>
              <a:rPr lang="en-GB" dirty="0" err="1" smtClean="0"/>
              <a:t>dc:creator</a:t>
            </a:r>
            <a:r>
              <a:rPr lang="en-GB" dirty="0" smtClean="0"/>
              <a:t>&gt;</a:t>
            </a:r>
          </a:p>
          <a:p>
            <a:pPr marL="1054100" lvl="1" indent="-381000">
              <a:lnSpc>
                <a:spcPct val="90000"/>
              </a:lnSpc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8BFBB5-5086-4185-9B2E-7EBBE7B06966}" type="slidenum">
              <a:rPr lang="en-US"/>
              <a:pPr>
                <a:defRPr/>
              </a:pPr>
              <a:t>72</a:t>
            </a:fld>
            <a:endParaRPr lang="en-US"/>
          </a:p>
        </p:txBody>
      </p:sp>
      <p:sp>
        <p:nvSpPr>
          <p:cNvPr id="2037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Data Provider: Compression</a:t>
            </a:r>
          </a:p>
        </p:txBody>
      </p:sp>
      <p:sp>
        <p:nvSpPr>
          <p:cNvPr id="203779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GB" sz="2800" dirty="0" smtClean="0"/>
              <a:t>method to reduce traffic and enhance performance</a:t>
            </a:r>
          </a:p>
          <a:p>
            <a:r>
              <a:rPr lang="en-GB" sz="2800" dirty="0" smtClean="0"/>
              <a:t>optional for both sides: data and service providers</a:t>
            </a:r>
          </a:p>
          <a:p>
            <a:r>
              <a:rPr lang="en-GB" sz="2800" dirty="0" smtClean="0"/>
              <a:t>handled on HTTP level</a:t>
            </a:r>
          </a:p>
          <a:p>
            <a:r>
              <a:rPr lang="en-GB" sz="2800" dirty="0" smtClean="0"/>
              <a:t>harvesters may include an </a:t>
            </a:r>
            <a:r>
              <a:rPr lang="en-GB" sz="2800" b="1" dirty="0" smtClean="0">
                <a:latin typeface="Courier New" pitchFamily="49" charset="0"/>
              </a:rPr>
              <a:t>Accept-Encoding</a:t>
            </a:r>
            <a:r>
              <a:rPr lang="en-GB" sz="2800" dirty="0" smtClean="0"/>
              <a:t> header in their requests –specifying preferences</a:t>
            </a:r>
          </a:p>
          <a:p>
            <a:r>
              <a:rPr lang="en-GB" sz="2800" dirty="0" smtClean="0"/>
              <a:t>harvesters without </a:t>
            </a:r>
            <a:r>
              <a:rPr lang="en-GB" sz="2800" b="1" dirty="0" smtClean="0">
                <a:latin typeface="Courier New" pitchFamily="49" charset="0"/>
              </a:rPr>
              <a:t>Accept-Encoding</a:t>
            </a:r>
            <a:r>
              <a:rPr lang="en-GB" sz="2800" dirty="0" smtClean="0"/>
              <a:t> header always receive uncompressed data</a:t>
            </a:r>
          </a:p>
          <a:p>
            <a:r>
              <a:rPr lang="en-GB" sz="2800" dirty="0" smtClean="0"/>
              <a:t>repositories must support HTTP </a:t>
            </a:r>
            <a:r>
              <a:rPr lang="en-GB" sz="2800" b="1" dirty="0" smtClean="0">
                <a:latin typeface="Courier New" pitchFamily="49" charset="0"/>
              </a:rPr>
              <a:t>identity</a:t>
            </a:r>
            <a:r>
              <a:rPr lang="en-GB" sz="2800" dirty="0" smtClean="0"/>
              <a:t> encoding</a:t>
            </a:r>
          </a:p>
          <a:p>
            <a:r>
              <a:rPr lang="en-GB" sz="2800" dirty="0" smtClean="0"/>
              <a:t>repositories should specify supported encodings by including </a:t>
            </a:r>
            <a:r>
              <a:rPr lang="en-GB" sz="2800" b="1" dirty="0" smtClean="0">
                <a:latin typeface="Courier New" pitchFamily="49" charset="0"/>
              </a:rPr>
              <a:t>compression</a:t>
            </a:r>
            <a:r>
              <a:rPr lang="en-GB" sz="2800" dirty="0" smtClean="0"/>
              <a:t> elements in the identify response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83EF7-DBCC-4115-93CC-FD53FAA4C124}" type="slidenum">
              <a:rPr lang="en-US"/>
              <a:pPr>
                <a:defRPr/>
              </a:pPr>
              <a:t>73</a:t>
            </a:fld>
            <a:endParaRPr lang="en-US"/>
          </a:p>
        </p:txBody>
      </p:sp>
      <p:sp>
        <p:nvSpPr>
          <p:cNvPr id="204802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610350" cy="990600"/>
          </a:xfrm>
        </p:spPr>
        <p:txBody>
          <a:bodyPr/>
          <a:lstStyle/>
          <a:p>
            <a:r>
              <a:rPr lang="en-GB" sz="4000" smtClean="0"/>
              <a:t>Data Provider: Test and Registration</a:t>
            </a:r>
          </a:p>
        </p:txBody>
      </p:sp>
      <p:sp>
        <p:nvSpPr>
          <p:cNvPr id="20480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z="2800" smtClean="0"/>
              <a:t>create own OAI-PMH requests and send to OAI interface – check results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use the Repository Explorer (VT University)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>
                <a:hlinkClick r:id="rId4"/>
              </a:rPr>
              <a:t>http://oai.dlib.vt.edu/cgi-bin/Explorer/oai2.0/testoai/</a:t>
            </a:r>
            <a:r>
              <a:rPr lang="en-GB" sz="2400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provide arguments via HTML forms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responses are validated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‘browsing’ to other requests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automatic conformance tester</a:t>
            </a:r>
          </a:p>
          <a:p>
            <a:pPr marL="482600" indent="-482600">
              <a:lnSpc>
                <a:spcPct val="90000"/>
              </a:lnSpc>
            </a:pPr>
            <a:r>
              <a:rPr lang="en-GB" sz="2800" smtClean="0"/>
              <a:t>official registration site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>
                <a:hlinkClick r:id="rId5"/>
              </a:rPr>
              <a:t>http://www.openarchives.org/data/registerasprovider.html</a:t>
            </a:r>
            <a:r>
              <a:rPr lang="en-GB" sz="2400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provide base URL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extensive conformance test (incl. error conditions …)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information on incorrect behaviour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in case of conformance – added to the official list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z="2400" smtClean="0"/>
              <a:t>regular checks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94C682-9EE9-41B9-A6A1-CBE378E472C4}" type="slidenum">
              <a:rPr lang="en-US"/>
              <a:pPr>
                <a:defRPr/>
              </a:pPr>
              <a:t>74</a:t>
            </a:fld>
            <a:endParaRPr lang="en-US"/>
          </a:p>
        </p:txBody>
      </p:sp>
      <p:sp>
        <p:nvSpPr>
          <p:cNvPr id="2088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Examples</a:t>
            </a:r>
          </a:p>
        </p:txBody>
      </p:sp>
      <p:sp>
        <p:nvSpPr>
          <p:cNvPr id="20889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3946525"/>
          </a:xfrm>
        </p:spPr>
        <p:txBody>
          <a:bodyPr/>
          <a:lstStyle/>
          <a:p>
            <a:pPr marL="482600" indent="-482600">
              <a:lnSpc>
                <a:spcPct val="90000"/>
              </a:lnSpc>
            </a:pPr>
            <a:r>
              <a:rPr lang="en-GB" smtClean="0"/>
              <a:t>Repository Explorer: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>
                <a:hlinkClick r:id="rId4"/>
              </a:rPr>
              <a:t>http://oai.dlib.vt.edu/cgi-bin/Explorer/oai2.0/testoai/</a:t>
            </a:r>
            <a:r>
              <a:rPr lang="en-GB" smtClean="0"/>
              <a:t> 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search engines / subject gateways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Cross Archive Searching Service: </a:t>
            </a:r>
            <a:r>
              <a:rPr lang="en-GB" smtClean="0">
                <a:hlinkClick r:id="rId5"/>
              </a:rPr>
              <a:t>http://arc.cs.odu.edu/</a:t>
            </a:r>
            <a:endParaRPr lang="en-GB" smtClean="0"/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DINI: </a:t>
            </a:r>
            <a:r>
              <a:rPr lang="en-GB" smtClean="0">
                <a:hlinkClick r:id="rId6"/>
              </a:rPr>
              <a:t>http://edoc.hu-berlin.de/oaisearch/</a:t>
            </a:r>
            <a:r>
              <a:rPr lang="en-GB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Physnet: </a:t>
            </a:r>
            <a:r>
              <a:rPr lang="en-GB" smtClean="0">
                <a:hlinkClick r:id="rId7"/>
              </a:rPr>
              <a:t>http://physnet.uni-oldenburg.de/oai/query.php</a:t>
            </a:r>
            <a:endParaRPr lang="en-GB" smtClean="0"/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NCSTRL: </a:t>
            </a:r>
            <a:r>
              <a:rPr lang="en-GB" smtClean="0">
                <a:hlinkClick r:id="rId8"/>
              </a:rPr>
              <a:t>http://www.ncstrl.org</a:t>
            </a:r>
            <a:r>
              <a:rPr lang="en-GB" smtClean="0"/>
              <a:t> </a:t>
            </a:r>
          </a:p>
          <a:p>
            <a:pPr marL="482600" indent="-482600">
              <a:lnSpc>
                <a:spcPct val="90000"/>
              </a:lnSpc>
            </a:pPr>
            <a:r>
              <a:rPr lang="en-GB" smtClean="0"/>
              <a:t>value added services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ProPrint: </a:t>
            </a:r>
            <a:r>
              <a:rPr lang="en-GB" smtClean="0">
                <a:hlinkClick r:id="rId9"/>
              </a:rPr>
              <a:t>http://www.proprint-service.de</a:t>
            </a:r>
            <a:r>
              <a:rPr lang="en-GB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Citation Indexing: </a:t>
            </a:r>
            <a:r>
              <a:rPr lang="en-GB" smtClean="0">
                <a:hlinkClick r:id="rId10"/>
              </a:rPr>
              <a:t>http://icite.sissa.it:8888</a:t>
            </a:r>
            <a:r>
              <a:rPr lang="en-GB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r>
              <a:rPr lang="en-GB" smtClean="0"/>
              <a:t>MyOAI: </a:t>
            </a:r>
            <a:r>
              <a:rPr lang="en-GB" smtClean="0">
                <a:hlinkClick r:id="rId11"/>
              </a:rPr>
              <a:t>http://www.myoai.org/</a:t>
            </a:r>
            <a:r>
              <a:rPr lang="en-GB" smtClean="0"/>
              <a:t> </a:t>
            </a:r>
          </a:p>
          <a:p>
            <a:pPr marL="1054100" lvl="1" indent="-381000">
              <a:lnSpc>
                <a:spcPct val="90000"/>
              </a:lnSpc>
              <a:buFont typeface="Arial" charset="0"/>
              <a:buBlip>
                <a:blip r:embed="rId3"/>
              </a:buBlip>
            </a:pPr>
            <a:endParaRPr lang="en-GB" smtClean="0"/>
          </a:p>
          <a:p>
            <a:pPr marL="482600" indent="-482600">
              <a:lnSpc>
                <a:spcPct val="90000"/>
              </a:lnSpc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62DEA1-9F9E-42FB-8B74-CFEBB99B2F14}" type="slidenum">
              <a:rPr lang="en-US"/>
              <a:pPr>
                <a:defRPr/>
              </a:pPr>
              <a:t>75</a:t>
            </a:fld>
            <a:endParaRPr lang="en-US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Prerequisites</a:t>
            </a:r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internet connected server </a:t>
            </a:r>
          </a:p>
          <a:p>
            <a:r>
              <a:rPr lang="en-GB" smtClean="0"/>
              <a:t>database system (relational or XML)</a:t>
            </a:r>
          </a:p>
          <a:p>
            <a:r>
              <a:rPr lang="en-GB" smtClean="0"/>
              <a:t>programming environment </a:t>
            </a:r>
          </a:p>
          <a:p>
            <a:pPr lvl="1">
              <a:buFont typeface="Arial" charset="0"/>
              <a:buBlip>
                <a:blip r:embed="rId3"/>
              </a:buBlip>
            </a:pPr>
            <a:r>
              <a:rPr lang="en-GB" smtClean="0"/>
              <a:t>can issue HTTP requests to web servers</a:t>
            </a:r>
          </a:p>
          <a:p>
            <a:pPr lvl="1">
              <a:buFont typeface="Arial" charset="0"/>
              <a:buBlip>
                <a:blip r:embed="rId3"/>
              </a:buBlip>
            </a:pPr>
            <a:r>
              <a:rPr lang="en-GB" smtClean="0"/>
              <a:t>can issue database requests </a:t>
            </a:r>
          </a:p>
          <a:p>
            <a:pPr lvl="1">
              <a:buFont typeface="Arial" charset="0"/>
              <a:buBlip>
                <a:blip r:embed="rId3"/>
              </a:buBlip>
            </a:pPr>
            <a:r>
              <a:rPr lang="en-GB" smtClean="0"/>
              <a:t>XML parser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A98EEB-DC50-4ADA-9491-B2A91CA759AE}" type="slidenum">
              <a:rPr lang="en-US"/>
              <a:pPr>
                <a:defRPr/>
              </a:pPr>
              <a:t>76</a:t>
            </a:fld>
            <a:endParaRPr lang="en-US"/>
          </a:p>
        </p:txBody>
      </p:sp>
      <p:sp>
        <p:nvSpPr>
          <p:cNvPr id="2129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(1)</a:t>
            </a:r>
          </a:p>
        </p:txBody>
      </p:sp>
      <p:sp>
        <p:nvSpPr>
          <p:cNvPr id="2129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b="1" smtClean="0"/>
              <a:t>Archive Management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selection of archives to be harvested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enter entries manually </a:t>
            </a:r>
            <a:r>
              <a:rPr lang="en-GB" u="sng" smtClean="0"/>
              <a:t>or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automatically add / remove archives using the official registry </a:t>
            </a:r>
          </a:p>
          <a:p>
            <a:pPr marL="482600" indent="-482600">
              <a:buFont typeface="Arial" charset="0"/>
              <a:buNone/>
            </a:pPr>
            <a:r>
              <a:rPr lang="en-GB" b="1" smtClean="0"/>
              <a:t>Request Component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creates HTTP requests and sends them to OAI archives (data provider)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demands metadata using the allowed verbs of the OAI-PMH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mtClean="0"/>
              <a:t>possibly selective harvesting (</a:t>
            </a:r>
            <a:r>
              <a:rPr lang="en-GB" b="1" smtClean="0">
                <a:latin typeface="Courier New" pitchFamily="49" charset="0"/>
              </a:rPr>
              <a:t>set</a:t>
            </a:r>
            <a:r>
              <a:rPr lang="en-GB" smtClean="0"/>
              <a:t> parameter)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33FA1A-AB9E-49F7-9787-A0BB8EDE9C9B}" type="slidenum">
              <a:rPr lang="en-US"/>
              <a:pPr>
                <a:defRPr/>
              </a:pPr>
              <a:t>77</a:t>
            </a:fld>
            <a:endParaRPr lang="en-US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(2)</a:t>
            </a:r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b="1" smtClean="0"/>
              <a:t>Scheduler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realises timed and regular retrieval of the associated archives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simplest case: manual initiation of the jobs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else: e.g. cron job …</a:t>
            </a:r>
          </a:p>
          <a:p>
            <a:pPr marL="482600" indent="-482600">
              <a:buFont typeface="Arial" charset="0"/>
              <a:buNone/>
            </a:pPr>
            <a:r>
              <a:rPr lang="en-GB" b="1" smtClean="0"/>
              <a:t>Flow Control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resumption token: partitioning of the result list into incomplete sections – anew request to retrieve more results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mtClean="0"/>
              <a:t>HTTP error 503 (service not available) – analysis of response to extract “retry-after” period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546B6-82F5-4BA7-9373-E092EC69AAD9}" type="slidenum">
              <a:rPr lang="en-US"/>
              <a:pPr>
                <a:defRPr/>
              </a:pPr>
              <a:t>78</a:t>
            </a:fld>
            <a:endParaRPr lang="en-US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(3)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sz="2800" b="1" smtClean="0"/>
              <a:t>Update Mechanism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realises consolidation of metadata which have been harvested earlier (merge old and new data)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easiest case: always delete all ‘old’ metadata of an archive before harvesting it</a:t>
            </a:r>
            <a:endParaRPr lang="en-GB" sz="2800" u="sng" smtClean="0"/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reasonable: incremental update (</a:t>
            </a:r>
            <a:r>
              <a:rPr lang="en-GB" sz="2800" b="1" smtClean="0">
                <a:latin typeface="Courier New" pitchFamily="49" charset="0"/>
              </a:rPr>
              <a:t>from</a:t>
            </a:r>
            <a:r>
              <a:rPr lang="en-GB" sz="2800" smtClean="0"/>
              <a:t> parameter) – insert </a:t>
            </a:r>
            <a:r>
              <a:rPr lang="en-GB" sz="2800" i="1" smtClean="0"/>
              <a:t>new</a:t>
            </a:r>
            <a:r>
              <a:rPr lang="en-GB" sz="2800" smtClean="0"/>
              <a:t> metadata and overwrite </a:t>
            </a:r>
            <a:r>
              <a:rPr lang="en-GB" sz="2800" i="1" smtClean="0"/>
              <a:t>changed / deleted</a:t>
            </a:r>
            <a:r>
              <a:rPr lang="en-GB" sz="2800" smtClean="0"/>
              <a:t> metadata (assignment using the unique identifiers) </a:t>
            </a:r>
          </a:p>
          <a:p>
            <a:pPr marL="482600" indent="-482600">
              <a:buFont typeface="Arial" charset="0"/>
              <a:buNone/>
            </a:pPr>
            <a:r>
              <a:rPr lang="en-GB" sz="2800" b="1" smtClean="0"/>
              <a:t>XML Parser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z="2800" smtClean="0"/>
              <a:t>analyses the responses received from the archives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z="2800" smtClean="0"/>
              <a:t>validation: using the XML schema </a:t>
            </a:r>
          </a:p>
          <a:p>
            <a:pPr marL="482600" indent="-482600">
              <a:buClr>
                <a:schemeClr val="tx1"/>
              </a:buClr>
              <a:buFont typeface="Arial" charset="0"/>
              <a:buBlip>
                <a:blip r:embed="rId3"/>
              </a:buBlip>
            </a:pPr>
            <a:r>
              <a:rPr lang="en-GB" sz="2800" smtClean="0"/>
              <a:t>transforms the metadata encoded in XML into the internal data structure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DC6F4B-7929-4604-AE69-58AF003D1295}" type="slidenum">
              <a:rPr lang="en-US"/>
              <a:pPr>
                <a:defRPr/>
              </a:pPr>
              <a:t>79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(4)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buFont typeface="Arial" charset="0"/>
              <a:buNone/>
            </a:pPr>
            <a:r>
              <a:rPr lang="en-GB" b="1" smtClean="0"/>
              <a:t>Normaliser</a:t>
            </a:r>
          </a:p>
          <a:p>
            <a:pPr marL="482600" indent="-482600"/>
            <a:r>
              <a:rPr lang="en-GB" smtClean="0"/>
              <a:t>transforms data into a homogenous structure (different metadata formats)</a:t>
            </a:r>
          </a:p>
          <a:p>
            <a:pPr marL="482600" indent="-482600"/>
            <a:r>
              <a:rPr lang="en-GB" smtClean="0"/>
              <a:t>harmonises representation (e.g. date, author, language code)</a:t>
            </a:r>
          </a:p>
          <a:p>
            <a:pPr marL="482600" indent="-482600"/>
            <a:r>
              <a:rPr lang="en-GB" smtClean="0"/>
              <a:t>maps / translates different languages</a:t>
            </a:r>
          </a:p>
          <a:p>
            <a:pPr marL="482600" indent="-482600">
              <a:buFont typeface="Arial" charset="0"/>
              <a:buNone/>
            </a:pPr>
            <a:r>
              <a:rPr lang="en-GB" b="1" smtClean="0"/>
              <a:t>Database</a:t>
            </a:r>
          </a:p>
          <a:p>
            <a:pPr marL="482600" indent="-482600"/>
            <a:r>
              <a:rPr lang="en-GB" smtClean="0"/>
              <a:t>mapping the XML structure of the metadata into a relational database (multi values …)</a:t>
            </a:r>
          </a:p>
          <a:p>
            <a:pPr marL="482600" indent="-482600"/>
            <a:r>
              <a:rPr lang="en-GB" u="sng" smtClean="0"/>
              <a:t>or</a:t>
            </a:r>
            <a:r>
              <a:rPr lang="en-GB" smtClean="0"/>
              <a:t>: use an XML database</a:t>
            </a:r>
            <a:endParaRPr lang="en-GB" u="sng" smtClean="0"/>
          </a:p>
          <a:p>
            <a:pPr marL="1054100" lvl="1" indent="-381000">
              <a:buFont typeface="Arial" charset="0"/>
              <a:buBlip>
                <a:blip r:embed="rId3"/>
              </a:buBlip>
            </a:pP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Cross Search? </a:t>
            </a:r>
          </a:p>
        </p:txBody>
      </p:sp>
      <p:sp>
        <p:nvSpPr>
          <p:cNvPr id="28674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GB" dirty="0" smtClean="0"/>
              <a:t>Collection description - knowing which target to use</a:t>
            </a:r>
          </a:p>
          <a:p>
            <a:r>
              <a:rPr lang="en-GB" dirty="0" smtClean="0"/>
              <a:t>Query language and search attribute variation</a:t>
            </a:r>
          </a:p>
          <a:p>
            <a:r>
              <a:rPr lang="en-GB" dirty="0" smtClean="0"/>
              <a:t>Rank merging problem</a:t>
            </a:r>
          </a:p>
          <a:p>
            <a:r>
              <a:rPr lang="en-GB" dirty="0" smtClean="0"/>
              <a:t>Different size and type of target can skew results</a:t>
            </a:r>
          </a:p>
          <a:p>
            <a:r>
              <a:rPr lang="en-GB" dirty="0" smtClean="0"/>
              <a:t>Performance - limited to slowest target</a:t>
            </a:r>
          </a:p>
          <a:p>
            <a:r>
              <a:rPr lang="en-GB" dirty="0" smtClean="0"/>
              <a:t>Difficult to build a browse interface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6ADD22-7C4B-418E-A101-791BBA12942B}" type="slidenum">
              <a:rPr lang="en-US"/>
              <a:pPr>
                <a:defRPr/>
              </a:pPr>
              <a:t>80</a:t>
            </a:fld>
            <a:endParaRPr lang="en-US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Service Provider: Structure (5)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82600" indent="-482600">
              <a:spcBef>
                <a:spcPct val="0"/>
              </a:spcBef>
              <a:buFontTx/>
              <a:buNone/>
            </a:pPr>
            <a:r>
              <a:rPr lang="en-GB" sz="2800" b="1" smtClean="0"/>
              <a:t>Duplication Checker</a:t>
            </a:r>
            <a:r>
              <a:rPr lang="en-GB" sz="2800" smtClean="0"/>
              <a:t> </a:t>
            </a:r>
            <a:endParaRPr lang="en-GB" sz="2800" u="sng" smtClean="0"/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merges identical records from different data providers 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possibility: unique identifier for the item (e.g. URN, …)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but: often not easily practicable and not risk / error free</a:t>
            </a:r>
          </a:p>
          <a:p>
            <a:pPr marL="482600" indent="-482600">
              <a:buFont typeface="Arial" charset="0"/>
              <a:buNone/>
            </a:pPr>
            <a:r>
              <a:rPr lang="en-GB" sz="2800" b="1" smtClean="0"/>
              <a:t>Service Module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provides the actual service to the ‘public’ 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basis: harvested and stored records of the associated archives</a:t>
            </a:r>
          </a:p>
          <a:p>
            <a:pPr marL="482600" indent="-482600">
              <a:buFont typeface="Arial" charset="0"/>
              <a:buBlip>
                <a:blip r:embed="rId3"/>
              </a:buBlip>
            </a:pPr>
            <a:r>
              <a:rPr lang="en-GB" sz="2800" smtClean="0"/>
              <a:t>uses only local database for requests etc. </a:t>
            </a:r>
          </a:p>
          <a:p>
            <a:pPr marL="482600" indent="-482600">
              <a:buFont typeface="Arial" charset="0"/>
              <a:buNone/>
            </a:pPr>
            <a:r>
              <a:rPr lang="en-GB" sz="2800" smtClean="0"/>
              <a:t> 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endParaRPr lang="en-GB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30DA05-9B58-4DDA-904F-23153E36CC70}" type="slidenum">
              <a:rPr lang="en-US"/>
              <a:pPr>
                <a:defRPr/>
              </a:pPr>
              <a:t>81</a:t>
            </a:fld>
            <a:endParaRPr lang="en-US"/>
          </a:p>
        </p:txBody>
      </p:sp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81000"/>
            <a:ext cx="6683375" cy="990600"/>
          </a:xfrm>
        </p:spPr>
        <p:txBody>
          <a:bodyPr/>
          <a:lstStyle/>
          <a:p>
            <a:r>
              <a:rPr lang="en-GB" sz="4000" smtClean="0"/>
              <a:t>Service Provider: Architecture</a:t>
            </a:r>
          </a:p>
        </p:txBody>
      </p:sp>
      <p:sp>
        <p:nvSpPr>
          <p:cNvPr id="225283" name="Rectangle 3"/>
          <p:cNvSpPr>
            <a:spLocks noChangeArrowheads="1"/>
          </p:cNvSpPr>
          <p:nvPr/>
        </p:nvSpPr>
        <p:spPr bwMode="auto">
          <a:xfrm>
            <a:off x="1828800" y="6208713"/>
            <a:ext cx="19050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 i="1"/>
              <a:t>Data Provider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3886200" y="6208713"/>
            <a:ext cx="19050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 i="1"/>
              <a:t>Data Provider</a:t>
            </a:r>
          </a:p>
        </p:txBody>
      </p:sp>
      <p:sp>
        <p:nvSpPr>
          <p:cNvPr id="225285" name="Rectangle 5"/>
          <p:cNvSpPr>
            <a:spLocks noChangeArrowheads="1"/>
          </p:cNvSpPr>
          <p:nvPr/>
        </p:nvSpPr>
        <p:spPr bwMode="auto">
          <a:xfrm>
            <a:off x="5943600" y="6208713"/>
            <a:ext cx="19050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 i="1"/>
              <a:t>Data Provider</a:t>
            </a:r>
          </a:p>
        </p:txBody>
      </p:sp>
      <p:sp>
        <p:nvSpPr>
          <p:cNvPr id="223238" name="Rectangle 6"/>
          <p:cNvSpPr>
            <a:spLocks noChangeArrowheads="1"/>
          </p:cNvSpPr>
          <p:nvPr/>
        </p:nvSpPr>
        <p:spPr bwMode="auto">
          <a:xfrm>
            <a:off x="914400" y="2017713"/>
            <a:ext cx="8077200" cy="4038600"/>
          </a:xfrm>
          <a:prstGeom prst="rect">
            <a:avLst/>
          </a:prstGeom>
          <a:noFill/>
          <a:ln w="1587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287" name="Rectangle 7"/>
          <p:cNvSpPr>
            <a:spLocks noChangeArrowheads="1"/>
          </p:cNvSpPr>
          <p:nvPr/>
        </p:nvSpPr>
        <p:spPr bwMode="auto">
          <a:xfrm>
            <a:off x="6705600" y="21701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Scheduler</a:t>
            </a:r>
          </a:p>
        </p:txBody>
      </p:sp>
      <p:sp>
        <p:nvSpPr>
          <p:cNvPr id="225288" name="Rectangle 8"/>
          <p:cNvSpPr>
            <a:spLocks noChangeArrowheads="1"/>
          </p:cNvSpPr>
          <p:nvPr/>
        </p:nvSpPr>
        <p:spPr bwMode="auto">
          <a:xfrm>
            <a:off x="6705600" y="46085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Flow control</a:t>
            </a:r>
          </a:p>
        </p:txBody>
      </p:sp>
      <p:cxnSp>
        <p:nvCxnSpPr>
          <p:cNvPr id="225289" name="AutoShape 9"/>
          <p:cNvCxnSpPr>
            <a:cxnSpLocks noChangeShapeType="1"/>
            <a:stCxn id="225287" idx="2"/>
            <a:endCxn id="225312" idx="0"/>
          </p:cNvCxnSpPr>
          <p:nvPr/>
        </p:nvCxnSpPr>
        <p:spPr bwMode="auto">
          <a:xfrm>
            <a:off x="7658100" y="3092450"/>
            <a:ext cx="0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0" name="AutoShape 10"/>
          <p:cNvCxnSpPr>
            <a:cxnSpLocks noChangeShapeType="1"/>
            <a:stCxn id="225288" idx="2"/>
            <a:endCxn id="225283" idx="0"/>
          </p:cNvCxnSpPr>
          <p:nvPr/>
        </p:nvCxnSpPr>
        <p:spPr bwMode="auto">
          <a:xfrm flipH="1">
            <a:off x="2781300" y="5530850"/>
            <a:ext cx="4876800" cy="6683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1" name="AutoShape 11"/>
          <p:cNvCxnSpPr>
            <a:cxnSpLocks noChangeShapeType="1"/>
            <a:stCxn id="225288" idx="2"/>
            <a:endCxn id="225284" idx="0"/>
          </p:cNvCxnSpPr>
          <p:nvPr/>
        </p:nvCxnSpPr>
        <p:spPr bwMode="auto">
          <a:xfrm flipH="1">
            <a:off x="4838700" y="5530850"/>
            <a:ext cx="2819400" cy="6683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2" name="AutoShape 12"/>
          <p:cNvCxnSpPr>
            <a:cxnSpLocks noChangeShapeType="1"/>
            <a:stCxn id="225288" idx="2"/>
            <a:endCxn id="225285" idx="0"/>
          </p:cNvCxnSpPr>
          <p:nvPr/>
        </p:nvCxnSpPr>
        <p:spPr bwMode="auto">
          <a:xfrm flipH="1">
            <a:off x="6896100" y="5530850"/>
            <a:ext cx="762000" cy="6683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25293" name="Rectangle 13"/>
          <p:cNvSpPr>
            <a:spLocks noChangeArrowheads="1"/>
          </p:cNvSpPr>
          <p:nvPr/>
        </p:nvSpPr>
        <p:spPr bwMode="auto">
          <a:xfrm>
            <a:off x="3886200" y="43799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XML Parser</a:t>
            </a:r>
          </a:p>
        </p:txBody>
      </p:sp>
      <p:cxnSp>
        <p:nvCxnSpPr>
          <p:cNvPr id="225294" name="AutoShape 14"/>
          <p:cNvCxnSpPr>
            <a:cxnSpLocks noChangeShapeType="1"/>
            <a:stCxn id="225283" idx="0"/>
            <a:endCxn id="225293" idx="2"/>
          </p:cNvCxnSpPr>
          <p:nvPr/>
        </p:nvCxnSpPr>
        <p:spPr bwMode="auto">
          <a:xfrm flipV="1">
            <a:off x="2781300" y="5302250"/>
            <a:ext cx="2057400" cy="8969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5" name="AutoShape 15"/>
          <p:cNvCxnSpPr>
            <a:cxnSpLocks noChangeShapeType="1"/>
            <a:stCxn id="225284" idx="0"/>
            <a:endCxn id="225293" idx="2"/>
          </p:cNvCxnSpPr>
          <p:nvPr/>
        </p:nvCxnSpPr>
        <p:spPr bwMode="auto">
          <a:xfrm flipV="1">
            <a:off x="4838700" y="5302250"/>
            <a:ext cx="0" cy="8969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296" name="AutoShape 16"/>
          <p:cNvCxnSpPr>
            <a:cxnSpLocks noChangeShapeType="1"/>
            <a:stCxn id="225285" idx="0"/>
            <a:endCxn id="225293" idx="2"/>
          </p:cNvCxnSpPr>
          <p:nvPr/>
        </p:nvCxnSpPr>
        <p:spPr bwMode="auto">
          <a:xfrm flipH="1" flipV="1">
            <a:off x="4838700" y="5302250"/>
            <a:ext cx="2057400" cy="896938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25297" name="Rectangle 17"/>
          <p:cNvSpPr>
            <a:spLocks noChangeArrowheads="1"/>
          </p:cNvSpPr>
          <p:nvPr/>
        </p:nvSpPr>
        <p:spPr bwMode="auto">
          <a:xfrm>
            <a:off x="3886200" y="28559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Normaliser</a:t>
            </a:r>
          </a:p>
        </p:txBody>
      </p:sp>
      <p:cxnSp>
        <p:nvCxnSpPr>
          <p:cNvPr id="225298" name="AutoShape 18"/>
          <p:cNvCxnSpPr>
            <a:cxnSpLocks noChangeShapeType="1"/>
            <a:stCxn id="225293" idx="0"/>
            <a:endCxn id="225297" idx="2"/>
          </p:cNvCxnSpPr>
          <p:nvPr/>
        </p:nvCxnSpPr>
        <p:spPr bwMode="auto">
          <a:xfrm flipV="1">
            <a:off x="4838700" y="3778250"/>
            <a:ext cx="0" cy="5937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25299" name="AutoShape 19"/>
          <p:cNvSpPr>
            <a:spLocks noChangeArrowheads="1"/>
          </p:cNvSpPr>
          <p:nvPr/>
        </p:nvSpPr>
        <p:spPr bwMode="auto">
          <a:xfrm>
            <a:off x="1190625" y="3694113"/>
            <a:ext cx="1828800" cy="838200"/>
          </a:xfrm>
          <a:prstGeom prst="flowChartMagneticDisk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b="1"/>
              <a:t>Database</a:t>
            </a:r>
          </a:p>
        </p:txBody>
      </p:sp>
      <p:cxnSp>
        <p:nvCxnSpPr>
          <p:cNvPr id="225300" name="AutoShape 20"/>
          <p:cNvCxnSpPr>
            <a:cxnSpLocks noChangeShapeType="1"/>
            <a:stCxn id="225297" idx="1"/>
            <a:endCxn id="225299" idx="4"/>
          </p:cNvCxnSpPr>
          <p:nvPr/>
        </p:nvCxnSpPr>
        <p:spPr bwMode="auto">
          <a:xfrm flipH="1">
            <a:off x="3019425" y="3313113"/>
            <a:ext cx="858838" cy="8001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225301" name="Rectangle 21"/>
          <p:cNvSpPr>
            <a:spLocks noChangeArrowheads="1"/>
          </p:cNvSpPr>
          <p:nvPr/>
        </p:nvSpPr>
        <p:spPr bwMode="auto">
          <a:xfrm>
            <a:off x="1143000" y="23987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Service </a:t>
            </a:r>
          </a:p>
          <a:p>
            <a:pPr algn="ctr"/>
            <a:r>
              <a:rPr lang="en-GB" b="1"/>
              <a:t>module</a:t>
            </a:r>
          </a:p>
        </p:txBody>
      </p:sp>
      <p:cxnSp>
        <p:nvCxnSpPr>
          <p:cNvPr id="225302" name="AutoShape 22"/>
          <p:cNvCxnSpPr>
            <a:cxnSpLocks noChangeShapeType="1"/>
            <a:stCxn id="225301" idx="2"/>
            <a:endCxn id="225299" idx="1"/>
          </p:cNvCxnSpPr>
          <p:nvPr/>
        </p:nvCxnSpPr>
        <p:spPr bwMode="auto">
          <a:xfrm>
            <a:off x="2095500" y="3321050"/>
            <a:ext cx="9525" cy="373063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cxnSp>
        <p:nvCxnSpPr>
          <p:cNvPr id="225303" name="AutoShape 23"/>
          <p:cNvCxnSpPr>
            <a:cxnSpLocks noChangeShapeType="1"/>
            <a:stCxn id="225301" idx="0"/>
            <a:endCxn id="225304" idx="2"/>
          </p:cNvCxnSpPr>
          <p:nvPr/>
        </p:nvCxnSpPr>
        <p:spPr bwMode="auto">
          <a:xfrm flipV="1">
            <a:off x="2095500" y="1798638"/>
            <a:ext cx="0" cy="5921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25304" name="Rectangle 24"/>
          <p:cNvSpPr>
            <a:spLocks noChangeArrowheads="1"/>
          </p:cNvSpPr>
          <p:nvPr/>
        </p:nvSpPr>
        <p:spPr bwMode="auto">
          <a:xfrm>
            <a:off x="1447800" y="1255713"/>
            <a:ext cx="12954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/>
              <a:t>User</a:t>
            </a:r>
          </a:p>
        </p:txBody>
      </p:sp>
      <p:sp>
        <p:nvSpPr>
          <p:cNvPr id="225305" name="Rectangle 25"/>
          <p:cNvSpPr>
            <a:spLocks noChangeArrowheads="1"/>
          </p:cNvSpPr>
          <p:nvPr/>
        </p:nvSpPr>
        <p:spPr bwMode="auto">
          <a:xfrm>
            <a:off x="2971800" y="1255713"/>
            <a:ext cx="12954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/>
              <a:t>Harvester</a:t>
            </a:r>
          </a:p>
        </p:txBody>
      </p:sp>
      <p:sp>
        <p:nvSpPr>
          <p:cNvPr id="225306" name="Rectangle 26"/>
          <p:cNvSpPr>
            <a:spLocks noChangeArrowheads="1"/>
          </p:cNvSpPr>
          <p:nvPr/>
        </p:nvSpPr>
        <p:spPr bwMode="auto">
          <a:xfrm>
            <a:off x="4495800" y="1255713"/>
            <a:ext cx="12954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/>
              <a:t>User</a:t>
            </a:r>
          </a:p>
        </p:txBody>
      </p:sp>
      <p:cxnSp>
        <p:nvCxnSpPr>
          <p:cNvPr id="225307" name="AutoShape 27"/>
          <p:cNvCxnSpPr>
            <a:cxnSpLocks noChangeShapeType="1"/>
            <a:stCxn id="225301" idx="0"/>
            <a:endCxn id="225305" idx="2"/>
          </p:cNvCxnSpPr>
          <p:nvPr/>
        </p:nvCxnSpPr>
        <p:spPr bwMode="auto">
          <a:xfrm flipV="1">
            <a:off x="2095500" y="1798638"/>
            <a:ext cx="1524000" cy="5921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cxnSp>
        <p:nvCxnSpPr>
          <p:cNvPr id="225308" name="AutoShape 28"/>
          <p:cNvCxnSpPr>
            <a:cxnSpLocks noChangeShapeType="1"/>
            <a:stCxn id="225301" idx="0"/>
            <a:endCxn id="225306" idx="2"/>
          </p:cNvCxnSpPr>
          <p:nvPr/>
        </p:nvCxnSpPr>
        <p:spPr bwMode="auto">
          <a:xfrm flipV="1">
            <a:off x="2095500" y="1798638"/>
            <a:ext cx="3048000" cy="592137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23261" name="Text Box 29"/>
          <p:cNvSpPr txBox="1">
            <a:spLocks noChangeArrowheads="1"/>
          </p:cNvSpPr>
          <p:nvPr/>
        </p:nvSpPr>
        <p:spPr bwMode="auto">
          <a:xfrm>
            <a:off x="3733800" y="2165350"/>
            <a:ext cx="2457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b="1"/>
              <a:t>OAI </a:t>
            </a:r>
            <a:r>
              <a:rPr lang="en-GB" b="1" i="1"/>
              <a:t>Service Provider</a:t>
            </a:r>
          </a:p>
        </p:txBody>
      </p:sp>
      <p:sp>
        <p:nvSpPr>
          <p:cNvPr id="225310" name="Rectangle 30"/>
          <p:cNvSpPr>
            <a:spLocks noChangeArrowheads="1"/>
          </p:cNvSpPr>
          <p:nvPr/>
        </p:nvSpPr>
        <p:spPr bwMode="auto">
          <a:xfrm>
            <a:off x="1143000" y="49895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Dublication </a:t>
            </a:r>
          </a:p>
          <a:p>
            <a:pPr algn="ctr"/>
            <a:r>
              <a:rPr lang="en-GB" b="1"/>
              <a:t>checker</a:t>
            </a:r>
          </a:p>
        </p:txBody>
      </p:sp>
      <p:cxnSp>
        <p:nvCxnSpPr>
          <p:cNvPr id="225311" name="AutoShape 31"/>
          <p:cNvCxnSpPr>
            <a:cxnSpLocks noChangeShapeType="1"/>
            <a:stCxn id="225299" idx="3"/>
            <a:endCxn id="225310" idx="0"/>
          </p:cNvCxnSpPr>
          <p:nvPr/>
        </p:nvCxnSpPr>
        <p:spPr bwMode="auto">
          <a:xfrm flipH="1">
            <a:off x="2095500" y="4532313"/>
            <a:ext cx="9525" cy="449262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25312" name="Rectangle 32"/>
          <p:cNvSpPr>
            <a:spLocks noChangeArrowheads="1"/>
          </p:cNvSpPr>
          <p:nvPr/>
        </p:nvSpPr>
        <p:spPr bwMode="auto">
          <a:xfrm>
            <a:off x="6705600" y="3389313"/>
            <a:ext cx="1905000" cy="914400"/>
          </a:xfrm>
          <a:prstGeom prst="rect">
            <a:avLst/>
          </a:prstGeom>
          <a:solidFill>
            <a:srgbClr val="ECBA68"/>
          </a:solidFill>
          <a:ln w="15875" algn="ctr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b="1"/>
              <a:t>Update </a:t>
            </a:r>
          </a:p>
          <a:p>
            <a:pPr algn="ctr"/>
            <a:r>
              <a:rPr lang="en-GB" b="1"/>
              <a:t>mechanism</a:t>
            </a:r>
          </a:p>
        </p:txBody>
      </p:sp>
      <p:cxnSp>
        <p:nvCxnSpPr>
          <p:cNvPr id="225313" name="AutoShape 33"/>
          <p:cNvCxnSpPr>
            <a:cxnSpLocks noChangeShapeType="1"/>
            <a:stCxn id="225312" idx="2"/>
            <a:endCxn id="225288" idx="0"/>
          </p:cNvCxnSpPr>
          <p:nvPr/>
        </p:nvCxnSpPr>
        <p:spPr bwMode="auto">
          <a:xfrm>
            <a:off x="7658100" y="4311650"/>
            <a:ext cx="0" cy="288925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225314" name="AutoShape 34"/>
          <p:cNvCxnSpPr>
            <a:cxnSpLocks noChangeShapeType="1"/>
            <a:stCxn id="225293" idx="3"/>
            <a:endCxn id="225288" idx="1"/>
          </p:cNvCxnSpPr>
          <p:nvPr/>
        </p:nvCxnSpPr>
        <p:spPr bwMode="auto">
          <a:xfrm>
            <a:off x="5799138" y="4837113"/>
            <a:ext cx="898525" cy="2286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25315" name="Rectangle 35"/>
          <p:cNvSpPr>
            <a:spLocks noChangeArrowheads="1"/>
          </p:cNvSpPr>
          <p:nvPr/>
        </p:nvSpPr>
        <p:spPr bwMode="auto">
          <a:xfrm>
            <a:off x="7019925" y="1268413"/>
            <a:ext cx="1295400" cy="533400"/>
          </a:xfrm>
          <a:prstGeom prst="rect">
            <a:avLst/>
          </a:prstGeom>
          <a:solidFill>
            <a:srgbClr val="EC691E"/>
          </a:solidFill>
          <a:ln w="1905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100000"/>
              </a:spcBef>
            </a:pPr>
            <a:r>
              <a:rPr lang="en-GB" sz="1600"/>
              <a:t>Administrator</a:t>
            </a:r>
          </a:p>
        </p:txBody>
      </p:sp>
      <p:cxnSp>
        <p:nvCxnSpPr>
          <p:cNvPr id="225316" name="AutoShape 36"/>
          <p:cNvCxnSpPr>
            <a:cxnSpLocks noChangeShapeType="1"/>
            <a:stCxn id="225315" idx="2"/>
            <a:endCxn id="225287" idx="0"/>
          </p:cNvCxnSpPr>
          <p:nvPr/>
        </p:nvCxnSpPr>
        <p:spPr bwMode="auto">
          <a:xfrm flipH="1">
            <a:off x="7658100" y="1811338"/>
            <a:ext cx="9525" cy="3508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225317" name="AutoShape 37"/>
          <p:cNvCxnSpPr>
            <a:cxnSpLocks noChangeShapeType="1"/>
            <a:stCxn id="225315" idx="1"/>
            <a:endCxn id="225301" idx="3"/>
          </p:cNvCxnSpPr>
          <p:nvPr/>
        </p:nvCxnSpPr>
        <p:spPr bwMode="auto">
          <a:xfrm flipH="1">
            <a:off x="3055938" y="1535113"/>
            <a:ext cx="3954462" cy="1320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0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5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000"/>
                            </p:stCondLst>
                            <p:childTnLst>
                              <p:par>
                                <p:cTn id="9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3" grpId="0" animBg="1" autoUpdateAnimBg="0"/>
      <p:bldP spid="225284" grpId="0" animBg="1" autoUpdateAnimBg="0"/>
      <p:bldP spid="225285" grpId="0" animBg="1" autoUpdateAnimBg="0"/>
      <p:bldP spid="225287" grpId="0" animBg="1" autoUpdateAnimBg="0"/>
      <p:bldP spid="225288" grpId="0" animBg="1" autoUpdateAnimBg="0"/>
      <p:bldP spid="225293" grpId="0" animBg="1" autoUpdateAnimBg="0"/>
      <p:bldP spid="225297" grpId="0" animBg="1" autoUpdateAnimBg="0"/>
      <p:bldP spid="225299" grpId="0" animBg="1" autoUpdateAnimBg="0"/>
      <p:bldP spid="225301" grpId="0" animBg="1" autoUpdateAnimBg="0"/>
      <p:bldP spid="225304" grpId="0" animBg="1" autoUpdateAnimBg="0"/>
      <p:bldP spid="225305" grpId="0" animBg="1" autoUpdateAnimBg="0"/>
      <p:bldP spid="225306" grpId="0" animBg="1" autoUpdateAnimBg="0"/>
      <p:bldP spid="225310" grpId="0" animBg="1" autoUpdateAnimBg="0"/>
      <p:bldP spid="225312" grpId="0" animBg="1" autoUpdateAnimBg="0"/>
      <p:bldP spid="225315" grpId="0" animBg="1" autoUpdateAnimBg="0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D4914-C261-4732-AB85-F3FEA55F1D53}" type="slidenum">
              <a:rPr lang="en-US"/>
              <a:pPr>
                <a:defRPr/>
              </a:pPr>
              <a:t>82</a:t>
            </a:fld>
            <a:endParaRPr lang="en-US"/>
          </a:p>
        </p:txBody>
      </p:sp>
      <p:sp>
        <p:nvSpPr>
          <p:cNvPr id="225282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610350" cy="990600"/>
          </a:xfrm>
        </p:spPr>
        <p:txBody>
          <a:bodyPr/>
          <a:lstStyle/>
          <a:p>
            <a:r>
              <a:rPr lang="en-GB" sz="4000" smtClean="0"/>
              <a:t>Service Provider: Resumption Token</a:t>
            </a:r>
          </a:p>
        </p:txBody>
      </p:sp>
      <p:sp>
        <p:nvSpPr>
          <p:cNvPr id="22528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optional from the data provider’s point of view</a:t>
            </a:r>
          </a:p>
          <a:p>
            <a:pPr marL="482600" indent="-482600"/>
            <a:r>
              <a:rPr lang="en-GB" smtClean="0"/>
              <a:t>but: mandatory for service providers</a:t>
            </a:r>
          </a:p>
          <a:p>
            <a:pPr marL="482600" indent="-482600"/>
            <a:r>
              <a:rPr lang="en-GB" smtClean="0"/>
              <a:t>for complete lists: resume sequences of incomplete lists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‘recognise’ that response contains incomplete list </a:t>
            </a:r>
          </a:p>
          <a:p>
            <a:pPr marL="1054100" lvl="1" indent="-381000">
              <a:buFontTx/>
              <a:buAutoNum type="arabicPeriod"/>
            </a:pPr>
            <a:r>
              <a:rPr lang="en-GB" smtClean="0"/>
              <a:t>re-issue OAI request to data provider in order to get next part of the list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97561F-0F20-4FBA-A7F7-74646E1B329B}" type="slidenum">
              <a:rPr lang="en-US"/>
              <a:pPr>
                <a:defRPr/>
              </a:pPr>
              <a:t>83</a:t>
            </a:fld>
            <a:endParaRPr lang="en-US"/>
          </a:p>
        </p:txBody>
      </p:sp>
      <p:sp>
        <p:nvSpPr>
          <p:cNvPr id="226306" name="Rectangle 2"/>
          <p:cNvSpPr>
            <a:spLocks noGrp="1"/>
          </p:cNvSpPr>
          <p:nvPr>
            <p:ph type="title"/>
          </p:nvPr>
        </p:nvSpPr>
        <p:spPr>
          <a:xfrm>
            <a:off x="2209800" y="381000"/>
            <a:ext cx="6934200" cy="990600"/>
          </a:xfrm>
        </p:spPr>
        <p:txBody>
          <a:bodyPr/>
          <a:lstStyle/>
          <a:p>
            <a:r>
              <a:rPr lang="en-GB" sz="4000" smtClean="0"/>
              <a:t>Service Provider: Test and Registration</a:t>
            </a:r>
          </a:p>
        </p:txBody>
      </p:sp>
      <p:sp>
        <p:nvSpPr>
          <p:cNvPr id="22630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82600" indent="-482600"/>
            <a:r>
              <a:rPr lang="en-GB" smtClean="0"/>
              <a:t>harvest registered (</a:t>
            </a:r>
            <a:r>
              <a:rPr lang="en-GB" smtClean="0">
                <a:sym typeface="Wingdings" pitchFamily="2" charset="2"/>
              </a:rPr>
              <a:t> </a:t>
            </a:r>
            <a:r>
              <a:rPr lang="en-GB" smtClean="0"/>
              <a:t>OAI complient!) data providers</a:t>
            </a:r>
          </a:p>
          <a:p>
            <a:pPr marL="482600" indent="-482600"/>
            <a:r>
              <a:rPr lang="en-GB" smtClean="0"/>
              <a:t>test behaviour of service provider</a:t>
            </a:r>
          </a:p>
          <a:p>
            <a:pPr marL="482600" indent="-482600"/>
            <a:r>
              <a:rPr lang="en-GB" smtClean="0"/>
              <a:t>official registration site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r>
              <a:rPr lang="en-GB" smtClean="0">
                <a:hlinkClick r:id="rId4"/>
              </a:rPr>
              <a:t>http://www.openarchives.org/service/</a:t>
            </a:r>
            <a:br>
              <a:rPr lang="en-GB" smtClean="0">
                <a:hlinkClick r:id="rId4"/>
              </a:rPr>
            </a:br>
            <a:r>
              <a:rPr lang="en-GB" smtClean="0">
                <a:hlinkClick r:id="rId4"/>
              </a:rPr>
              <a:t>registerasprovider.html</a:t>
            </a:r>
            <a:r>
              <a:rPr lang="en-GB" smtClean="0"/>
              <a:t> 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r>
              <a:rPr lang="en-GB" smtClean="0"/>
              <a:t>provide institutional information</a:t>
            </a:r>
          </a:p>
          <a:p>
            <a:pPr marL="1054100" lvl="1" indent="-381000">
              <a:buFont typeface="Arial" charset="0"/>
              <a:buBlip>
                <a:blip r:embed="rId3"/>
              </a:buBlip>
            </a:pPr>
            <a:r>
              <a:rPr lang="en-GB" smtClean="0"/>
              <a:t>web site, email address, ...</a:t>
            </a:r>
          </a:p>
          <a:p>
            <a:pPr marL="482600" indent="-482600"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BF72E2-679C-4607-BBEC-B5503B20FC3B}" type="slidenum">
              <a:rPr lang="en-US"/>
              <a:pPr>
                <a:defRPr/>
              </a:pPr>
              <a:t>84</a:t>
            </a:fld>
            <a:endParaRPr lang="en-US"/>
          </a:p>
        </p:txBody>
      </p:sp>
      <p:sp>
        <p:nvSpPr>
          <p:cNvPr id="2283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Basics</a:t>
            </a:r>
          </a:p>
        </p:txBody>
      </p:sp>
      <p:sp>
        <p:nvSpPr>
          <p:cNvPr id="2283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OAI-PMH uses XML Schemas</a:t>
            </a:r>
          </a:p>
          <a:p>
            <a:r>
              <a:rPr lang="en-GB" smtClean="0"/>
              <a:t>Any XML with an XML Schema = OK for OAI!</a:t>
            </a:r>
          </a:p>
          <a:p>
            <a:r>
              <a:rPr lang="en-GB" smtClean="0"/>
              <a:t>OAI-PMH mandates ‘oai_dc’ schema</a:t>
            </a:r>
          </a:p>
          <a:p>
            <a:r>
              <a:rPr lang="en-GB" smtClean="0"/>
              <a:t>OAI-PMH documentation includes schema for</a:t>
            </a:r>
          </a:p>
          <a:p>
            <a:pPr lvl="1"/>
            <a:r>
              <a:rPr lang="en-GB" smtClean="0"/>
              <a:t>RFC1807 metadata</a:t>
            </a:r>
          </a:p>
          <a:p>
            <a:pPr lvl="1"/>
            <a:r>
              <a:rPr lang="en-GB" smtClean="0"/>
              <a:t>MARC21 metadata (Library of Congress)</a:t>
            </a:r>
          </a:p>
          <a:p>
            <a:pPr lvl="1"/>
            <a:r>
              <a:rPr lang="en-GB" smtClean="0"/>
              <a:t>oai_marc metadata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E0EFB2-1848-4F00-9110-781C032E68F1}" type="slidenum">
              <a:rPr lang="en-US"/>
              <a:pPr>
                <a:defRPr/>
              </a:pPr>
              <a:t>85</a:t>
            </a:fld>
            <a:endParaRPr lang="en-US"/>
          </a:p>
        </p:txBody>
      </p:sp>
      <p:sp>
        <p:nvSpPr>
          <p:cNvPr id="22937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oai_dc</a:t>
            </a:r>
          </a:p>
        </p:txBody>
      </p:sp>
      <p:sp>
        <p:nvSpPr>
          <p:cNvPr id="22937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Simple unqualified DC schema</a:t>
            </a:r>
          </a:p>
          <a:p>
            <a:r>
              <a:rPr lang="en-GB" smtClean="0"/>
              <a:t>Mandatory ‘Lowest Common Denominator’</a:t>
            </a:r>
          </a:p>
          <a:p>
            <a:r>
              <a:rPr lang="en-GB" smtClean="0"/>
              <a:t>Container schema is OAI specific</a:t>
            </a:r>
          </a:p>
          <a:p>
            <a:r>
              <a:rPr lang="en-GB" smtClean="0"/>
              <a:t>Container schema hosted @ OAI Web site</a:t>
            </a:r>
          </a:p>
          <a:p>
            <a:r>
              <a:rPr lang="en-GB" smtClean="0"/>
              <a:t>Imports a generic DCMES schema</a:t>
            </a:r>
          </a:p>
          <a:p>
            <a:r>
              <a:rPr lang="en-GB" smtClean="0"/>
              <a:t>DCMES schema @ DCMI Web site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0205A9-D3F3-4F4C-A9E3-C2A7744A3D33}" type="slidenum">
              <a:rPr lang="en-US"/>
              <a:pPr>
                <a:defRPr/>
              </a:pPr>
              <a:t>86</a:t>
            </a:fld>
            <a:endParaRPr lang="en-US"/>
          </a:p>
        </p:txBody>
      </p:sp>
      <p:sp>
        <p:nvSpPr>
          <p:cNvPr id="23040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oai_dc - a record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z="1400" smtClean="0"/>
              <a:t>&lt;?xml version="1.0" encoding="UTF-8"?&gt;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&lt;OAI-PMH xmlns="http://www.openarchives.org/OAI/2.0/"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xmlns:xsi="http://www.w3.org/2001/XMLSchema-instance"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xsi:schemaLocation="http://www.openarchives.org/OAI/2.0/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http://www.openarchives.org/OAI/2.0/OAI-PMH.xsd"&gt;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&lt;responseDate&gt;2003-03-15T16:16:51+01:00&lt;/responseDate&gt;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&lt;request verb="GetRecord" metadataPrefix="oai_dc" identifier="oai:HUBerlin.de:3000476"&gt;http://edoc.hu-berlin.de/OAI-2.0&lt;/request&gt;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&lt;GetRecord&gt;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&lt;record&gt;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&lt;header&gt;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&lt;identifier&gt;oai:HUBerlin.de:3000476&lt;/identifier&gt;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&lt;datestamp&gt;1997-07-18&lt;/datestamp&gt;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&lt;setSpec&gt;pub-type&lt;/setSpec&gt;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&lt;/header&gt;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&lt;metadata&gt;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&lt;oai_dc:dc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xmlns:oai_dc="http://www.openarchives.org/OAI/2.0/oai_dc/"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xmlns:dc="http://purl.org/dc/elements/1.1/"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xmlns:xsi="http://www.w3.org/2001/XMLSchema-instance"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xsi:schemaLocation="http://www.openarchives.org/OAI/2.0/oai_dc/ 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  http://www.openarchives.org/OAI/2.0/oai_dc.xsd"&gt;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&lt;dc:title&gt;Melanchthon in seiner Zeit. In: Philipp Melanchthon 1497-1997&lt;/dc:title&gt;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          &lt;dc:creator&gt;Selge, Kurt-Victor&lt;/dc:creator&gt;</a:t>
            </a:r>
          </a:p>
          <a:p>
            <a:pPr>
              <a:buFont typeface="Arial" charset="0"/>
              <a:buNone/>
            </a:pPr>
            <a:r>
              <a:rPr lang="en-GB" sz="1400" smtClean="0"/>
              <a:t>...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CC86DB-A694-44FF-B338-63A6DFBEBE7F}" type="slidenum">
              <a:rPr lang="en-US"/>
              <a:pPr>
                <a:defRPr/>
              </a:pPr>
              <a:t>87</a:t>
            </a:fld>
            <a:endParaRPr lang="en-US"/>
          </a:p>
        </p:txBody>
      </p:sp>
      <p:sp>
        <p:nvSpPr>
          <p:cNvPr id="23142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 oai_dc - a record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three important things to notice:</a:t>
            </a:r>
          </a:p>
          <a:p>
            <a:pPr>
              <a:buFont typeface="Arial" charset="0"/>
              <a:buNone/>
            </a:pPr>
            <a:endParaRPr lang="en-GB" smtClean="0"/>
          </a:p>
          <a:p>
            <a:r>
              <a:rPr lang="en-GB" smtClean="0"/>
              <a:t>namespace for the oai_dc format</a:t>
            </a:r>
          </a:p>
          <a:p>
            <a:pPr lvl="1"/>
            <a:r>
              <a:rPr lang="en-GB" sz="2000" smtClean="0"/>
              <a:t>xmlns:oai_dc=http://www.openarchives.org/OAI/2.0/oai_dc/</a:t>
            </a:r>
          </a:p>
          <a:p>
            <a:r>
              <a:rPr lang="en-GB" smtClean="0"/>
              <a:t>namespace for DCMES elements</a:t>
            </a:r>
          </a:p>
          <a:p>
            <a:pPr lvl="1"/>
            <a:r>
              <a:rPr lang="en-GB" sz="2000" smtClean="0"/>
              <a:t>xmlns:dc=http://purl.org/dc/elements/1.1/</a:t>
            </a:r>
          </a:p>
          <a:p>
            <a:r>
              <a:rPr lang="en-GB" smtClean="0"/>
              <a:t>container schema associated with the oai_dc namespace</a:t>
            </a:r>
          </a:p>
          <a:p>
            <a:pPr lvl="1"/>
            <a:r>
              <a:rPr lang="en-GB" sz="2000" smtClean="0"/>
              <a:t>xsi:schemaLocation="http://www.openarchives.org/OAI/2.0/oai_dc/                              http://www.openarchives.org/OAI/2.0/oai_dc.xsd"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1AB32B-8209-4448-A71D-6A7207B22B58}" type="slidenum">
              <a:rPr lang="en-US"/>
              <a:pPr>
                <a:defRPr/>
              </a:pPr>
              <a:t>88</a:t>
            </a:fld>
            <a:endParaRPr lang="en-US"/>
          </a:p>
        </p:txBody>
      </p:sp>
      <p:sp>
        <p:nvSpPr>
          <p:cNvPr id="23245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The XML Schemas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The oai_dc “container schema”</a:t>
            </a:r>
          </a:p>
          <a:p>
            <a:endParaRPr lang="en-GB" smtClean="0"/>
          </a:p>
          <a:p>
            <a:r>
              <a:rPr lang="en-GB" smtClean="0"/>
              <a:t>Imports DCMES schema</a:t>
            </a:r>
          </a:p>
          <a:p>
            <a:endParaRPr lang="en-GB" smtClean="0"/>
          </a:p>
          <a:p>
            <a:r>
              <a:rPr lang="en-GB" smtClean="0"/>
              <a:t>Defines a container element - ‘dc’</a:t>
            </a:r>
          </a:p>
          <a:p>
            <a:endParaRPr lang="en-GB" smtClean="0"/>
          </a:p>
          <a:p>
            <a:r>
              <a:rPr lang="en-GB" smtClean="0"/>
              <a:t>Lists the allowed elements within the ‘dc’ container (defined in DCMES Schema)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735365-BCE8-4D2E-A072-8D44864CDC32}" type="slidenum">
              <a:rPr lang="en-US"/>
              <a:pPr>
                <a:defRPr/>
              </a:pPr>
              <a:t>89</a:t>
            </a:fld>
            <a:endParaRPr lang="en-US"/>
          </a:p>
        </p:txBody>
      </p:sp>
      <p:sp>
        <p:nvSpPr>
          <p:cNvPr id="23347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Other metadata formats</a:t>
            </a:r>
          </a:p>
        </p:txBody>
      </p:sp>
      <p:sp>
        <p:nvSpPr>
          <p:cNvPr id="2334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oai_dc is a simple format providing baseline interoperability</a:t>
            </a:r>
          </a:p>
          <a:p>
            <a:endParaRPr lang="en-GB" smtClean="0"/>
          </a:p>
          <a:p>
            <a:r>
              <a:rPr lang="en-GB" smtClean="0"/>
              <a:t>It may not be suitable:</a:t>
            </a:r>
          </a:p>
          <a:p>
            <a:pPr lvl="1"/>
            <a:r>
              <a:rPr lang="en-GB" smtClean="0"/>
              <a:t>Not enough (or the required) elements!</a:t>
            </a:r>
          </a:p>
          <a:p>
            <a:pPr lvl="1"/>
            <a:r>
              <a:rPr lang="en-GB" smtClean="0"/>
              <a:t>Not very precise - it is an “unqualified” MES</a:t>
            </a:r>
          </a:p>
          <a:p>
            <a:pPr lvl="1"/>
            <a:r>
              <a:rPr lang="en-GB" smtClean="0"/>
              <a:t>	(not covered in this talk... Sorry!)</a:t>
            </a:r>
          </a:p>
          <a:p>
            <a:pPr lvl="1"/>
            <a:r>
              <a:rPr lang="en-GB" smtClean="0"/>
              <a:t>Not the metadata format you need ie. not:</a:t>
            </a:r>
          </a:p>
          <a:p>
            <a:pPr lvl="1"/>
            <a:r>
              <a:rPr lang="en-GB" smtClean="0"/>
              <a:t>	IMS/IEEE LOM - eLearning metadata</a:t>
            </a:r>
          </a:p>
          <a:p>
            <a:pPr lvl="1"/>
            <a:r>
              <a:rPr lang="en-GB" smtClean="0"/>
              <a:t>	ODRL - Open Digital Rights Language</a:t>
            </a:r>
          </a:p>
          <a:p>
            <a:pPr lvl="1"/>
            <a:r>
              <a:rPr lang="en-GB" smtClean="0"/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Harvest?</a:t>
            </a:r>
          </a:p>
        </p:txBody>
      </p:sp>
      <p:sp>
        <p:nvSpPr>
          <p:cNvPr id="30722" name="Rectangle 3"/>
          <p:cNvSpPr>
            <a:spLocks noGrp="1"/>
          </p:cNvSpPr>
          <p:nvPr>
            <p:ph type="body"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GB" smtClean="0"/>
              <a:t>Harvest records out of archives into one place</a:t>
            </a:r>
          </a:p>
          <a:p>
            <a:r>
              <a:rPr lang="en-GB" smtClean="0"/>
              <a:t>Universal Preprint Service Prototype</a:t>
            </a:r>
          </a:p>
          <a:p>
            <a:pPr>
              <a:buFont typeface="Arial" charset="0"/>
              <a:buNone/>
            </a:pPr>
            <a:r>
              <a:rPr lang="en-GB" smtClean="0"/>
              <a:t>So:</a:t>
            </a:r>
          </a:p>
          <a:p>
            <a:r>
              <a:rPr lang="en-GB" smtClean="0"/>
              <a:t>N = 1 most of the time…</a:t>
            </a:r>
          </a:p>
          <a:p>
            <a:r>
              <a:rPr lang="en-GB" smtClean="0"/>
              <a:t>One query language, set of search attributes and ranking algorithm</a:t>
            </a:r>
          </a:p>
          <a:p>
            <a:r>
              <a:rPr lang="en-GB" smtClean="0"/>
              <a:t>An awareness of the data makes browse structures easier to build</a:t>
            </a:r>
          </a:p>
          <a:p>
            <a:r>
              <a:rPr lang="en-GB" smtClean="0"/>
              <a:t>UPS was quickly changed to OAI - the Open Archives Initiative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9AFD84-616D-4DEF-ADDB-3D3EA9BF31A3}" type="slidenum">
              <a:rPr lang="en-US"/>
              <a:pPr>
                <a:defRPr/>
              </a:pPr>
              <a:t>90</a:t>
            </a:fld>
            <a:endParaRPr lang="en-US"/>
          </a:p>
        </p:txBody>
      </p:sp>
      <p:sp>
        <p:nvSpPr>
          <p:cNvPr id="2344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oai_dc is... not enough</a:t>
            </a:r>
          </a:p>
        </p:txBody>
      </p:sp>
      <p:sp>
        <p:nvSpPr>
          <p:cNvPr id="23449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GB" smtClean="0"/>
              <a:t>Extend the Schema by adding new elements:</a:t>
            </a:r>
          </a:p>
          <a:p>
            <a:pPr>
              <a:buFont typeface="Arial" charset="0"/>
              <a:buNone/>
            </a:pPr>
            <a:endParaRPr lang="en-GB" smtClean="0"/>
          </a:p>
          <a:p>
            <a:r>
              <a:rPr lang="en-GB" smtClean="0"/>
              <a:t>Create a name for new schema</a:t>
            </a:r>
          </a:p>
          <a:p>
            <a:r>
              <a:rPr lang="en-GB" smtClean="0"/>
              <a:t>Create namespaces</a:t>
            </a:r>
          </a:p>
          <a:p>
            <a:r>
              <a:rPr lang="en-GB" smtClean="0"/>
              <a:t>Create the schema for the new elements</a:t>
            </a:r>
          </a:p>
          <a:p>
            <a:r>
              <a:rPr lang="en-GB" smtClean="0"/>
              <a:t>Create ‘container schema’</a:t>
            </a:r>
          </a:p>
          <a:p>
            <a:r>
              <a:rPr lang="en-GB" smtClean="0"/>
              <a:t>Validate your schema / records</a:t>
            </a:r>
          </a:p>
          <a:p>
            <a:r>
              <a:rPr lang="en-GB" smtClean="0"/>
              <a:t>Add to repository’s “ListMetadataFormats”</a:t>
            </a:r>
          </a:p>
          <a:p>
            <a:r>
              <a:rPr lang="en-GB" smtClean="0"/>
              <a:t>Add to repository’s other verbs</a:t>
            </a:r>
          </a:p>
          <a:p>
            <a:r>
              <a:rPr lang="en-GB" smtClean="0"/>
              <a:t>Test it worked and is valid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E5427-1CE2-4E36-ACCB-7FB305F969D2}" type="slidenum">
              <a:rPr lang="en-US"/>
              <a:pPr>
                <a:defRPr/>
              </a:pPr>
              <a:t>91</a:t>
            </a:fld>
            <a:endParaRPr lang="en-US"/>
          </a:p>
        </p:txBody>
      </p:sp>
      <p:sp>
        <p:nvSpPr>
          <p:cNvPr id="23552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oai_dc is... not enough</a:t>
            </a:r>
          </a:p>
        </p:txBody>
      </p:sp>
      <p:sp>
        <p:nvSpPr>
          <p:cNvPr id="23552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Simple Scenario:</a:t>
            </a:r>
          </a:p>
          <a:p>
            <a:r>
              <a:rPr lang="en-GB" smtClean="0"/>
              <a:t>I have test repository containing some photos:</a:t>
            </a:r>
          </a:p>
          <a:p>
            <a:pPr>
              <a:buFont typeface="Arial" charset="0"/>
              <a:buNone/>
            </a:pPr>
            <a:r>
              <a:rPr lang="en-GB" smtClean="0"/>
              <a:t>	</a:t>
            </a:r>
            <a:r>
              <a:rPr lang="en-GB" sz="2400" smtClean="0"/>
              <a:t>http://homes.ukoln.ac.uk/~lispdc/oaitutorial/petesphotos/oai/</a:t>
            </a:r>
          </a:p>
          <a:p>
            <a:r>
              <a:rPr lang="en-GB" smtClean="0"/>
              <a:t>Currently using oai_dc</a:t>
            </a:r>
          </a:p>
          <a:p>
            <a:r>
              <a:rPr lang="en-GB" smtClean="0"/>
              <a:t>I want to add an “Equipment Used” element (not part of the DCMES)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A20630-450B-44F7-8493-150F8E743320}" type="slidenum">
              <a:rPr lang="en-US"/>
              <a:pPr>
                <a:defRPr/>
              </a:pPr>
              <a:t>92</a:t>
            </a:fld>
            <a:endParaRPr lang="en-US"/>
          </a:p>
        </p:txBody>
      </p:sp>
      <p:sp>
        <p:nvSpPr>
          <p:cNvPr id="23654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1: Name your format</a:t>
            </a:r>
          </a:p>
        </p:txBody>
      </p:sp>
      <p:sp>
        <p:nvSpPr>
          <p:cNvPr id="2365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I’m choosing “pp_dc” - following the “oai_dc” convention</a:t>
            </a:r>
          </a:p>
          <a:p>
            <a:endParaRPr lang="en-GB" smtClean="0"/>
          </a:p>
          <a:p>
            <a:r>
              <a:rPr lang="en-GB" smtClean="0"/>
              <a:t>Could be anything you like...</a:t>
            </a:r>
          </a:p>
          <a:p>
            <a:pPr>
              <a:buFont typeface="Arial" charset="0"/>
              <a:buNone/>
            </a:pPr>
            <a:endParaRPr lang="en-GB" smtClean="0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B317317-ADC9-4586-AD39-1BDA250C0B3F}" type="slidenum">
              <a:rPr lang="en-US"/>
              <a:pPr>
                <a:defRPr/>
              </a:pPr>
              <a:t>93</a:t>
            </a:fld>
            <a:endParaRPr lang="en-US"/>
          </a:p>
        </p:txBody>
      </p:sp>
      <p:sp>
        <p:nvSpPr>
          <p:cNvPr id="2375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2: Create Namespaces</a:t>
            </a:r>
          </a:p>
        </p:txBody>
      </p:sp>
      <p:sp>
        <p:nvSpPr>
          <p:cNvPr id="2375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We need two namespaces:</a:t>
            </a:r>
          </a:p>
          <a:p>
            <a:pPr lvl="1"/>
            <a:r>
              <a:rPr lang="en-GB" smtClean="0"/>
              <a:t>Namespace for the new format (pp_dc) that mixes both standard DC elements and any new ones</a:t>
            </a:r>
          </a:p>
          <a:p>
            <a:pPr lvl="1"/>
            <a:r>
              <a:rPr lang="en-GB" smtClean="0"/>
              <a:t>Namespace for the new (pp_dc) elements</a:t>
            </a:r>
          </a:p>
          <a:p>
            <a:pPr lvl="1"/>
            <a:endParaRPr lang="en-GB" smtClean="0"/>
          </a:p>
          <a:p>
            <a:r>
              <a:rPr lang="en-GB" smtClean="0"/>
              <a:t>Namespaces are declared as URIs</a:t>
            </a:r>
          </a:p>
          <a:p>
            <a:r>
              <a:rPr lang="en-GB" smtClean="0"/>
              <a:t>DCMI usage recommends use of Purl, but this is not required</a:t>
            </a:r>
          </a:p>
          <a:p>
            <a:r>
              <a:rPr lang="en-GB" smtClean="0"/>
              <a:t>We will use:</a:t>
            </a:r>
          </a:p>
          <a:p>
            <a:pPr lvl="1"/>
            <a:r>
              <a:rPr lang="en-GB" smtClean="0"/>
              <a:t>http://homes.ukoln.ac.uk/oaitutorial/petesphotos/pp_dc/</a:t>
            </a:r>
          </a:p>
          <a:p>
            <a:pPr lvl="1"/>
            <a:r>
              <a:rPr lang="en-GB" smtClean="0"/>
              <a:t>http://purl.org/petec/ppterms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85115E-F054-427B-814C-6BDE8976B26E}" type="slidenum">
              <a:rPr lang="en-US"/>
              <a:pPr>
                <a:defRPr/>
              </a:pPr>
              <a:t>94</a:t>
            </a:fld>
            <a:endParaRPr lang="en-US"/>
          </a:p>
        </p:txBody>
      </p:sp>
      <p:sp>
        <p:nvSpPr>
          <p:cNvPr id="2385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3: New Terms Schema</a:t>
            </a:r>
          </a:p>
        </p:txBody>
      </p:sp>
      <p:sp>
        <p:nvSpPr>
          <p:cNvPr id="2385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Create an XML Schema for the new terms</a:t>
            </a:r>
          </a:p>
          <a:p>
            <a:pPr lvl="1"/>
            <a:r>
              <a:rPr lang="en-GB" smtClean="0"/>
              <a:t>http://homes.ukoln.ac.uk/~lispdc/oaitutorial/petesphotos/pp_dc/20030317/ppterms.xsd</a:t>
            </a:r>
          </a:p>
          <a:p>
            <a:pPr lvl="1"/>
            <a:r>
              <a:rPr lang="en-GB" smtClean="0"/>
              <a:t>(Notice the datestamp - makes it easier to enhance the schema without breaking things using the old one)</a:t>
            </a:r>
          </a:p>
          <a:p>
            <a:pPr lvl="1"/>
            <a:endParaRPr lang="en-GB" smtClean="0"/>
          </a:p>
          <a:p>
            <a:r>
              <a:rPr lang="en-GB" smtClean="0"/>
              <a:t>Defines the new element “equipmentUsed”</a:t>
            </a:r>
          </a:p>
          <a:p>
            <a:r>
              <a:rPr lang="en-GB" smtClean="0"/>
              <a:t>Defines a new container type</a:t>
            </a:r>
          </a:p>
          <a:p>
            <a:pPr lvl="1"/>
            <a:r>
              <a:rPr lang="en-GB" smtClean="0"/>
              <a:t>ppterms:elementContainer</a:t>
            </a:r>
          </a:p>
          <a:p>
            <a:endParaRPr lang="en-GB" smtClean="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58285A-CC7D-4B2A-95CA-2BD2DFCAA402}" type="slidenum">
              <a:rPr lang="en-US"/>
              <a:pPr>
                <a:defRPr/>
              </a:pPr>
              <a:t>95</a:t>
            </a:fld>
            <a:endParaRPr lang="en-US"/>
          </a:p>
        </p:txBody>
      </p:sp>
      <p:sp>
        <p:nvSpPr>
          <p:cNvPr id="23961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4: Container Schema</a:t>
            </a:r>
          </a:p>
        </p:txBody>
      </p:sp>
      <p:sp>
        <p:nvSpPr>
          <p:cNvPr id="2396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Create an XML Schema for pp_dc record format</a:t>
            </a:r>
          </a:p>
          <a:p>
            <a:pPr lvl="1"/>
            <a:r>
              <a:rPr lang="en-GB" smtClean="0"/>
              <a:t>http://homes.ukoln.ac.uk/~lispdc/oaitutorial/petesphotos/pp_dc/20030317/pp_dc.xsd</a:t>
            </a:r>
          </a:p>
          <a:p>
            <a:pPr lvl="1"/>
            <a:r>
              <a:rPr lang="en-GB" smtClean="0"/>
              <a:t>(Another date stamp!)</a:t>
            </a:r>
          </a:p>
          <a:p>
            <a:r>
              <a:rPr lang="en-GB" smtClean="0"/>
              <a:t>Imports the pp_terms Schema</a:t>
            </a:r>
          </a:p>
          <a:p>
            <a:r>
              <a:rPr lang="en-GB" smtClean="0"/>
              <a:t>Defines a container element ‘ppdc’ of type</a:t>
            </a:r>
          </a:p>
          <a:p>
            <a:pPr lvl="1"/>
            <a:r>
              <a:rPr lang="en-GB" smtClean="0"/>
              <a:t>ppterms:elementContainer</a:t>
            </a:r>
          </a:p>
          <a:p>
            <a:pPr lvl="1"/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A1DD41-5618-4272-A50D-E1B8568DE295}" type="slidenum">
              <a:rPr lang="en-US"/>
              <a:pPr>
                <a:defRPr/>
              </a:pPr>
              <a:t>96</a:t>
            </a:fld>
            <a:endParaRPr lang="en-US"/>
          </a:p>
        </p:txBody>
      </p:sp>
      <p:sp>
        <p:nvSpPr>
          <p:cNvPr id="2406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5: Validate</a:t>
            </a:r>
          </a:p>
        </p:txBody>
      </p:sp>
      <p:sp>
        <p:nvSpPr>
          <p:cNvPr id="24064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Create some test records (or modify your existing ones)</a:t>
            </a:r>
          </a:p>
          <a:p>
            <a:endParaRPr lang="en-GB" smtClean="0"/>
          </a:p>
          <a:p>
            <a:r>
              <a:rPr lang="en-GB" smtClean="0"/>
              <a:t>Validate the records and schema with</a:t>
            </a:r>
          </a:p>
          <a:p>
            <a:pPr lvl="1"/>
            <a:r>
              <a:rPr lang="en-GB" smtClean="0"/>
              <a:t>http://www.w3.org/2001/03/webdata/xsv/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1E0716-8D6D-4FC8-B752-1485626A66CC}" type="slidenum">
              <a:rPr lang="en-US"/>
              <a:pPr>
                <a:defRPr/>
              </a:pPr>
              <a:t>97</a:t>
            </a:fld>
            <a:endParaRPr lang="en-US"/>
          </a:p>
        </p:txBody>
      </p:sp>
      <p:sp>
        <p:nvSpPr>
          <p:cNvPr id="2416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6: ListMetadataFormats</a:t>
            </a:r>
          </a:p>
        </p:txBody>
      </p:sp>
      <p:sp>
        <p:nvSpPr>
          <p:cNvPr id="2416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OAI-PMH verb ListMetadataFormats</a:t>
            </a:r>
          </a:p>
          <a:p>
            <a:r>
              <a:rPr lang="en-GB" smtClean="0"/>
              <a:t>Needs an awareness of the new format so:</a:t>
            </a:r>
          </a:p>
          <a:p>
            <a:r>
              <a:rPr lang="en-GB" smtClean="0"/>
              <a:t>Need to modify your repository software (source code and/or configuration files) to support the new metadata format</a:t>
            </a:r>
          </a:p>
          <a:p>
            <a:pPr>
              <a:buFont typeface="Arial" charset="0"/>
              <a:buNone/>
            </a:pPr>
            <a:r>
              <a:rPr lang="en-GB" sz="1800" smtClean="0"/>
              <a:t>…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&lt;metadataFormat&gt;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&lt;metadataPrefix&gt;pp_dc&lt;/metadataPrefix&gt;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&lt;schema&gt;http://homes.ukoln.ac.uk/~lispdc/oaitutorial/petesphotos/pp_dc/20030316/pp_dc.xsd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&lt;/schema&gt;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&lt;metadataNamespace&gt; http://homes.ukoln.ac.uk/~lispdc/oaitutorial/petesphotos/pp_dc/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&lt;/metadataNamespace&gt;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&lt;/metadataFormat&gt;</a:t>
            </a:r>
          </a:p>
          <a:p>
            <a:pPr>
              <a:buFont typeface="Arial" charset="0"/>
              <a:buNone/>
            </a:pPr>
            <a:r>
              <a:rPr lang="en-GB" sz="1800" smtClean="0"/>
              <a:t>…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F693B8-8A29-4953-AA4A-28B43BBF7EFD}" type="slidenum">
              <a:rPr lang="en-US"/>
              <a:pPr>
                <a:defRPr/>
              </a:pPr>
              <a:t>98</a:t>
            </a:fld>
            <a:endParaRPr lang="en-US"/>
          </a:p>
        </p:txBody>
      </p:sp>
      <p:sp>
        <p:nvSpPr>
          <p:cNvPr id="2426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7: Other Verbs</a:t>
            </a:r>
          </a:p>
        </p:txBody>
      </p:sp>
      <p:sp>
        <p:nvSpPr>
          <p:cNvPr id="24269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Also need to ensure pp_dc is available via:</a:t>
            </a:r>
          </a:p>
          <a:p>
            <a:pPr lvl="1"/>
            <a:r>
              <a:rPr lang="en-GB" smtClean="0"/>
              <a:t>ListSets</a:t>
            </a:r>
          </a:p>
          <a:p>
            <a:pPr lvl="1"/>
            <a:r>
              <a:rPr lang="en-GB" smtClean="0"/>
              <a:t>ListIdentifiers</a:t>
            </a:r>
          </a:p>
          <a:p>
            <a:pPr lvl="1"/>
            <a:r>
              <a:rPr lang="en-GB" smtClean="0"/>
              <a:t>ListRecords</a:t>
            </a:r>
          </a:p>
          <a:p>
            <a:pPr lvl="1"/>
            <a:r>
              <a:rPr lang="en-GB" smtClean="0"/>
              <a:t>GetRecord</a:t>
            </a:r>
          </a:p>
          <a:p>
            <a:pPr>
              <a:buFont typeface="Arial" charset="0"/>
              <a:buNone/>
            </a:pPr>
            <a:r>
              <a:rPr lang="en-GB" smtClean="0"/>
              <a:t>  requests</a:t>
            </a:r>
          </a:p>
          <a:p>
            <a:r>
              <a:rPr lang="en-GB" smtClean="0"/>
              <a:t>Accept metadata prefix “pp_dc”</a:t>
            </a:r>
          </a:p>
          <a:p>
            <a:r>
              <a:rPr lang="en-GB" smtClean="0"/>
              <a:t>Return the appropriate records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07EE0E-7CB0-481C-A018-B6B90587FB75}" type="slidenum">
              <a:rPr lang="en-US"/>
              <a:pPr>
                <a:defRPr/>
              </a:pPr>
              <a:t>99</a:t>
            </a:fld>
            <a:endParaRPr lang="en-US"/>
          </a:p>
        </p:txBody>
      </p:sp>
      <p:sp>
        <p:nvSpPr>
          <p:cNvPr id="2437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Step 8: Testing </a:t>
            </a:r>
          </a:p>
        </p:txBody>
      </p:sp>
      <p:sp>
        <p:nvSpPr>
          <p:cNvPr id="2437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Use the Repository Explorer to test new format</a:t>
            </a:r>
          </a:p>
          <a:p>
            <a:r>
              <a:rPr lang="en-GB" smtClean="0"/>
              <a:t>Ensure:</a:t>
            </a:r>
          </a:p>
          <a:p>
            <a:pPr lvl="1"/>
            <a:r>
              <a:rPr lang="en-GB" smtClean="0"/>
              <a:t>All requests work with the new ‘metadataPrefix’</a:t>
            </a:r>
          </a:p>
          <a:p>
            <a:pPr lvl="1"/>
            <a:r>
              <a:rPr lang="en-GB" smtClean="0"/>
              <a:t>oai_dc still works</a:t>
            </a:r>
          </a:p>
          <a:p>
            <a:pPr lvl="1"/>
            <a:r>
              <a:rPr lang="en-GB" smtClean="0"/>
              <a:t>appropriate records are returned</a:t>
            </a:r>
          </a:p>
          <a:p>
            <a:pPr lvl="1"/>
            <a:r>
              <a:rPr lang="en-GB" smtClean="0"/>
              <a:t>responses validate correctly</a:t>
            </a:r>
          </a:p>
          <a:p>
            <a:pPr lvl="1"/>
            <a:endParaRPr lang="en-GB" smtClean="0"/>
          </a:p>
          <a:p>
            <a:r>
              <a:rPr lang="en-GB" smtClean="0"/>
              <a:t>Congratulations - you’ve got a new format!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3514</TotalTime>
  <Words>4242</Words>
  <Application>Microsoft Office PowerPoint</Application>
  <PresentationFormat>On-screen Show (4:3)</PresentationFormat>
  <Paragraphs>937</Paragraphs>
  <Slides>104</Slides>
  <Notes>40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104</vt:i4>
      </vt:variant>
    </vt:vector>
  </HeadingPairs>
  <TitlesOfParts>
    <vt:vector size="106" baseType="lpstr">
      <vt:lpstr>Office Theme</vt:lpstr>
      <vt:lpstr>CorelDRAW</vt:lpstr>
      <vt:lpstr>Slide 1</vt:lpstr>
      <vt:lpstr>repository</vt:lpstr>
      <vt:lpstr>Structure</vt:lpstr>
      <vt:lpstr>Acknowledgements</vt:lpstr>
      <vt:lpstr>A History Lesson - Roots of OAI</vt:lpstr>
      <vt:lpstr>Santa Fe Meeting</vt:lpstr>
      <vt:lpstr>The Problems</vt:lpstr>
      <vt:lpstr>Cross Search? </vt:lpstr>
      <vt:lpstr>Harvest?</vt:lpstr>
      <vt:lpstr>Data and Service Providers</vt:lpstr>
      <vt:lpstr>The Dawn of a Protocol</vt:lpstr>
      <vt:lpstr>The Santa Fe Convention</vt:lpstr>
      <vt:lpstr>The OAI-PMH 1.0</vt:lpstr>
      <vt:lpstr>The OAI-PMH 1.0 - Summary</vt:lpstr>
      <vt:lpstr>The OAI-PMH 2.0</vt:lpstr>
      <vt:lpstr>The OAI-PMH 2.0 - Summary</vt:lpstr>
      <vt:lpstr>Multiple data and service p’s</vt:lpstr>
      <vt:lpstr>Aggregators</vt:lpstr>
      <vt:lpstr>Can be mixed with x-searching</vt:lpstr>
      <vt:lpstr>The Benefits of OAI-PMH</vt:lpstr>
      <vt:lpstr>Resources</vt:lpstr>
      <vt:lpstr>OAI main ideas</vt:lpstr>
      <vt:lpstr>OAI data providers</vt:lpstr>
      <vt:lpstr>OAI service providers</vt:lpstr>
      <vt:lpstr>OAI-PMH: Structure Model</vt:lpstr>
      <vt:lpstr>protocol overview</vt:lpstr>
      <vt:lpstr>Protocol Details: Definitions</vt:lpstr>
      <vt:lpstr>Protocol Details: Definitions (2)</vt:lpstr>
      <vt:lpstr>Protocol Details: Records</vt:lpstr>
      <vt:lpstr>Protocol Details: Datestamps</vt:lpstr>
      <vt:lpstr>Protocol Details: Metadata Schema</vt:lpstr>
      <vt:lpstr>Protocol Details: Metadata Schema</vt:lpstr>
      <vt:lpstr>minimum standard</vt:lpstr>
      <vt:lpstr>Protocol Details: Sets</vt:lpstr>
      <vt:lpstr>Protocol Details: Sets</vt:lpstr>
      <vt:lpstr>Protocol Details: Request Format</vt:lpstr>
      <vt:lpstr>OAI request example</vt:lpstr>
      <vt:lpstr>Protocol Details: Response</vt:lpstr>
      <vt:lpstr>XML response</vt:lpstr>
      <vt:lpstr>Protocol Details: Flow Control</vt:lpstr>
      <vt:lpstr>Protocol Details: Flow Control (2)</vt:lpstr>
      <vt:lpstr>the resumption token</vt:lpstr>
      <vt:lpstr>Protocol Details: Errors and Exceptions</vt:lpstr>
      <vt:lpstr>the errors</vt:lpstr>
      <vt:lpstr>Request Types</vt:lpstr>
      <vt:lpstr>request types</vt:lpstr>
      <vt:lpstr>Request Type: Identify</vt:lpstr>
      <vt:lpstr>Request Type: ListMetadataFormats</vt:lpstr>
      <vt:lpstr>errors to ListMetadataFormats</vt:lpstr>
      <vt:lpstr>Request Type: ListSets</vt:lpstr>
      <vt:lpstr>errors for ListSets</vt:lpstr>
      <vt:lpstr>Request Type: ListIdentifiers</vt:lpstr>
      <vt:lpstr>errors to ListIdentifiers</vt:lpstr>
      <vt:lpstr>Request Type: ListRecords</vt:lpstr>
      <vt:lpstr>errors for ListRecords</vt:lpstr>
      <vt:lpstr>Request Type: GetRecord</vt:lpstr>
      <vt:lpstr>errors for GetRecord</vt:lpstr>
      <vt:lpstr>General: First Questions </vt:lpstr>
      <vt:lpstr>General: Metadata Formats / Sets</vt:lpstr>
      <vt:lpstr>General: Organisational Structure</vt:lpstr>
      <vt:lpstr>Data Provider: Prerequisites</vt:lpstr>
      <vt:lpstr>Data Provider: Prerequisites (2)</vt:lpstr>
      <vt:lpstr>Data Provider: Architecture</vt:lpstr>
      <vt:lpstr>Data Provider: General Structure</vt:lpstr>
      <vt:lpstr>Data Provider</vt:lpstr>
      <vt:lpstr>Data Provider: Example Flow Chart </vt:lpstr>
      <vt:lpstr>Data Provider: Resumption Token</vt:lpstr>
      <vt:lpstr>Data Provider: Resumption Token (2)</vt:lpstr>
      <vt:lpstr>Data Provider: Resumption Token (3)</vt:lpstr>
      <vt:lpstr>Data Provider: Data Representation</vt:lpstr>
      <vt:lpstr>Data Provider: Data Representation</vt:lpstr>
      <vt:lpstr>Data Provider: Compression</vt:lpstr>
      <vt:lpstr>Data Provider: Test and Registration</vt:lpstr>
      <vt:lpstr>Service Provider: Examples</vt:lpstr>
      <vt:lpstr>Service Provider: Prerequisites</vt:lpstr>
      <vt:lpstr>Service Provider: Structure (1)</vt:lpstr>
      <vt:lpstr>Service Provider: Structure (2)</vt:lpstr>
      <vt:lpstr>Service Provider: Structure (3)</vt:lpstr>
      <vt:lpstr>Service Provider: Structure (4)</vt:lpstr>
      <vt:lpstr>Service Provider: Structure (5)</vt:lpstr>
      <vt:lpstr>Service Provider: Architecture</vt:lpstr>
      <vt:lpstr>Service Provider: Resumption Token</vt:lpstr>
      <vt:lpstr>Service Provider: Test and Registration</vt:lpstr>
      <vt:lpstr>The Basics</vt:lpstr>
      <vt:lpstr> oai_dc</vt:lpstr>
      <vt:lpstr> oai_dc - a record</vt:lpstr>
      <vt:lpstr> oai_dc - a record</vt:lpstr>
      <vt:lpstr>The XML Schemas</vt:lpstr>
      <vt:lpstr>Other metadata formats</vt:lpstr>
      <vt:lpstr>oai_dc is... not enough</vt:lpstr>
      <vt:lpstr>oai_dc is... not enough</vt:lpstr>
      <vt:lpstr>Step 1: Name your format</vt:lpstr>
      <vt:lpstr>Step 2: Create Namespaces</vt:lpstr>
      <vt:lpstr>Step 3: New Terms Schema</vt:lpstr>
      <vt:lpstr>Step 4: Container Schema</vt:lpstr>
      <vt:lpstr>Step 5: Validate</vt:lpstr>
      <vt:lpstr>Step 6: ListMetadataFormats</vt:lpstr>
      <vt:lpstr>Step 7: Other Verbs</vt:lpstr>
      <vt:lpstr>Step 8: Testing </vt:lpstr>
      <vt:lpstr>Summary - Extending a format</vt:lpstr>
      <vt:lpstr>oai_dc... is not the MES I’m looking for</vt:lpstr>
      <vt:lpstr>Implementing an existing format</vt:lpstr>
      <vt:lpstr>OAI service providers</vt:lpstr>
      <vt:lpstr>Slide 104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palmer</cp:lastModifiedBy>
  <cp:revision>237</cp:revision>
  <dcterms:created xsi:type="dcterms:W3CDTF">2011-03-03T20:54:23Z</dcterms:created>
  <dcterms:modified xsi:type="dcterms:W3CDTF">2012-08-22T19:32:41Z</dcterms:modified>
</cp:coreProperties>
</file>