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7" r:id="rId2"/>
    <p:sldId id="760" r:id="rId3"/>
    <p:sldId id="782" r:id="rId4"/>
    <p:sldId id="761" r:id="rId5"/>
    <p:sldId id="757" r:id="rId6"/>
    <p:sldId id="763" r:id="rId7"/>
    <p:sldId id="766" r:id="rId8"/>
    <p:sldId id="767" r:id="rId9"/>
    <p:sldId id="768" r:id="rId10"/>
    <p:sldId id="769" r:id="rId11"/>
    <p:sldId id="773" r:id="rId12"/>
    <p:sldId id="779" r:id="rId13"/>
    <p:sldId id="770" r:id="rId14"/>
    <p:sldId id="771" r:id="rId15"/>
    <p:sldId id="764" r:id="rId16"/>
    <p:sldId id="772" r:id="rId17"/>
    <p:sldId id="774" r:id="rId18"/>
    <p:sldId id="775" r:id="rId19"/>
    <p:sldId id="776" r:id="rId20"/>
    <p:sldId id="777" r:id="rId21"/>
    <p:sldId id="778" r:id="rId22"/>
    <p:sldId id="780" r:id="rId23"/>
    <p:sldId id="781" r:id="rId24"/>
    <p:sldId id="783" r:id="rId25"/>
    <p:sldId id="784" r:id="rId26"/>
    <p:sldId id="785" r:id="rId27"/>
    <p:sldId id="786" r:id="rId28"/>
    <p:sldId id="787" r:id="rId29"/>
    <p:sldId id="788" r:id="rId30"/>
    <p:sldId id="789" r:id="rId31"/>
    <p:sldId id="755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90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C67BBD5-7BB7-4D38-9E13-B8362126AE7D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D70940F-1649-481E-8DBB-C6BB94FF80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D9B87F4-E47B-45F9-AC84-00C53C30DBF6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3632C95-0878-4085-8D03-A60B06919F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387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5CC0F0E-95B7-468B-B3E1-B40AE90C7C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851EA7-FA03-4A8E-A1DD-6C115354E04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A064EA-6137-4B5F-82CF-2CAAEF00722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741058B-5F59-4C71-9000-8BE643A2931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6D2621-FA94-4407-94D4-260D6A7DF35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3251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000622-E326-49E9-B700-E54BDF085BCD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E0122-2DE5-40AE-A52D-93CBB8BFD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E63F8-9321-413C-BE96-CA0F785BFAB5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5C41EA-538C-4779-8390-797969C8E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B46FF-C47C-436E-9F50-DCE04C8606DE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60BCF-C1D4-46B6-8EE7-9D3E156FE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FFF89-8E7B-40C2-B51C-80D3DC134B6C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383AC-CCE9-417A-A072-B3A109587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88092-503D-4A72-B551-0A2D4A472F26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6859D-83CE-4301-AA02-51C5D3789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B9E25-F148-473F-BE78-4ED0C6F8991C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080A4-2AC2-4D6D-8AD9-60354F2E8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BDF73-796C-4C7B-B84D-CF1FBBDBE815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9FB58-AD92-4BBF-98FD-B7C80D735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4BC50-F2F0-49E8-A8F9-07E9321A9E17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8219F-591C-4133-BFDE-E3E5F49EFA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657A5-6870-4678-A1C2-54BFD7FAB777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AB293-7842-4C48-AC22-92A05CFC0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3F9A0-DB05-4928-A9C2-0F238C4BE264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DBEF6-9EAF-41CC-83DF-075B4884D2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9C82D-6FB8-4FAC-88A7-6E82FC2D1DDA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8F0EB5-4EF5-4699-BBD7-B57818EAB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A822AB-F95B-4A8B-89FB-98BBDD279C77}" type="datetimeFigureOut">
              <a:rPr lang="en-US"/>
              <a:pPr>
                <a:defRPr/>
              </a:pPr>
              <a:t>9/16/2011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F6C26C-9E60-43BD-97FE-A562BC7F82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LIS65</a:t>
            </a: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4 lecture 1</a:t>
            </a: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/>
            </a:r>
            <a:br>
              <a:rPr lang="ru-RU" sz="4000">
                <a:solidFill>
                  <a:srgbClr val="E3EBF1"/>
                </a:solidFill>
                <a:latin typeface="Calibri" pitchFamily="34" charset="0"/>
              </a:rPr>
            </a:br>
            <a:r>
              <a:rPr lang="ru-RU" sz="4000">
                <a:solidFill>
                  <a:srgbClr val="E3EBF1"/>
                </a:solidFill>
                <a:latin typeface="Calibri" pitchFamily="34" charset="0"/>
              </a:rPr>
              <a:t>Introduction </a:t>
            </a:r>
            <a:endParaRPr lang="en-US" sz="400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Thomas Krichel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>
                <a:solidFill>
                  <a:srgbClr val="FFFFFF"/>
                </a:solidFill>
                <a:latin typeface="Calibri" pitchFamily="34" charset="0"/>
              </a:rPr>
              <a:t>2011-09-13</a:t>
            </a: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benefits: updating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Information can be kept up-to-date more easily. </a:t>
            </a:r>
          </a:p>
          <a:p>
            <a:r>
              <a:rPr lang="en-US" smtClean="0"/>
              <a:t>To update a book, you have to reprint all copies, and replace them.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benefits: new media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Information can be created and manipulated in completely new ways.</a:t>
            </a:r>
          </a:p>
          <a:p>
            <a:r>
              <a:rPr lang="en-US" smtClean="0"/>
              <a:t>For example location information can be mixed up with subject information.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issue: costs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cost of storing print information is very high. It is a multiple of acquisition costs.</a:t>
            </a:r>
          </a:p>
          <a:p>
            <a:r>
              <a:rPr lang="en-US" smtClean="0"/>
              <a:t>Digital storage devices decline  in price.</a:t>
            </a:r>
          </a:p>
          <a:p>
            <a:r>
              <a:rPr lang="en-US" smtClean="0"/>
              <a:t>But digital information manipulation requires skills that are not easy to procure.</a:t>
            </a:r>
          </a:p>
          <a:p>
            <a:r>
              <a:rPr lang="en-US" smtClean="0"/>
              <a:t>The overall cost comparison is difficult to assess.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drawback: preservation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Preserving information is easy on paper.</a:t>
            </a:r>
          </a:p>
          <a:p>
            <a:r>
              <a:rPr lang="en-US" smtClean="0"/>
              <a:t>Preserving digital information looks very hard. </a:t>
            </a:r>
          </a:p>
          <a:p>
            <a:r>
              <a:rPr lang="en-US" smtClean="0"/>
              <a:t>We will look at this issue in the course.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drawbacks: monopoly dangers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Since the information only needs to be kept in one copy, and others can access it, there are inherent dangers of the build-up of monopolies. </a:t>
            </a:r>
          </a:p>
          <a:p>
            <a:r>
              <a:rPr lang="en-US" smtClean="0"/>
              <a:t>One example is Google search engine.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drawbacks: free information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Since the information is more easy to copy it is harder to police illegal sharing.</a:t>
            </a:r>
          </a:p>
          <a:p>
            <a:r>
              <a:rPr lang="en-US" smtClean="0"/>
              <a:t>Some creators and intermediaries are feeling the pinch. </a:t>
            </a:r>
          </a:p>
          <a:p>
            <a:r>
              <a:rPr lang="en-US" smtClean="0"/>
              <a:t>The newspaper industry is one.</a:t>
            </a:r>
          </a:p>
          <a:p>
            <a:r>
              <a:rPr lang="en-US" smtClean="0"/>
              <a:t>Physical libraries are one potential victim.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drawbacks: professional upheaval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Digital librarianship is as yet, largely undefined.</a:t>
            </a:r>
          </a:p>
          <a:p>
            <a:r>
              <a:rPr lang="en-US" smtClean="0"/>
              <a:t>This leads me to the next topic.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digital librarianship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Librarianship has always been a bicephal occupation. </a:t>
            </a:r>
          </a:p>
          <a:p>
            <a:r>
              <a:rPr lang="en-US" smtClean="0"/>
              <a:t>Libraries always have a collection and service aspect  them. </a:t>
            </a:r>
          </a:p>
          <a:p>
            <a:r>
              <a:rPr lang="en-US" smtClean="0"/>
              <a:t>Digital libraries are no different.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collection aspect</a:t>
            </a: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collection has to be managed and organized. </a:t>
            </a:r>
          </a:p>
          <a:p>
            <a:r>
              <a:rPr lang="en-US" smtClean="0"/>
              <a:t>The organizers deal with dead matter, documents. </a:t>
            </a:r>
          </a:p>
          <a:p>
            <a:r>
              <a:rPr lang="en-US" smtClean="0"/>
              <a:t>This organization is a scientific activity.</a:t>
            </a:r>
          </a:p>
          <a:p>
            <a:r>
              <a:rPr lang="en-US" smtClean="0"/>
              <a:t>Librarianship is a natural science. </a:t>
            </a:r>
          </a:p>
          <a:p>
            <a:r>
              <a:rPr lang="en-US" smtClean="0"/>
              <a:t>The librarian is a cataloger in a corner.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service aspect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Users have to be shown how the library works.</a:t>
            </a:r>
          </a:p>
          <a:p>
            <a:r>
              <a:rPr lang="en-US" smtClean="0"/>
              <a:t>Librarians have to understand users’ needs to build services users want.</a:t>
            </a:r>
          </a:p>
          <a:p>
            <a:r>
              <a:rPr lang="en-US" smtClean="0"/>
              <a:t>All these are social activities.</a:t>
            </a:r>
          </a:p>
          <a:p>
            <a:r>
              <a:rPr lang="en-US" smtClean="0"/>
              <a:t>Librarianship is a social science.</a:t>
            </a:r>
          </a:p>
          <a:p>
            <a:r>
              <a:rPr lang="en-US" smtClean="0"/>
              <a:t>The librarian is a people service person.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This lecture is to introduce the topic of digital libraries.</a:t>
            </a:r>
          </a:p>
          <a:p>
            <a:r>
              <a:rPr lang="en-US" smtClean="0"/>
              <a:t>Some of it is based on Bill Arms’ book, from its introductory chapter.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digital information was hard to use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Computers had to be driven by esoteric commands.</a:t>
            </a:r>
          </a:p>
          <a:p>
            <a:r>
              <a:rPr lang="en-US" smtClean="0"/>
              <a:t>Screens were hard to read from. </a:t>
            </a:r>
          </a:p>
          <a:p>
            <a:r>
              <a:rPr lang="en-US" smtClean="0"/>
              <a:t>Telephone lines where hard to get to work to transmit information</a:t>
            </a:r>
          </a:p>
          <a:p>
            <a:r>
              <a:rPr lang="en-US" smtClean="0"/>
              <a:t>Access costs to digital information was high.</a:t>
            </a:r>
          </a:p>
          <a:p>
            <a:r>
              <a:rPr lang="en-US" smtClean="0"/>
              <a:t>The service aspect was important.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digital information is becoming easier  </a:t>
            </a:r>
            <a:endParaRPr lang="en-US" dirty="0"/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Computers are more and more easy to use.</a:t>
            </a:r>
          </a:p>
          <a:p>
            <a:r>
              <a:rPr lang="en-US" smtClean="0"/>
              <a:t>Digital information providers tend to communicate directly with customers, bypassing libraries.</a:t>
            </a:r>
          </a:p>
          <a:p>
            <a:r>
              <a:rPr lang="en-US" smtClean="0"/>
              <a:t>Subject literacy becomes relatively more important than information literacy.</a:t>
            </a:r>
          </a:p>
          <a:p>
            <a:r>
              <a:rPr lang="en-US" smtClean="0"/>
              <a:t>The service aspect is being reduced over time.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 important caveat</a:t>
            </a:r>
          </a:p>
        </p:txBody>
      </p:sp>
      <p:sp>
        <p:nvSpPr>
          <p:cNvPr id="430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Most items in the modern (19</a:t>
            </a:r>
            <a:r>
              <a:rPr lang="en-US" baseline="30000" smtClean="0"/>
              <a:t>th</a:t>
            </a:r>
            <a:r>
              <a:rPr lang="en-US" smtClean="0"/>
              <a:t>, 20</a:t>
            </a:r>
            <a:r>
              <a:rPr lang="en-US" baseline="30000" smtClean="0"/>
              <a:t>th</a:t>
            </a:r>
            <a:r>
              <a:rPr lang="en-US" smtClean="0"/>
              <a:t> century) are mass-produced. </a:t>
            </a:r>
          </a:p>
          <a:p>
            <a:r>
              <a:rPr lang="en-US" smtClean="0"/>
              <a:t>There is no mass production or  mass storage in the digital library. </a:t>
            </a:r>
          </a:p>
          <a:p>
            <a:r>
              <a:rPr lang="en-US" smtClean="0"/>
              <a:t>The difference between publishers, archives and libraries become very blurred.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 course on digital libraries?</a:t>
            </a:r>
          </a:p>
        </p:txBody>
      </p:sp>
      <p:sp>
        <p:nvSpPr>
          <p:cNvPr id="440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My initial thought is that a course on digital libraries is nonsensical.</a:t>
            </a:r>
          </a:p>
          <a:p>
            <a:r>
              <a:rPr lang="en-US" smtClean="0"/>
              <a:t>In the recent future, all libraries will be digital.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digital libraries course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Literacy and use of digital media. </a:t>
            </a:r>
          </a:p>
          <a:p>
            <a:r>
              <a:rPr lang="en-US" smtClean="0"/>
              <a:t>The idea is to look at what digital libraries exist and how to use them. </a:t>
            </a:r>
          </a:p>
          <a:p>
            <a:r>
              <a:rPr lang="en-US" smtClean="0"/>
              <a:t>This is really already done in LIS511.</a:t>
            </a:r>
          </a:p>
          <a:p>
            <a:r>
              <a:rPr lang="en-US" smtClean="0"/>
              <a:t>The course has the “building” theme to it. 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building aspect</a:t>
            </a:r>
          </a:p>
        </p:txBody>
      </p:sp>
      <p:sp>
        <p:nvSpPr>
          <p:cNvPr id="460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Building a digital library can basically take three for</a:t>
            </a:r>
          </a:p>
          <a:p>
            <a:pPr lvl="1"/>
            <a:r>
              <a:rPr lang="en-US" smtClean="0"/>
              <a:t>electronic resource management</a:t>
            </a:r>
          </a:p>
          <a:p>
            <a:pPr lvl="1"/>
            <a:r>
              <a:rPr lang="en-US" smtClean="0"/>
              <a:t>repository building</a:t>
            </a:r>
          </a:p>
          <a:p>
            <a:pPr lvl="1"/>
            <a:r>
              <a:rPr lang="en-US" smtClean="0"/>
              <a:t>cross-repository services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electronic resource management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Libraries license digital contents from providers and make them available.</a:t>
            </a:r>
          </a:p>
          <a:p>
            <a:r>
              <a:rPr lang="en-US" smtClean="0"/>
              <a:t>There are some minor technical issue</a:t>
            </a:r>
          </a:p>
          <a:p>
            <a:pPr lvl="1"/>
            <a:r>
              <a:rPr lang="en-US" smtClean="0"/>
              <a:t>authentication</a:t>
            </a:r>
          </a:p>
          <a:p>
            <a:pPr lvl="1"/>
            <a:r>
              <a:rPr lang="en-US" smtClean="0"/>
              <a:t>integration with ILS</a:t>
            </a:r>
          </a:p>
          <a:p>
            <a:r>
              <a:rPr lang="en-US" smtClean="0"/>
              <a:t>legal issues with the licensing</a:t>
            </a:r>
          </a:p>
          <a:p>
            <a:r>
              <a:rPr lang="en-US" smtClean="0"/>
              <a:t>minor training issues with users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repository building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Libraries are building repositories of local digital or digitized contents. </a:t>
            </a:r>
          </a:p>
          <a:p>
            <a:r>
              <a:rPr lang="en-US" smtClean="0"/>
              <a:t>This is firmly on the technical side.</a:t>
            </a:r>
          </a:p>
          <a:p>
            <a:r>
              <a:rPr lang="en-US" smtClean="0"/>
              <a:t>It is the main focus of the LIS654 course as it has been developed in the past.</a:t>
            </a:r>
          </a:p>
          <a:p>
            <a:r>
              <a:rPr lang="en-US" smtClean="0"/>
              <a:t>We cover digitization as part of repository building.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cross-repository services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 think of repositories as publishers, rather than libraries.</a:t>
            </a:r>
          </a:p>
          <a:p>
            <a:r>
              <a:rPr lang="en-US" smtClean="0"/>
              <a:t>Digital libraries are cross-repository datasets and services attached to them.</a:t>
            </a:r>
          </a:p>
          <a:p>
            <a:r>
              <a:rPr lang="en-US" smtClean="0"/>
              <a:t>This is where I have done almost all my work.</a:t>
            </a:r>
          </a:p>
          <a:p>
            <a:r>
              <a:rPr lang="en-US" smtClean="0"/>
              <a:t>It can not be done without custom computer programming.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course syllabus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It draws heavily on Brian Hoffman’s syllabus in Manhattan, Spring 2011.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It  is sharply non-technical. It draws a line at web interfaces.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One can argue that without computer programming, one can not be a digital librarian.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But most digital libraries fail because of non-technical issues.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contents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digital libraries</a:t>
            </a:r>
          </a:p>
          <a:p>
            <a:r>
              <a:rPr lang="en-US" smtClean="0"/>
              <a:t>digital librarianship</a:t>
            </a:r>
          </a:p>
          <a:p>
            <a:r>
              <a:rPr lang="en-US" smtClean="0"/>
              <a:t>a course on digital libraries</a:t>
            </a:r>
          </a:p>
          <a:p>
            <a:r>
              <a:rPr lang="en-US" smtClean="0"/>
              <a:t>with the aim of training digital librarians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my expertise</a:t>
            </a:r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My main expertise is in setting up completely new open-access digital library services and collections.</a:t>
            </a:r>
          </a:p>
          <a:p>
            <a:r>
              <a:rPr lang="en-US" smtClean="0"/>
              <a:t>In non-technical terms,  I can discuss how to set up these service and how they run.</a:t>
            </a:r>
          </a:p>
          <a:p>
            <a:r>
              <a:rPr lang="en-US" smtClean="0"/>
              <a:t>But I am reluctant to appear like a self-promoting pompous git.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digital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Generally, we can think about digital libraries are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information stored on a computer</a:t>
            </a:r>
            <a:endParaRPr lang="en-US" dirty="0"/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delivered via a network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mimics existing libraries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As Arms puts it “a managed collection of information, with associated services, where the information is stored in digital formats and accessible over a network”.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prospects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are at the start of digital libraries.</a:t>
            </a:r>
          </a:p>
          <a:p>
            <a:r>
              <a:rPr lang="en-US" smtClean="0"/>
              <a:t>The problem is that the technology is still expensive, the cost is still coming down.</a:t>
            </a:r>
          </a:p>
          <a:p>
            <a:r>
              <a:rPr lang="en-US" smtClean="0"/>
              <a:t>The opportunity is that we can build pioneering systems now, that will have a lasting social impact.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ISI journal citation report is based on two years of data of citations to journals.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When Eugene Garfield founded it, he published the report in the second year of getting data.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For the next issue, he chose the same horizon of data.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Citation rankings of journals still use 2 years, almost 50 years after.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benefits: availability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r>
              <a:rPr lang="en-US" smtClean="0"/>
              <a:t>Digital libraries bring the information closer to the user than physical libraries can</a:t>
            </a:r>
          </a:p>
          <a:p>
            <a:pPr lvl="1"/>
            <a:r>
              <a:rPr lang="en-US" smtClean="0"/>
              <a:t>physically</a:t>
            </a:r>
          </a:p>
          <a:p>
            <a:pPr lvl="1"/>
            <a:r>
              <a:rPr lang="en-US" smtClean="0"/>
              <a:t>temporarily</a:t>
            </a:r>
          </a:p>
          <a:p>
            <a:r>
              <a:rPr lang="en-US" smtClean="0"/>
              <a:t>Even when you are in the physical library you still get faster access to digital library items.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benefits: findability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Information can be more easily found in digital than in print. </a:t>
            </a:r>
          </a:p>
          <a:p>
            <a:r>
              <a:rPr lang="en-US" smtClean="0"/>
              <a:t>Some non-textual information is still only findable via metadata.</a:t>
            </a:r>
          </a:p>
          <a:p>
            <a:r>
              <a:rPr lang="en-US" smtClean="0"/>
              <a:t>But computer scientists are working on that.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benefits: sharing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Information can be shared.</a:t>
            </a:r>
          </a:p>
          <a:p>
            <a:r>
              <a:rPr lang="en-US" smtClean="0"/>
              <a:t>Items can not be damaged.</a:t>
            </a:r>
          </a:p>
          <a:p>
            <a:r>
              <a:rPr lang="en-US" smtClean="0"/>
              <a:t>Items can not be stolen.</a:t>
            </a:r>
          </a:p>
          <a:p>
            <a:endParaRPr lang="en-US" smtClean="0"/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1000</Words>
  <Application>Microsoft Office PowerPoint</Application>
  <PresentationFormat>On-screen Show (4:3)</PresentationFormat>
  <Paragraphs>146</Paragraphs>
  <Slides>31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Calibri</vt:lpstr>
      <vt:lpstr>Arial</vt:lpstr>
      <vt:lpstr>DejaVu Sans</vt:lpstr>
      <vt:lpstr>Office Theme</vt:lpstr>
      <vt:lpstr>Slide 1</vt:lpstr>
      <vt:lpstr>introduction</vt:lpstr>
      <vt:lpstr>contents</vt:lpstr>
      <vt:lpstr>digital libraries</vt:lpstr>
      <vt:lpstr>prospects</vt:lpstr>
      <vt:lpstr>example</vt:lpstr>
      <vt:lpstr>benefits: availability</vt:lpstr>
      <vt:lpstr>benefits: findability</vt:lpstr>
      <vt:lpstr>benefits: sharing</vt:lpstr>
      <vt:lpstr>benefits: updating</vt:lpstr>
      <vt:lpstr>benefits: new media</vt:lpstr>
      <vt:lpstr>issue: costs</vt:lpstr>
      <vt:lpstr>drawback: preservation</vt:lpstr>
      <vt:lpstr>drawbacks: monopoly dangers</vt:lpstr>
      <vt:lpstr>drawbacks: free information</vt:lpstr>
      <vt:lpstr>drawbacks: professional upheaval</vt:lpstr>
      <vt:lpstr>digital librarianship</vt:lpstr>
      <vt:lpstr>collection aspect</vt:lpstr>
      <vt:lpstr>service aspect</vt:lpstr>
      <vt:lpstr>digital information was hard to use</vt:lpstr>
      <vt:lpstr>digital information is becoming easier  </vt:lpstr>
      <vt:lpstr>an important caveat</vt:lpstr>
      <vt:lpstr>a course on digital libraries?</vt:lpstr>
      <vt:lpstr>digital libraries course</vt:lpstr>
      <vt:lpstr>building aspect</vt:lpstr>
      <vt:lpstr>electronic resource management</vt:lpstr>
      <vt:lpstr>repository building</vt:lpstr>
      <vt:lpstr>cross-repository services</vt:lpstr>
      <vt:lpstr>course syllabus</vt:lpstr>
      <vt:lpstr>my expertise</vt:lpstr>
      <vt:lpstr>Slide 31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krichel</cp:lastModifiedBy>
  <cp:revision>81</cp:revision>
  <dcterms:created xsi:type="dcterms:W3CDTF">2011-03-03T20:54:23Z</dcterms:created>
  <dcterms:modified xsi:type="dcterms:W3CDTF">2011-09-16T17:30:21Z</dcterms:modified>
</cp:coreProperties>
</file>