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7" r:id="rId2"/>
    <p:sldId id="782" r:id="rId3"/>
    <p:sldId id="785" r:id="rId4"/>
    <p:sldId id="783" r:id="rId5"/>
    <p:sldId id="784" r:id="rId6"/>
    <p:sldId id="786" r:id="rId7"/>
    <p:sldId id="787" r:id="rId8"/>
    <p:sldId id="788" r:id="rId9"/>
    <p:sldId id="789" r:id="rId10"/>
    <p:sldId id="790" r:id="rId11"/>
    <p:sldId id="791" r:id="rId12"/>
    <p:sldId id="792" r:id="rId13"/>
    <p:sldId id="793" r:id="rId14"/>
    <p:sldId id="795" r:id="rId15"/>
    <p:sldId id="796" r:id="rId16"/>
    <p:sldId id="797" r:id="rId17"/>
    <p:sldId id="798" r:id="rId18"/>
    <p:sldId id="794" r:id="rId19"/>
    <p:sldId id="799" r:id="rId20"/>
    <p:sldId id="800" r:id="rId21"/>
    <p:sldId id="801" r:id="rId22"/>
    <p:sldId id="802" r:id="rId23"/>
    <p:sldId id="803" r:id="rId24"/>
    <p:sldId id="804" r:id="rId25"/>
    <p:sldId id="805" r:id="rId26"/>
    <p:sldId id="806" r:id="rId27"/>
    <p:sldId id="809" r:id="rId28"/>
    <p:sldId id="808" r:id="rId29"/>
    <p:sldId id="807" r:id="rId30"/>
    <p:sldId id="810" r:id="rId31"/>
    <p:sldId id="811" r:id="rId32"/>
    <p:sldId id="812" r:id="rId33"/>
    <p:sldId id="813" r:id="rId34"/>
    <p:sldId id="814" r:id="rId35"/>
    <p:sldId id="815" r:id="rId36"/>
    <p:sldId id="755" r:id="rId3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9045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2A5E9C8-AA2B-4F84-8AE1-B8409A487056}" type="datetimeFigureOut">
              <a:rPr lang="en-US"/>
              <a:pPr>
                <a:defRPr/>
              </a:pPr>
              <a:t>9/16/2011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C70C194-90E8-4B5E-8374-53EEC78E3E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CC8B55-AB4D-4955-A2A7-061F225F81EE}" type="datetimeFigureOut">
              <a:rPr lang="en-US"/>
              <a:pPr>
                <a:defRPr/>
              </a:pPr>
              <a:t>9/16/2011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86134-B0A0-4E19-A0C6-EAB4028BA8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4AD7E-D9BF-40F5-8EA4-1536BD9B5B27}" type="datetimeFigureOut">
              <a:rPr lang="en-US"/>
              <a:pPr>
                <a:defRPr/>
              </a:pPr>
              <a:t>9/16/2011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4D8F1A-1EC0-44E1-915D-3414BF657A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632ADE-83AD-48F7-95D3-9C9B48ED3C7F}" type="datetimeFigureOut">
              <a:rPr lang="en-US"/>
              <a:pPr>
                <a:defRPr/>
              </a:pPr>
              <a:t>9/16/2011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4B4E21-65CD-4E1A-8841-88D22A602E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E04451-47EB-40DB-A8E0-5B6C7F2062C8}" type="datetimeFigureOut">
              <a:rPr lang="en-US"/>
              <a:pPr>
                <a:defRPr/>
              </a:pPr>
              <a:t>9/16/2011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8F950B-3B87-48A5-A38B-4A912E6100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5D997A-260E-498A-836A-1BE7A89A3EE6}" type="datetimeFigureOut">
              <a:rPr lang="en-US"/>
              <a:pPr>
                <a:defRPr/>
              </a:pPr>
              <a:t>9/16/2011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574F61-8BA2-495E-9769-568DC4F23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8BFF84-AD1D-4E9D-A914-3C91680E67AB}" type="datetimeFigureOut">
              <a:rPr lang="en-US"/>
              <a:pPr>
                <a:defRPr/>
              </a:pPr>
              <a:t>9/16/2011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7BF9F-49FB-462F-8702-E771DD972F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0F9A9-D951-46D3-9FCD-614B9A0201BA}" type="datetimeFigureOut">
              <a:rPr lang="en-US"/>
              <a:pPr>
                <a:defRPr/>
              </a:pPr>
              <a:t>9/16/2011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15556B-80CB-4A06-AE10-B6C1979EF7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99B78-21BE-4069-AC7F-651F32996721}" type="datetimeFigureOut">
              <a:rPr lang="en-US"/>
              <a:pPr>
                <a:defRPr/>
              </a:pPr>
              <a:t>9/16/2011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901377-9324-4726-BCEB-01396BFCE1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7BB6E3-117C-4947-A63E-077370CD153E}" type="datetimeFigureOut">
              <a:rPr lang="en-US"/>
              <a:pPr>
                <a:defRPr/>
              </a:pPr>
              <a:t>9/16/2011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E0072F-7EDE-4BC5-B501-62132F2BE4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9FB9BC-B622-4EC2-A42C-A3EB2436365F}" type="datetimeFigureOut">
              <a:rPr lang="en-US"/>
              <a:pPr>
                <a:defRPr/>
              </a:pPr>
              <a:t>9/16/2011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E3132-165A-4464-92CF-5CE3D1BF7D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D04FB5-A5AF-4650-A703-381680C698EA}" type="datetimeFigureOut">
              <a:rPr lang="en-US"/>
              <a:pPr>
                <a:defRPr/>
              </a:pPr>
              <a:t>9/16/2011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E8D612-6754-4CE8-8744-D481271C6A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7C92ED7-2296-4AC7-A4AA-BE85EC83EA03}" type="datetimeFigureOut">
              <a:rPr lang="en-US"/>
              <a:pPr>
                <a:defRPr/>
              </a:pPr>
              <a:t>9/16/2011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AB141DA-240C-442F-B9B2-04ED3895F5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685800" y="1371600"/>
            <a:ext cx="7772400" cy="20653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  <a:tab pos="10779125" algn="l"/>
              </a:tabLst>
            </a:pPr>
            <a:r>
              <a:rPr lang="ru-RU" sz="4000">
                <a:solidFill>
                  <a:srgbClr val="E3EBF1"/>
                </a:solidFill>
                <a:latin typeface="Calibri" pitchFamily="34" charset="0"/>
              </a:rPr>
              <a:t>LIS65</a:t>
            </a: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4 lecture 2</a:t>
            </a:r>
            <a:r>
              <a:rPr lang="ru-RU" sz="4000">
                <a:solidFill>
                  <a:srgbClr val="E3EBF1"/>
                </a:solidFill>
                <a:latin typeface="Calibri" pitchFamily="34" charset="0"/>
              </a:rPr>
              <a:t/>
            </a:r>
            <a:br>
              <a:rPr lang="ru-RU" sz="4000">
                <a:solidFill>
                  <a:srgbClr val="E3EBF1"/>
                </a:solidFill>
                <a:latin typeface="Calibri" pitchFamily="34" charset="0"/>
              </a:rPr>
            </a:br>
            <a:r>
              <a:rPr lang="ru-RU" sz="4000">
                <a:solidFill>
                  <a:srgbClr val="E3EBF1"/>
                </a:solidFill>
                <a:latin typeface="Calibri" pitchFamily="34" charset="0"/>
              </a:rPr>
              <a:t/>
            </a:r>
            <a:br>
              <a:rPr lang="ru-RU" sz="4000">
                <a:solidFill>
                  <a:srgbClr val="E3EBF1"/>
                </a:solidFill>
                <a:latin typeface="Calibri" pitchFamily="34" charset="0"/>
              </a:rPr>
            </a:b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history</a:t>
            </a: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371600" y="4648200"/>
            <a:ext cx="6400800" cy="1035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>
                <a:solidFill>
                  <a:srgbClr val="FFFFFF"/>
                </a:solidFill>
                <a:latin typeface="Calibri" pitchFamily="34" charset="0"/>
              </a:rPr>
              <a:t>Thomas Krichel</a:t>
            </a:r>
          </a:p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>
                <a:solidFill>
                  <a:srgbClr val="FFFFFF"/>
                </a:solidFill>
                <a:latin typeface="Calibri" pitchFamily="34" charset="0"/>
              </a:rPr>
              <a:t>2011-09-16</a:t>
            </a:r>
          </a:p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endParaRPr lang="en-GB" sz="2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sharing</a:t>
            </a:r>
          </a:p>
        </p:txBody>
      </p:sp>
      <p:sp>
        <p:nvSpPr>
          <p:cNvPr id="2457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An annotated trail between items can form a new item. That item can be shared. </a:t>
            </a:r>
          </a:p>
          <a:p>
            <a:r>
              <a:rPr lang="en-US" smtClean="0"/>
              <a:t>Bush envisioned that there would be a way for each memex to learn from all other memexes. </a:t>
            </a:r>
          </a:p>
          <a:p>
            <a:r>
              <a:rPr lang="en-US" smtClean="0"/>
              <a:t>Memex users would improve their thinking ability by its use. </a:t>
            </a:r>
          </a:p>
          <a:p>
            <a:r>
              <a:rPr lang="en-US" smtClean="0"/>
              <a:t>This would greatly increase the speed of scientific discoveries.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implementation</a:t>
            </a:r>
          </a:p>
        </p:txBody>
      </p:sp>
      <p:sp>
        <p:nvSpPr>
          <p:cNvPr id="2560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There is no evidence that anything like the memex was ever built.</a:t>
            </a:r>
          </a:p>
          <a:p>
            <a:r>
              <a:rPr lang="en-US" smtClean="0"/>
              <a:t>Microfilm was replaced by digitization.</a:t>
            </a:r>
          </a:p>
          <a:p>
            <a:r>
              <a:rPr lang="en-US" smtClean="0"/>
              <a:t>But the idea of associative trails or associative indexing has something to do with the hypermedia.</a:t>
            </a:r>
          </a:p>
          <a:p>
            <a:r>
              <a:rPr lang="en-US" smtClean="0"/>
              <a:t>The later goes back to Ted Nelson.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Licklider</a:t>
            </a:r>
          </a:p>
        </p:txBody>
      </p:sp>
      <p:sp>
        <p:nvSpPr>
          <p:cNvPr id="2662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Joseph Carl Robnett Licklider (1915—1990) trained as a mathematician and psychologist and worked mainly at the MIT.</a:t>
            </a:r>
          </a:p>
          <a:p>
            <a:r>
              <a:rPr lang="en-US" smtClean="0"/>
              <a:t>The Council of Library Resources got funding from the Ford Foundation to examine how technology could help libraries.</a:t>
            </a:r>
          </a:p>
          <a:p>
            <a:r>
              <a:rPr lang="en-US" smtClean="0"/>
              <a:t>Work was undertaken by Bolt, Beranek and Newman (BBN) of later ARPA fame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basic idea</a:t>
            </a:r>
          </a:p>
        </p:txBody>
      </p:sp>
      <p:sp>
        <p:nvSpPr>
          <p:cNvPr id="2765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The idea was that one could store all knowledge in a single or distributed machine.</a:t>
            </a:r>
          </a:p>
          <a:p>
            <a:r>
              <a:rPr lang="en-US" smtClean="0"/>
              <a:t>How this should be done?</a:t>
            </a:r>
          </a:p>
          <a:p>
            <a:r>
              <a:rPr lang="en-US" smtClean="0"/>
              <a:t>Well first Lick estimated the corpus would be 10^14 bytes by the year 2000.</a:t>
            </a:r>
          </a:p>
          <a:p>
            <a:r>
              <a:rPr lang="en-US" smtClean="0"/>
              <a:t>That’s about 500 20TB systems. </a:t>
            </a:r>
          </a:p>
          <a:p>
            <a:r>
              <a:rPr lang="en-US" smtClean="0"/>
              <a:t>It could a be a central system with thin clients.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system</a:t>
            </a:r>
          </a:p>
        </p:txBody>
      </p:sp>
      <p:sp>
        <p:nvSpPr>
          <p:cNvPr id="2867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The system was call “procognitive” meaning for the advancement of knowledge.</a:t>
            </a:r>
          </a:p>
          <a:p>
            <a:r>
              <a:rPr lang="en-US" smtClean="0"/>
              <a:t>It would not be based on documents, metadata and retrieval.</a:t>
            </a:r>
          </a:p>
          <a:p>
            <a:r>
              <a:rPr lang="en-US" smtClean="0"/>
              <a:t>It would process information into knowledge and questions into answers. </a:t>
            </a:r>
          </a:p>
          <a:p>
            <a:r>
              <a:rPr lang="en-US" smtClean="0"/>
              <a:t>Users transmit their knowledge to the system.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information to knowledge</a:t>
            </a:r>
          </a:p>
        </p:txBody>
      </p:sp>
      <p:sp>
        <p:nvSpPr>
          <p:cNvPr id="2969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To see how information can be processed into knowledge, Lick, looked at the human brain. He had studied cat brains in his PhD work.</a:t>
            </a:r>
          </a:p>
          <a:p>
            <a:r>
              <a:rPr lang="en-US" smtClean="0"/>
              <a:t>If it is possible to the process the body of information into knowledge structures, then questions can be answered by knowledge rather than be documents.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Lick on the brain</a:t>
            </a:r>
          </a:p>
        </p:txBody>
      </p:sp>
      <p:sp>
        <p:nvSpPr>
          <p:cNvPr id="3072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The brain receives stimuli and stores representations of them.</a:t>
            </a:r>
          </a:p>
          <a:p>
            <a:r>
              <a:rPr lang="en-US" smtClean="0"/>
              <a:t>The brain finds answers to question by processing stored memory on the basis of “schemata”, which are ways in which stored stimuli representations can be processed.</a:t>
            </a:r>
          </a:p>
          <a:p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human processing</a:t>
            </a:r>
          </a:p>
        </p:txBody>
      </p:sp>
      <p:sp>
        <p:nvSpPr>
          <p:cNvPr id="31746" name="Rectangle 3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5029200"/>
          </a:xfrm>
        </p:spPr>
        <p:txBody>
          <a:bodyPr/>
          <a:lstStyle/>
          <a:p>
            <a:r>
              <a:rPr lang="en-US" smtClean="0"/>
              <a:t>Lick understood that current and foreseeable technology would not allow processing of documents into knowledge.</a:t>
            </a:r>
          </a:p>
          <a:p>
            <a:r>
              <a:rPr lang="en-US" smtClean="0"/>
              <a:t>This would be the job of set of librarian called “procognitive system specialists”.</a:t>
            </a:r>
          </a:p>
          <a:p>
            <a:r>
              <a:rPr lang="en-US" smtClean="0"/>
              <a:t>The would encode contents of documents in a knowledge language.</a:t>
            </a:r>
          </a:p>
          <a:p>
            <a:r>
              <a:rPr lang="en-US" smtClean="0"/>
              <a:t>They would watch for ambiguity warnings.</a:t>
            </a:r>
          </a:p>
          <a:p>
            <a:r>
              <a:rPr lang="en-US" smtClean="0"/>
              <a:t>Users would also provide feedback.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encoding</a:t>
            </a:r>
          </a:p>
        </p:txBody>
      </p:sp>
      <p:sp>
        <p:nvSpPr>
          <p:cNvPr id="3277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Surprisingly Lick still imagined the procognitive system be based on natural language.</a:t>
            </a:r>
          </a:p>
          <a:p>
            <a:r>
              <a:rPr lang="en-US" smtClean="0"/>
              <a:t>The hope was that artificial intelligence (AI) methods would be developed to extract information from documents.</a:t>
            </a:r>
          </a:p>
          <a:p>
            <a:r>
              <a:rPr lang="en-US" smtClean="0"/>
              <a:t>That hope seemed justified in the 60s when AI was in its infancy. </a:t>
            </a:r>
          </a:p>
          <a:p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steps to implementation</a:t>
            </a:r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first attempts, in the 60s, tried to find the citation string in a database of citations.</a:t>
            </a:r>
          </a:p>
          <a:p>
            <a:r>
              <a:rPr lang="en-US" smtClean="0"/>
              <a:t>Thus this was more information retrieval on a small set of metadata than actual digital library work.</a:t>
            </a:r>
          </a:p>
          <a:p>
            <a:r>
              <a:rPr lang="en-US" smtClean="0"/>
              <a:t>Librarians preparing bibliographies for researchers were the prime users.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contents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some known old thinkers</a:t>
            </a:r>
          </a:p>
          <a:p>
            <a:pPr lvl="1" eaLnBrk="1" hangingPunct="1"/>
            <a:r>
              <a:rPr lang="en-US" smtClean="0"/>
              <a:t>Vannevar Bush</a:t>
            </a:r>
          </a:p>
          <a:p>
            <a:pPr lvl="1" eaLnBrk="1" hangingPunct="1"/>
            <a:r>
              <a:rPr lang="en-US" smtClean="0"/>
              <a:t>Joseph Carl Robnett Licklider, aka “Lick”</a:t>
            </a:r>
          </a:p>
          <a:p>
            <a:pPr eaLnBrk="1" hangingPunct="1"/>
            <a:r>
              <a:rPr lang="en-US" smtClean="0"/>
              <a:t>the birth of the repository</a:t>
            </a:r>
          </a:p>
          <a:p>
            <a:pPr eaLnBrk="1" hangingPunct="1">
              <a:buFont typeface="Arial" charset="0"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into 80s</a:t>
            </a:r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In the 80s the personal computer “came back”.</a:t>
            </a:r>
          </a:p>
          <a:p>
            <a:r>
              <a:rPr lang="en-US" smtClean="0"/>
              <a:t>Searching could be done of the full-texts of document.</a:t>
            </a:r>
          </a:p>
          <a:p>
            <a:r>
              <a:rPr lang="en-US" smtClean="0"/>
              <a:t>Browsing became available.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90s</a:t>
            </a:r>
          </a:p>
        </p:txBody>
      </p:sp>
      <p:sp>
        <p:nvSpPr>
          <p:cNvPr id="3584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In the 90s the Internet and the search engine came along.</a:t>
            </a:r>
          </a:p>
          <a:p>
            <a:r>
              <a:rPr lang="en-US" smtClean="0"/>
              <a:t>Initially search engines followed standard information retrieval principles. </a:t>
            </a:r>
          </a:p>
          <a:p>
            <a:r>
              <a:rPr lang="en-US" smtClean="0"/>
              <a:t>My first work, about 1993, was based on gopher access and WAIS indexing.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semantic web</a:t>
            </a:r>
          </a:p>
        </p:txBody>
      </p:sp>
      <p:sp>
        <p:nvSpPr>
          <p:cNvPr id="36866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3000"/>
          </a:xfrm>
        </p:spPr>
        <p:txBody>
          <a:bodyPr/>
          <a:lstStyle/>
          <a:p>
            <a:r>
              <a:rPr lang="en-US" smtClean="0"/>
              <a:t>The semantic web is the actual successor to Lick’s vision.</a:t>
            </a:r>
          </a:p>
          <a:p>
            <a:r>
              <a:rPr lang="en-US" smtClean="0"/>
              <a:t>It’s still not done.</a:t>
            </a:r>
          </a:p>
          <a:p>
            <a:r>
              <a:rPr lang="en-US" smtClean="0"/>
              <a:t>I speculate it will not be done for a long time.</a:t>
            </a:r>
          </a:p>
          <a:p>
            <a:r>
              <a:rPr lang="en-US" smtClean="0"/>
              <a:t>The reason is that while Lick thought Psychology and Computers, he did not think through the economics of operating such system as the ones that he proposed.</a:t>
            </a:r>
          </a:p>
          <a:p>
            <a:r>
              <a:rPr lang="en-US" smtClean="0"/>
              <a:t>He also had too optimistic a vision about AI.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back in the trenches</a:t>
            </a:r>
          </a:p>
        </p:txBody>
      </p:sp>
      <p:sp>
        <p:nvSpPr>
          <p:cNvPr id="3789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As we have seen early digital library visions have been inspired by the concern of access to scientific documents.</a:t>
            </a:r>
          </a:p>
          <a:p>
            <a:r>
              <a:rPr lang="en-US" smtClean="0"/>
              <a:t>The academic digital library was synonymous with the digital library.</a:t>
            </a:r>
          </a:p>
          <a:p>
            <a:r>
              <a:rPr lang="en-US" smtClean="0"/>
              <a:t>So all the progress was there, and pretty much is.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academic documents</a:t>
            </a:r>
          </a:p>
        </p:txBody>
      </p:sp>
      <p:sp>
        <p:nvSpPr>
          <p:cNvPr id="3891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There are basically two types of academic documents.</a:t>
            </a:r>
          </a:p>
          <a:p>
            <a:r>
              <a:rPr lang="en-US" smtClean="0"/>
              <a:t>There are academic books and academic articles or papers. </a:t>
            </a:r>
          </a:p>
          <a:p>
            <a:r>
              <a:rPr lang="en-US" smtClean="0"/>
              <a:t>Both of them have been treated in different ways in the past, and continue to be treated differently at this time, maybe not for long.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academic books (monographs)</a:t>
            </a:r>
          </a:p>
        </p:txBody>
      </p:sp>
      <p:sp>
        <p:nvSpPr>
          <p:cNvPr id="399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Books are (were) purchased by libraries. </a:t>
            </a:r>
          </a:p>
          <a:p>
            <a:r>
              <a:rPr lang="en-US" smtClean="0"/>
              <a:t>They were cataloged  into the local integrated library system</a:t>
            </a:r>
          </a:p>
          <a:p>
            <a:pPr lvl="1"/>
            <a:r>
              <a:rPr lang="en-US" smtClean="0"/>
              <a:t>locally or</a:t>
            </a:r>
          </a:p>
          <a:p>
            <a:pPr lvl="1"/>
            <a:r>
              <a:rPr lang="en-US" smtClean="0"/>
              <a:t>through shared cataloging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academic papers</a:t>
            </a:r>
          </a:p>
        </p:txBody>
      </p:sp>
      <p:sp>
        <p:nvSpPr>
          <p:cNvPr id="409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Most of them published in serials.</a:t>
            </a:r>
          </a:p>
          <a:p>
            <a:r>
              <a:rPr lang="en-US" smtClean="0"/>
              <a:t>Libraries never catalogued them locally.</a:t>
            </a:r>
          </a:p>
          <a:p>
            <a:r>
              <a:rPr lang="en-US" smtClean="0"/>
              <a:t>They relied on third party services to provide abstracting and indexing services for them.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publishing academic papers</a:t>
            </a:r>
          </a:p>
        </p:txBody>
      </p:sp>
      <p:sp>
        <p:nvSpPr>
          <p:cNvPr id="419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Publishing academic papers go through a process of peer review.</a:t>
            </a:r>
          </a:p>
          <a:p>
            <a:r>
              <a:rPr lang="en-US" smtClean="0"/>
              <a:t>Papers are written for free by some academics. </a:t>
            </a:r>
          </a:p>
          <a:p>
            <a:r>
              <a:rPr lang="en-US" smtClean="0"/>
              <a:t>They are being reviewed for free by other academics.</a:t>
            </a:r>
          </a:p>
          <a:p>
            <a:r>
              <a:rPr lang="en-US" smtClean="0"/>
              <a:t>The profits from publishing go to publisher. Academic publishing is very profitable.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non-formal publication</a:t>
            </a:r>
          </a:p>
        </p:txBody>
      </p:sp>
      <p:sp>
        <p:nvSpPr>
          <p:cNvPr id="430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Some academic disciplines have a tradition of informal publication of papers that have not peer-reviewed. </a:t>
            </a:r>
          </a:p>
          <a:p>
            <a:r>
              <a:rPr lang="en-US" smtClean="0"/>
              <a:t>These are </a:t>
            </a:r>
          </a:p>
          <a:p>
            <a:pPr lvl="1"/>
            <a:r>
              <a:rPr lang="en-US" smtClean="0"/>
              <a:t>mathematicians and physicists have preprints.</a:t>
            </a:r>
          </a:p>
          <a:p>
            <a:pPr lvl="1"/>
            <a:r>
              <a:rPr lang="en-US" smtClean="0"/>
              <a:t>computer scientists and economists have working papers.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preprints vs working papers</a:t>
            </a:r>
          </a:p>
        </p:txBody>
      </p:sp>
      <p:sp>
        <p:nvSpPr>
          <p:cNvPr id="44034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/>
          <a:lstStyle/>
          <a:p>
            <a:r>
              <a:rPr lang="en-US" smtClean="0"/>
              <a:t>Preprints were sent by academics  to colleagues.</a:t>
            </a:r>
          </a:p>
          <a:p>
            <a:r>
              <a:rPr lang="en-US" smtClean="0"/>
              <a:t>Working papers are issued by departments and sent other department by an exchange agreement.</a:t>
            </a:r>
          </a:p>
          <a:p>
            <a:r>
              <a:rPr lang="en-US" smtClean="0"/>
              <a:t>Whatever the mode of working, non-formal publication channels enabled librarians to build really digital libraries. </a:t>
            </a:r>
          </a:p>
          <a:p>
            <a:r>
              <a:rPr lang="en-US" smtClean="0"/>
              <a:t>Actually they were more built by their users. </a:t>
            </a:r>
          </a:p>
          <a:p>
            <a:pPr>
              <a:buFont typeface="Arial" charset="0"/>
              <a:buNone/>
            </a:pPr>
            <a:endParaRPr lang="en-US" smtClean="0"/>
          </a:p>
          <a:p>
            <a:endParaRPr lang="en-US" smtClean="0"/>
          </a:p>
          <a:p>
            <a:pPr>
              <a:buFont typeface="Arial" charset="0"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background</a:t>
            </a:r>
          </a:p>
        </p:txBody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Vannevar Bush (1890—1974) directed the US office of Science Research and Development during WW2.</a:t>
            </a:r>
          </a:p>
          <a:p>
            <a:pPr eaLnBrk="1" hangingPunct="1"/>
            <a:r>
              <a:rPr lang="en-US" smtClean="0"/>
              <a:t>As the war ended he saw two problems</a:t>
            </a:r>
          </a:p>
          <a:p>
            <a:pPr lvl="1" eaLnBrk="1" hangingPunct="1"/>
            <a:r>
              <a:rPr lang="en-US" smtClean="0"/>
              <a:t>how to make the war time scientific reports available</a:t>
            </a:r>
          </a:p>
          <a:p>
            <a:pPr lvl="1" eaLnBrk="1" hangingPunct="1"/>
            <a:r>
              <a:rPr lang="en-US" smtClean="0"/>
              <a:t>find a new challenge for the scientists</a:t>
            </a:r>
          </a:p>
          <a:p>
            <a:pPr eaLnBrk="1" hangingPunct="1"/>
            <a:r>
              <a:rPr lang="en-US" smtClean="0"/>
              <a:t>He proposed a solution in “As we may think”.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xxx.lanl.gov</a:t>
            </a:r>
          </a:p>
        </p:txBody>
      </p:sp>
      <p:sp>
        <p:nvSpPr>
          <p:cNvPr id="45058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/>
          <a:lstStyle/>
          <a:p>
            <a:r>
              <a:rPr lang="en-US" smtClean="0"/>
              <a:t>This was/is a preprint server started by Paul Ginsparg at Los Alamos National Archives.</a:t>
            </a:r>
          </a:p>
          <a:p>
            <a:r>
              <a:rPr lang="en-US" smtClean="0"/>
              <a:t>It has been popular with physicists and mathematicians. </a:t>
            </a:r>
          </a:p>
          <a:p>
            <a:r>
              <a:rPr lang="en-US" smtClean="0"/>
              <a:t>It’s coverage with sub-disciplines varies.</a:t>
            </a:r>
          </a:p>
          <a:p>
            <a:r>
              <a:rPr lang="en-US" smtClean="0"/>
              <a:t>It became arXiv.org.</a:t>
            </a:r>
          </a:p>
          <a:p>
            <a:r>
              <a:rPr lang="en-US" smtClean="0"/>
              <a:t>It moved Cornell University in 2001.</a:t>
            </a:r>
          </a:p>
          <a:p>
            <a:r>
              <a:rPr lang="en-US" smtClean="0"/>
              <a:t>It is now run by Cornell University libraries.  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NCSTRL</a:t>
            </a:r>
          </a:p>
        </p:txBody>
      </p:sp>
      <p:sp>
        <p:nvSpPr>
          <p:cNvPr id="46082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53000"/>
          </a:xfrm>
        </p:spPr>
        <p:txBody>
          <a:bodyPr/>
          <a:lstStyle/>
          <a:p>
            <a:r>
              <a:rPr lang="en-US" smtClean="0"/>
              <a:t>was the network computer science technical report library, a DARPA/NSF funded project that built an infrastructure for publishing computer science working papers. </a:t>
            </a:r>
          </a:p>
          <a:p>
            <a:r>
              <a:rPr lang="en-US" smtClean="0"/>
              <a:t>Starting in 1993, it was built on a formal protocol called Dienst. This enables local and remote services. </a:t>
            </a:r>
          </a:p>
          <a:p>
            <a:r>
              <a:rPr lang="en-US" smtClean="0"/>
              <a:t>Implementation software was deployed at participating institutions.</a:t>
            </a:r>
          </a:p>
          <a:p>
            <a:r>
              <a:rPr lang="en-US" smtClean="0"/>
              <a:t>Collapsed completely when funding was gone.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RePEc</a:t>
            </a:r>
          </a:p>
        </p:txBody>
      </p:sp>
      <p:sp>
        <p:nvSpPr>
          <p:cNvPr id="471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is a federated system based on metadata (ReDIF) and a transport protocol (Guildford Protocol), both written by yours truly.</a:t>
            </a:r>
          </a:p>
          <a:p>
            <a:r>
              <a:rPr lang="en-US" smtClean="0"/>
              <a:t>It can be run on a standard ftp or http software.</a:t>
            </a:r>
          </a:p>
          <a:p>
            <a:r>
              <a:rPr lang="en-US" smtClean="0"/>
              <a:t>RePEc archives don’t offer local services to end users. 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UPSPROTO</a:t>
            </a:r>
          </a:p>
        </p:txBody>
      </p:sp>
      <p:sp>
        <p:nvSpPr>
          <p:cNvPr id="48130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smtClean="0"/>
              <a:t>In 2000, Herbert Van de Sompel started work to build a prototype system to provide the existing discipline-based digital libraries. </a:t>
            </a:r>
          </a:p>
          <a:p>
            <a:r>
              <a:rPr lang="en-US" smtClean="0"/>
              <a:t>The experience lead to the formation of a working group that created an interoperabilty protocol called the Open Archives Protocol for Public Metadata Harvesting. (OAI-PMH).</a:t>
            </a:r>
          </a:p>
          <a:p>
            <a:r>
              <a:rPr lang="en-US" smtClean="0"/>
              <a:t>I was part of that group. 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repositories</a:t>
            </a:r>
          </a:p>
        </p:txBody>
      </p:sp>
      <p:sp>
        <p:nvSpPr>
          <p:cNvPr id="491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OAI-PMH has been so widely implemented in repositories that we can say that a repository is a collection of documents on a server that implements this protocol.</a:t>
            </a:r>
          </a:p>
          <a:p>
            <a:r>
              <a:rPr lang="en-US" smtClean="0"/>
              <a:t>The is no official lists, but counts for institutional repositories now go over 2000.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institutional repositories</a:t>
            </a:r>
          </a:p>
        </p:txBody>
      </p:sp>
      <p:sp>
        <p:nvSpPr>
          <p:cNvPr id="50178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r>
              <a:rPr lang="en-US" smtClean="0"/>
              <a:t>The initial purpose of the institutional repositories has been to make institutional research papers available.</a:t>
            </a:r>
          </a:p>
          <a:p>
            <a:r>
              <a:rPr lang="en-US" smtClean="0"/>
              <a:t>This would create open access to research papers. </a:t>
            </a:r>
          </a:p>
          <a:p>
            <a:r>
              <a:rPr lang="en-US" smtClean="0"/>
              <a:t>But the success of deposit of real scientific work has been muted.</a:t>
            </a:r>
          </a:p>
          <a:p>
            <a:r>
              <a:rPr lang="en-US" smtClean="0"/>
              <a:t>In the meantime there are other type of contents in IR.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http://openlib.org/home/krichel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371600" y="3886200"/>
            <a:ext cx="6400800" cy="304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Please shutdown the computers when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you are done.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Thank you for your attention!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As we may think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It remains to date one of the most frequently cited papers in Library and Information Science.</a:t>
            </a:r>
          </a:p>
          <a:p>
            <a:pPr eaLnBrk="1" hangingPunct="1"/>
            <a:r>
              <a:rPr lang="en-US" smtClean="0"/>
              <a:t>I think this fame is somewhat undeserved.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scientific record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As scientists do more work, the “record” extends. This is good.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Recent advances in microfilm also made is possible to store more of the record in microfilm.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But with much research and increased specialization, “significant attainments become lost in the mass of the inconsequential”.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memex</a:t>
            </a:r>
          </a:p>
        </p:txBody>
      </p:sp>
      <p:sp>
        <p:nvSpPr>
          <p:cNvPr id="2048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memex was a proposed desktop machine that would store millions of books in microfilm.</a:t>
            </a:r>
          </a:p>
          <a:p>
            <a:pPr eaLnBrk="1" hangingPunct="1"/>
            <a:r>
              <a:rPr lang="en-US" smtClean="0"/>
              <a:t>It would have a mechanism that would allow any known item from the collection rapidly.</a:t>
            </a:r>
          </a:p>
          <a:p>
            <a:pPr eaLnBrk="1" hangingPunct="1"/>
            <a:r>
              <a:rPr lang="en-US" smtClean="0"/>
              <a:t>But the problem is what items to look at?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organizing the collection</a:t>
            </a:r>
          </a:p>
        </p:txBody>
      </p:sp>
      <p:sp>
        <p:nvSpPr>
          <p:cNvPr id="2150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Still today collections are organized hierarchically from class to subclass. Think of standard classification schemes.</a:t>
            </a:r>
          </a:p>
          <a:p>
            <a:pPr eaLnBrk="1" hangingPunct="1"/>
            <a:r>
              <a:rPr lang="en-US" smtClean="0"/>
              <a:t>Or in a list of words, in a mechanical form from letter to letter.</a:t>
            </a:r>
          </a:p>
          <a:p>
            <a:pPr eaLnBrk="1" hangingPunct="1"/>
            <a:r>
              <a:rPr lang="en-US" smtClean="0"/>
              <a:t>Bush rejected this, claiming that the brain does not work in that way.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brain, by Bush </a:t>
            </a:r>
          </a:p>
        </p:txBody>
      </p:sp>
      <p:sp>
        <p:nvSpPr>
          <p:cNvPr id="2253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Bush thought that the brain works by association. </a:t>
            </a:r>
          </a:p>
          <a:p>
            <a:pPr eaLnBrk="1" hangingPunct="1"/>
            <a:r>
              <a:rPr lang="en-US" smtClean="0"/>
              <a:t>“With one item in its grasp, [the brain] snaps instantly to the next that is suggested by association of thought”.</a:t>
            </a:r>
          </a:p>
          <a:p>
            <a:pPr eaLnBrk="1" hangingPunct="1"/>
            <a:r>
              <a:rPr lang="en-US" smtClean="0"/>
              <a:t>This is done “in accordance with some intricate web of trails carried by the cells of the brain.”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memex as a brain</a:t>
            </a:r>
          </a:p>
        </p:txBody>
      </p:sp>
      <p:sp>
        <p:nvSpPr>
          <p:cNvPr id="2355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Every time a document is added to the memex it is given an identifier.</a:t>
            </a:r>
          </a:p>
          <a:p>
            <a:pPr eaLnBrk="1" hangingPunct="1"/>
            <a:r>
              <a:rPr lang="en-US" smtClean="0"/>
              <a:t>Every time an item is consulted the user can associate with it other items. These associations are recorded. </a:t>
            </a:r>
          </a:p>
          <a:p>
            <a:pPr eaLnBrk="1" hangingPunct="1"/>
            <a:r>
              <a:rPr lang="en-US" smtClean="0"/>
              <a:t>Trails of associations can be annotated and copied.</a:t>
            </a:r>
          </a:p>
          <a:p>
            <a:pPr eaLnBrk="1" hangingPunct="1"/>
            <a:r>
              <a:rPr lang="en-US" smtClean="0"/>
              <a:t>Selection by association replaces indexing.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3259451</TotalTime>
  <Words>1470</Words>
  <Application>Microsoft Office PowerPoint</Application>
  <PresentationFormat>On-screen Show (4:3)</PresentationFormat>
  <Paragraphs>163</Paragraphs>
  <Slides>36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0" baseType="lpstr">
      <vt:lpstr>Arial</vt:lpstr>
      <vt:lpstr>Calibri</vt:lpstr>
      <vt:lpstr>DejaVu Sans</vt:lpstr>
      <vt:lpstr>Office Theme</vt:lpstr>
      <vt:lpstr>Slide 1</vt:lpstr>
      <vt:lpstr>contents</vt:lpstr>
      <vt:lpstr>background</vt:lpstr>
      <vt:lpstr>As we may think</vt:lpstr>
      <vt:lpstr>the scientific record</vt:lpstr>
      <vt:lpstr>the memex</vt:lpstr>
      <vt:lpstr>organizing the collection</vt:lpstr>
      <vt:lpstr>the brain, by Bush </vt:lpstr>
      <vt:lpstr>memex as a brain</vt:lpstr>
      <vt:lpstr>sharing</vt:lpstr>
      <vt:lpstr>implementation</vt:lpstr>
      <vt:lpstr>Licklider</vt:lpstr>
      <vt:lpstr>the basic idea</vt:lpstr>
      <vt:lpstr>the system</vt:lpstr>
      <vt:lpstr>information to knowledge</vt:lpstr>
      <vt:lpstr>Lick on the brain</vt:lpstr>
      <vt:lpstr>human processing</vt:lpstr>
      <vt:lpstr>encoding</vt:lpstr>
      <vt:lpstr>steps to implementation</vt:lpstr>
      <vt:lpstr>into 80s</vt:lpstr>
      <vt:lpstr>90s</vt:lpstr>
      <vt:lpstr>the semantic web</vt:lpstr>
      <vt:lpstr>back in the trenches</vt:lpstr>
      <vt:lpstr>academic documents</vt:lpstr>
      <vt:lpstr>academic books (monographs)</vt:lpstr>
      <vt:lpstr>academic papers</vt:lpstr>
      <vt:lpstr>publishing academic papers</vt:lpstr>
      <vt:lpstr>non-formal publication</vt:lpstr>
      <vt:lpstr>preprints vs working papers</vt:lpstr>
      <vt:lpstr>xxx.lanl.gov</vt:lpstr>
      <vt:lpstr>NCSTRL</vt:lpstr>
      <vt:lpstr>RePEc</vt:lpstr>
      <vt:lpstr>UPSPROTO</vt:lpstr>
      <vt:lpstr>repositories</vt:lpstr>
      <vt:lpstr>institutional repositories</vt:lpstr>
      <vt:lpstr>Slide 36</vt:lpstr>
    </vt:vector>
  </TitlesOfParts>
  <Company>LIU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krichel</cp:lastModifiedBy>
  <cp:revision>127</cp:revision>
  <dcterms:created xsi:type="dcterms:W3CDTF">2011-03-03T20:54:23Z</dcterms:created>
  <dcterms:modified xsi:type="dcterms:W3CDTF">2011-09-16T17:33:42Z</dcterms:modified>
</cp:coreProperties>
</file>