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7" r:id="rId2"/>
    <p:sldId id="782" r:id="rId3"/>
    <p:sldId id="771" r:id="rId4"/>
    <p:sldId id="292" r:id="rId5"/>
    <p:sldId id="772" r:id="rId6"/>
    <p:sldId id="763" r:id="rId7"/>
    <p:sldId id="764" r:id="rId8"/>
    <p:sldId id="773" r:id="rId9"/>
    <p:sldId id="774" r:id="rId10"/>
    <p:sldId id="775" r:id="rId11"/>
    <p:sldId id="783" r:id="rId12"/>
    <p:sldId id="784" r:id="rId13"/>
    <p:sldId id="785" r:id="rId14"/>
    <p:sldId id="780" r:id="rId15"/>
    <p:sldId id="777" r:id="rId16"/>
    <p:sldId id="779" r:id="rId17"/>
    <p:sldId id="800" r:id="rId18"/>
    <p:sldId id="781" r:id="rId19"/>
    <p:sldId id="786" r:id="rId20"/>
    <p:sldId id="789" r:id="rId21"/>
    <p:sldId id="793" r:id="rId22"/>
    <p:sldId id="794" r:id="rId23"/>
    <p:sldId id="766" r:id="rId24"/>
    <p:sldId id="768" r:id="rId25"/>
    <p:sldId id="767" r:id="rId26"/>
    <p:sldId id="787" r:id="rId27"/>
    <p:sldId id="776" r:id="rId28"/>
    <p:sldId id="788" r:id="rId29"/>
    <p:sldId id="796" r:id="rId30"/>
    <p:sldId id="799" r:id="rId31"/>
    <p:sldId id="797" r:id="rId32"/>
    <p:sldId id="798" r:id="rId33"/>
    <p:sldId id="75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8006D-A153-4B24-ACD1-4F0E1D569106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12291-DFB6-4D56-AF45-F023DE2C20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22378-075E-4063-BE03-41237C7747A3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72E37-FB88-439A-9A50-125B7357D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784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12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7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9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8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2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7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3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9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4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5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8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9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2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0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19675" cy="41068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07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862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024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021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42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69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432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65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61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04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92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DE19-4DC2-4B96-A545-9F415AA0ECDC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29AE5-A09D-4C8C-A315-4A53260262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2910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</a:rPr>
              <a:t>LIS65</a:t>
            </a:r>
            <a:r>
              <a:rPr lang="en-US" sz="4000" dirty="0" smtClean="0">
                <a:solidFill>
                  <a:srgbClr val="E3EBF1"/>
                </a:solidFill>
              </a:rPr>
              <a:t>4</a:t>
            </a:r>
            <a:r>
              <a:rPr lang="ru-RU" sz="4000" dirty="0">
                <a:solidFill>
                  <a:srgbClr val="E3EBF1"/>
                </a:solidFill>
              </a:rPr>
              <a:t>	</a:t>
            </a:r>
            <a:r>
              <a:rPr lang="en-US" sz="4000" dirty="0" smtClean="0">
                <a:solidFill>
                  <a:srgbClr val="E3EBF1"/>
                </a:solidFill>
              </a:rPr>
              <a:t>lecture 3</a:t>
            </a:r>
          </a:p>
          <a:p>
            <a:pPr algn="ctr" eaLnBrk="1" hangingPunct="1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err="1" smtClean="0">
                <a:solidFill>
                  <a:srgbClr val="E3EBF1"/>
                </a:solidFill>
              </a:rPr>
              <a:t>omeka</a:t>
            </a:r>
            <a:r>
              <a:rPr lang="en-US" sz="4000" dirty="0" smtClean="0">
                <a:solidFill>
                  <a:srgbClr val="E3EBF1"/>
                </a:solidFill>
              </a:rPr>
              <a:t> installation and </a:t>
            </a:r>
            <a:r>
              <a:rPr lang="en-US" sz="4000" smtClean="0">
                <a:solidFill>
                  <a:srgbClr val="E3EBF1"/>
                </a:solidFill>
              </a:rPr>
              <a:t>system overview start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Thomas </a:t>
            </a:r>
            <a:r>
              <a:rPr lang="en-GB" sz="2800" dirty="0" err="1" smtClean="0">
                <a:solidFill>
                  <a:srgbClr val="FFFFFF"/>
                </a:solidFill>
              </a:rPr>
              <a:t>Krichel</a:t>
            </a:r>
            <a:endParaRPr lang="en-GB" sz="2800" dirty="0" smtClean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</a:rPr>
              <a:t>2011-10-05</a:t>
            </a:r>
            <a:endParaRPr lang="en-GB" sz="2800" dirty="0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smtClean="0">
                <a:solidFill>
                  <a:srgbClr val="E3EBF1"/>
                </a:solidFill>
              </a:rPr>
              <a:t>the web site</a:t>
            </a:r>
            <a:r>
              <a:rPr lang="ru-RU" sz="4000" dirty="0" smtClean="0">
                <a:solidFill>
                  <a:srgbClr val="E3EBF1"/>
                </a:solidFill>
              </a:rPr>
              <a:t> </a:t>
            </a:r>
            <a:endParaRPr lang="ru-RU" sz="4000" dirty="0">
              <a:solidFill>
                <a:srgbClr val="E3EBF1"/>
              </a:solidFill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228600" y="1219200"/>
            <a:ext cx="8686800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As part of the course, you are being provided with web space on the server wotan.liu.edu, at the URL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	http://wotan.liu.edu/</a:t>
            </a:r>
            <a:r>
              <a:rPr lang="en-US" sz="3200" dirty="0">
                <a:solidFill>
                  <a:srgbClr val="FFFFFF"/>
                </a:solidFill>
              </a:rPr>
              <a:t>home/</a:t>
            </a:r>
            <a:r>
              <a:rPr lang="en-GB" sz="3200" i="1" dirty="0">
                <a:solidFill>
                  <a:srgbClr val="FFFFFF"/>
                </a:solidFill>
              </a:rPr>
              <a:t>user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	where </a:t>
            </a:r>
            <a:r>
              <a:rPr lang="en-GB" sz="3200" i="1" dirty="0">
                <a:solidFill>
                  <a:srgbClr val="FFFFFF"/>
                </a:solidFill>
              </a:rPr>
              <a:t>user</a:t>
            </a:r>
            <a:r>
              <a:rPr lang="en-GB" sz="3200" dirty="0">
                <a:solidFill>
                  <a:srgbClr val="FFFFFF"/>
                </a:solidFill>
              </a:rPr>
              <a:t> is a user name that you have chosen.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shows a list of available fails as prepared by the web server at </a:t>
            </a:r>
            <a:r>
              <a:rPr lang="en-GB" sz="3200" dirty="0" err="1">
                <a:solidFill>
                  <a:srgbClr val="FFFFFF"/>
                </a:solidFill>
              </a:rPr>
              <a:t>wotan</a:t>
            </a:r>
            <a:r>
              <a:rPr lang="en-GB" sz="3200" dirty="0">
                <a:solidFill>
                  <a:srgbClr val="FFFFFF"/>
                </a:solidFill>
              </a:rPr>
              <a:t>. </a:t>
            </a:r>
          </a:p>
          <a:p>
            <a:pPr marL="328613" indent="-317500" algn="just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This is a page that Thomas has prepared for you. </a:t>
            </a:r>
          </a:p>
        </p:txBody>
      </p:sp>
    </p:spTree>
    <p:extLst>
      <p:ext uri="{BB962C8B-B14F-4D97-AF65-F5344CB8AC3E}">
        <p14:creationId xmlns:p14="http://schemas.microsoft.com/office/powerpoint/2010/main" xmlns="" val="27174029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is an open-source software for image-based repositories.</a:t>
            </a:r>
          </a:p>
          <a:p>
            <a:r>
              <a:rPr lang="en-US" dirty="0" smtClean="0"/>
              <a:t>Each of you gets a complete installation of </a:t>
            </a:r>
            <a:r>
              <a:rPr lang="en-US" dirty="0" err="1" smtClean="0"/>
              <a:t>omeka</a:t>
            </a:r>
            <a:r>
              <a:rPr lang="en-US" dirty="0" smtClean="0"/>
              <a:t> installed in your home directory.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uses PHP [2 slides].</a:t>
            </a:r>
          </a:p>
          <a:p>
            <a:r>
              <a:rPr lang="en-US" dirty="0" err="1" smtClean="0"/>
              <a:t>Omeka</a:t>
            </a:r>
            <a:r>
              <a:rPr lang="en-US" dirty="0" smtClean="0"/>
              <a:t> uses </a:t>
            </a:r>
            <a:r>
              <a:rPr lang="en-US" dirty="0" err="1" smtClean="0"/>
              <a:t>mySQL</a:t>
            </a:r>
            <a:r>
              <a:rPr lang="en-US" dirty="0" smtClean="0"/>
              <a:t> [2 slides].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is written in PHP. PHP is the </a:t>
            </a:r>
            <a:r>
              <a:rPr lang="en-US" u="sng" dirty="0" smtClean="0"/>
              <a:t>P</a:t>
            </a:r>
            <a:r>
              <a:rPr lang="en-US" dirty="0" smtClean="0"/>
              <a:t>HP </a:t>
            </a:r>
            <a:r>
              <a:rPr lang="en-US" u="sng" dirty="0" smtClean="0"/>
              <a:t>H</a:t>
            </a:r>
            <a:r>
              <a:rPr lang="en-US" dirty="0" smtClean="0"/>
              <a:t>ypertext </a:t>
            </a:r>
            <a:r>
              <a:rPr lang="en-US" u="sng" dirty="0" smtClean="0"/>
              <a:t>P</a:t>
            </a:r>
            <a:r>
              <a:rPr lang="en-US" dirty="0" smtClean="0"/>
              <a:t>rocessor, a high level scripting language.</a:t>
            </a:r>
          </a:p>
          <a:p>
            <a:r>
              <a:rPr lang="en-US" dirty="0" smtClean="0"/>
              <a:t>PHP code is interpreted by the web server. 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r>
              <a:rPr lang="en-US" dirty="0" smtClean="0"/>
              <a:t> we run the Apache web server. </a:t>
            </a:r>
          </a:p>
          <a:p>
            <a:r>
              <a:rPr lang="en-US" dirty="0" smtClean="0"/>
              <a:t>Apache on </a:t>
            </a:r>
            <a:r>
              <a:rPr lang="en-US" dirty="0" err="1" smtClean="0"/>
              <a:t>wotan</a:t>
            </a:r>
            <a:r>
              <a:rPr lang="en-US" dirty="0" smtClean="0"/>
              <a:t> is configured in such a way as to interpret PHP.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interprets 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Apache on </a:t>
            </a:r>
            <a:r>
              <a:rPr lang="en-US" dirty="0" err="1" smtClean="0"/>
              <a:t>wotan</a:t>
            </a:r>
            <a:r>
              <a:rPr lang="en-US" dirty="0" smtClean="0"/>
              <a:t> finds a file that has the ending .</a:t>
            </a:r>
            <a:r>
              <a:rPr lang="en-US" dirty="0" err="1" smtClean="0"/>
              <a:t>php</a:t>
            </a:r>
            <a:r>
              <a:rPr lang="en-US" dirty="0" smtClean="0"/>
              <a:t>, it does not send it to the web client directly.</a:t>
            </a:r>
          </a:p>
          <a:p>
            <a:r>
              <a:rPr lang="en-US" dirty="0" smtClean="0"/>
              <a:t>Instead it scans the page for special processing instructions, &lt;?</a:t>
            </a:r>
            <a:r>
              <a:rPr lang="en-US" dirty="0" err="1" smtClean="0"/>
              <a:t>php</a:t>
            </a:r>
            <a:r>
              <a:rPr lang="en-US" dirty="0" smtClean="0"/>
              <a:t> … ?&gt; and sends these processing instructions to a PHP interpreter. </a:t>
            </a:r>
          </a:p>
          <a:p>
            <a:r>
              <a:rPr lang="en-US" dirty="0" smtClean="0"/>
              <a:t>Then it sends the processed code (usually in HTML) to the client. </a:t>
            </a:r>
          </a:p>
          <a:p>
            <a:r>
              <a:rPr lang="en-US" dirty="0" smtClean="0"/>
              <a:t>This </a:t>
            </a:r>
            <a:r>
              <a:rPr lang="en-US" dirty="0" err="1" smtClean="0"/>
              <a:t>verry</a:t>
            </a:r>
            <a:r>
              <a:rPr lang="en-US" dirty="0" smtClean="0"/>
              <a:t> slow and inefficient.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Omeka</a:t>
            </a:r>
            <a:r>
              <a:rPr lang="en-US" dirty="0" smtClean="0"/>
              <a:t> uses the </a:t>
            </a:r>
            <a:r>
              <a:rPr lang="en-US" dirty="0" err="1" smtClean="0"/>
              <a:t>mySQL</a:t>
            </a:r>
            <a:r>
              <a:rPr lang="en-US" dirty="0" smtClean="0"/>
              <a:t> database system to store data. It keeps as set of databases.</a:t>
            </a:r>
          </a:p>
          <a:p>
            <a:r>
              <a:rPr lang="en-US" dirty="0" smtClean="0"/>
              <a:t>Your database has the same name as your user name. </a:t>
            </a:r>
          </a:p>
          <a:p>
            <a:r>
              <a:rPr lang="en-US" dirty="0" smtClean="0"/>
              <a:t>The database was created by Thomas before today’s class by running the </a:t>
            </a:r>
            <a:r>
              <a:rPr lang="en-US" dirty="0" err="1" smtClean="0"/>
              <a:t>mySQL</a:t>
            </a:r>
            <a:r>
              <a:rPr lang="en-US" dirty="0" smtClean="0"/>
              <a:t> commands</a:t>
            </a:r>
          </a:p>
          <a:p>
            <a:pPr lvl="1">
              <a:buNone/>
            </a:pPr>
            <a:r>
              <a:rPr lang="en-US" dirty="0" smtClean="0"/>
              <a:t>CREATE DATABASE </a:t>
            </a:r>
            <a:r>
              <a:rPr lang="en-US" i="1" dirty="0" smtClean="0"/>
              <a:t>user</a:t>
            </a:r>
            <a:r>
              <a:rPr lang="en-US" dirty="0" smtClean="0"/>
              <a:t>;</a:t>
            </a:r>
          </a:p>
          <a:p>
            <a:pPr lvl="1">
              <a:buNone/>
            </a:pPr>
            <a:r>
              <a:rPr lang="en-US" dirty="0" smtClean="0"/>
              <a:t>GRANT ALL ON </a:t>
            </a:r>
            <a:r>
              <a:rPr lang="en-US" i="1" dirty="0" smtClean="0"/>
              <a:t>user</a:t>
            </a:r>
            <a:r>
              <a:rPr lang="en-US" dirty="0" smtClean="0"/>
              <a:t>.* to '</a:t>
            </a:r>
            <a:r>
              <a:rPr lang="en-US" i="1" dirty="0" err="1" smtClean="0"/>
              <a:t>user</a:t>
            </a:r>
            <a:r>
              <a:rPr lang="en-US" dirty="0" err="1" smtClean="0"/>
              <a:t>'@'localhost</a:t>
            </a:r>
            <a:r>
              <a:rPr lang="en-US" dirty="0" smtClean="0"/>
              <a:t>' IDENTIFIED BY '</a:t>
            </a:r>
            <a:r>
              <a:rPr lang="en-US" i="1" dirty="0" smtClean="0"/>
              <a:t>secret</a:t>
            </a:r>
            <a:r>
              <a:rPr lang="en-US" dirty="0" smtClean="0"/>
              <a:t>' WITH GRANT OPTION;</a:t>
            </a:r>
          </a:p>
          <a:p>
            <a:pPr>
              <a:buNone/>
            </a:pPr>
            <a:r>
              <a:rPr lang="en-US" dirty="0" smtClean="0"/>
              <a:t>    where </a:t>
            </a:r>
            <a:r>
              <a:rPr lang="en-US" i="1" dirty="0" smtClean="0"/>
              <a:t>user</a:t>
            </a:r>
            <a:r>
              <a:rPr lang="en-US" dirty="0" smtClean="0"/>
              <a:t> is your username and </a:t>
            </a:r>
            <a:r>
              <a:rPr lang="en-US" i="1" dirty="0" smtClean="0"/>
              <a:t>secret</a:t>
            </a:r>
            <a:r>
              <a:rPr lang="en-US" dirty="0" smtClean="0"/>
              <a:t> is your secret word.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PHPmyadmin</a:t>
            </a:r>
            <a:r>
              <a:rPr lang="en-US" dirty="0" smtClean="0"/>
              <a:t>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At http://wotan.liu.edu/phpmyadmin we have the </a:t>
            </a:r>
            <a:r>
              <a:rPr lang="en-US" dirty="0" err="1" smtClean="0"/>
              <a:t>PHPmyadmin</a:t>
            </a:r>
            <a:r>
              <a:rPr lang="en-US" dirty="0" smtClean="0"/>
              <a:t> installation.</a:t>
            </a:r>
          </a:p>
          <a:p>
            <a:r>
              <a:rPr lang="en-US" dirty="0" err="1" smtClean="0"/>
              <a:t>PHPmyadmin</a:t>
            </a:r>
            <a:r>
              <a:rPr lang="en-US" dirty="0" smtClean="0"/>
              <a:t> is a web interface, written for the administration of </a:t>
            </a:r>
            <a:r>
              <a:rPr lang="en-US" dirty="0" err="1" smtClean="0"/>
              <a:t>mySQL</a:t>
            </a:r>
            <a:r>
              <a:rPr lang="en-US" dirty="0" smtClean="0"/>
              <a:t>, written in PHP. Thus you don’t have to learn </a:t>
            </a:r>
            <a:r>
              <a:rPr lang="en-US" dirty="0" err="1" smtClean="0"/>
              <a:t>mySQL</a:t>
            </a:r>
            <a:r>
              <a:rPr lang="en-US" dirty="0" smtClean="0"/>
              <a:t> commands.</a:t>
            </a:r>
          </a:p>
          <a:p>
            <a:r>
              <a:rPr lang="en-US" dirty="0" smtClean="0"/>
              <a:t>You gain access to the interface by login with your user name and your secret word.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omeka</a:t>
            </a:r>
            <a:r>
              <a:rPr lang="en-US" dirty="0" smtClean="0"/>
              <a:t>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8613" indent="-317500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As part of the course, you are being provided with web space on the server wotan.liu.edu, at the URL</a:t>
            </a:r>
          </a:p>
          <a:p>
            <a:pPr marL="328613" indent="-317500">
              <a:spcBef>
                <a:spcPts val="700"/>
              </a:spcBef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	http://wotan.liu.edu/</a:t>
            </a:r>
            <a:r>
              <a:rPr lang="en-US" dirty="0" err="1" smtClean="0">
                <a:solidFill>
                  <a:srgbClr val="FFFFFF"/>
                </a:solidFill>
              </a:rPr>
              <a:t>omeka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GB" i="1" dirty="0" smtClean="0">
                <a:solidFill>
                  <a:srgbClr val="FFFFFF"/>
                </a:solidFill>
              </a:rPr>
              <a:t>user </a:t>
            </a:r>
          </a:p>
          <a:p>
            <a:pPr marL="328613" indent="-317500" algn="just">
              <a:spcBef>
                <a:spcPts val="700"/>
              </a:spcBef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	where </a:t>
            </a:r>
            <a:r>
              <a:rPr lang="en-GB" i="1" dirty="0" smtClean="0">
                <a:solidFill>
                  <a:srgbClr val="FFFFFF"/>
                </a:solidFill>
              </a:rPr>
              <a:t>user</a:t>
            </a:r>
            <a:r>
              <a:rPr lang="en-GB" dirty="0" smtClean="0">
                <a:solidFill>
                  <a:srgbClr val="FFFFFF"/>
                </a:solidFill>
              </a:rPr>
              <a:t> is a user name that you have chosen. </a:t>
            </a:r>
          </a:p>
          <a:p>
            <a:pPr marL="328613" indent="-317500" algn="just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dirty="0" smtClean="0">
                <a:solidFill>
                  <a:srgbClr val="FFFFFF"/>
                </a:solidFill>
              </a:rPr>
              <a:t>This URL will initially redirect to an initialization screen. Fill it out.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 out the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Things to note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Superuser</a:t>
            </a:r>
            <a:r>
              <a:rPr lang="en-US" dirty="0" smtClean="0"/>
              <a:t> Account Username”</a:t>
            </a:r>
          </a:p>
          <a:p>
            <a:pPr lvl="1"/>
            <a:r>
              <a:rPr lang="en-US" dirty="0" smtClean="0"/>
              <a:t>“Email” for password reminders to the </a:t>
            </a:r>
            <a:r>
              <a:rPr lang="en-US" dirty="0" err="1" smtClean="0"/>
              <a:t>superuser</a:t>
            </a:r>
            <a:r>
              <a:rPr lang="en-US" dirty="0" smtClean="0"/>
              <a:t>. Note that </a:t>
            </a:r>
            <a:r>
              <a:rPr lang="en-US" dirty="0" err="1" smtClean="0"/>
              <a:t>wotan</a:t>
            </a:r>
            <a:r>
              <a:rPr lang="en-US" dirty="0" smtClean="0"/>
              <a:t> can not send </a:t>
            </a:r>
            <a:r>
              <a:rPr lang="en-US" smtClean="0"/>
              <a:t>out non-local email </a:t>
            </a:r>
            <a:r>
              <a:rPr lang="en-US" dirty="0" smtClean="0"/>
              <a:t>;-(</a:t>
            </a:r>
            <a:endParaRPr lang="en-US" dirty="0" smtClean="0"/>
          </a:p>
          <a:p>
            <a:pPr lvl="1"/>
            <a:r>
              <a:rPr lang="en-US" dirty="0" smtClean="0"/>
              <a:t>“Administrator Email” will be noted on the site </a:t>
            </a:r>
          </a:p>
          <a:p>
            <a:r>
              <a:rPr lang="en-US" dirty="0" smtClean="0"/>
              <a:t>All other settings can be left at the default and/or can be changed in the “general settings” later.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omeka’s</a:t>
            </a:r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database has a set of tables inside.</a:t>
            </a:r>
          </a:p>
          <a:p>
            <a:r>
              <a:rPr lang="en-US" dirty="0" smtClean="0"/>
              <a:t>The tables that </a:t>
            </a:r>
            <a:r>
              <a:rPr lang="en-US" dirty="0" err="1" smtClean="0"/>
              <a:t>omeka</a:t>
            </a:r>
            <a:r>
              <a:rPr lang="en-US" dirty="0" smtClean="0"/>
              <a:t> creates, and then uses, all have a name starting with “</a:t>
            </a:r>
            <a:r>
              <a:rPr lang="en-US" dirty="0" err="1" smtClean="0"/>
              <a:t>omeka</a:t>
            </a:r>
            <a:r>
              <a:rPr lang="en-US" dirty="0" smtClean="0"/>
              <a:t>_”.</a:t>
            </a:r>
          </a:p>
          <a:p>
            <a:r>
              <a:rPr lang="en-US" dirty="0" smtClean="0"/>
              <a:t>You can create other tables in your </a:t>
            </a:r>
            <a:r>
              <a:rPr lang="en-US" dirty="0" err="1" smtClean="0"/>
              <a:t>mySQL</a:t>
            </a:r>
            <a:r>
              <a:rPr lang="en-US" dirty="0" smtClean="0"/>
              <a:t> database but choose names that don’t start with “</a:t>
            </a:r>
            <a:r>
              <a:rPr lang="en-US" dirty="0" err="1" smtClean="0"/>
              <a:t>omeka</a:t>
            </a:r>
            <a:r>
              <a:rPr lang="en-US" dirty="0" smtClean="0"/>
              <a:t>_”.</a:t>
            </a:r>
          </a:p>
          <a:p>
            <a:r>
              <a:rPr lang="en-US" dirty="0" smtClean="0"/>
              <a:t>You can see the tables created once you have filled out the installation form.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generalities about </a:t>
            </a:r>
            <a:r>
              <a:rPr lang="en-US" dirty="0" err="1" smtClean="0"/>
              <a:t>Debian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Debian</a:t>
            </a:r>
            <a:r>
              <a:rPr lang="en-US" dirty="0" smtClean="0"/>
              <a:t> is an open-source computer operating system developed and maintained by  a large group of volunteer.</a:t>
            </a:r>
          </a:p>
          <a:p>
            <a:r>
              <a:rPr lang="en-US" dirty="0" err="1" smtClean="0"/>
              <a:t>Debian</a:t>
            </a:r>
            <a:r>
              <a:rPr lang="en-US" dirty="0" smtClean="0"/>
              <a:t> packages together a very large set of pieces of software into a coherent system.</a:t>
            </a:r>
          </a:p>
          <a:p>
            <a:r>
              <a:rPr lang="en-US" dirty="0" smtClean="0"/>
              <a:t>Wotan runs the testing version. </a:t>
            </a:r>
          </a:p>
          <a:p>
            <a:r>
              <a:rPr lang="en-US" dirty="0" smtClean="0"/>
              <a:t>It provides a version of the UNIX operating system using Linux.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the Internet.</a:t>
            </a:r>
          </a:p>
          <a:p>
            <a:r>
              <a:rPr lang="en-US" dirty="0" smtClean="0"/>
              <a:t>Introduction to </a:t>
            </a:r>
            <a:r>
              <a:rPr lang="en-US" dirty="0" err="1" smtClean="0"/>
              <a:t>wotan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Introduction to </a:t>
            </a:r>
            <a:r>
              <a:rPr lang="en-US" dirty="0" err="1" smtClean="0"/>
              <a:t>omeka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files, directories and links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Files are continuous chunks data on disks that are required  for software applications.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Directories are files that contain other files. Microsoft calls them folders.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In UNIX, the directory separator is “/”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top directory is “/” on its own.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users and groups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5318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“root” is the user name of the superuser.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superuser has all privileges.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There are other physical users, i.e. persons using the machine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There are users that are virtual, usually created to run a daemon. For example, the web sever in run by a user www-data. 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Arbitrary users can be put together in groups.</a:t>
            </a:r>
          </a:p>
          <a:p>
            <a:pPr marL="328613" indent="-328613" eaLnBrk="1" hangingPunct="1"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Arial" charset="0"/>
              </a:rPr>
              <a:t>permission model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5097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Permission of files are given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to the owner of the file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to the group of the file</a:t>
            </a:r>
          </a:p>
          <a:p>
            <a:pPr marL="728663" lvl="1" indent="-271463" eaLnBrk="1" hangingPunct="1"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and to the rest of the world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A group is a grouping of users. Unix allows to define any number of groups and make users a member of it. </a:t>
            </a:r>
          </a:p>
          <a:p>
            <a:pPr marL="328613" indent="-328613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>
                <a:solidFill>
                  <a:srgbClr val="FFFFFF"/>
                </a:solidFill>
                <a:latin typeface="Arial" charset="0"/>
              </a:rPr>
              <a:t>The rest of the world are all other users who have access to the system. That includes www-data!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0075" cy="102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err="1">
                <a:solidFill>
                  <a:srgbClr val="E3EBF1"/>
                </a:solidFill>
              </a:rPr>
              <a:t>winscp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382000" cy="518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In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, the client that we use here most of the time, we don't make advanced use of public </a:t>
            </a:r>
            <a:r>
              <a:rPr lang="en-US" sz="3200" dirty="0" smtClean="0">
                <a:solidFill>
                  <a:srgbClr val="FFFFFF"/>
                </a:solidFill>
              </a:rPr>
              <a:t>keys, we simply </a:t>
            </a:r>
            <a:r>
              <a:rPr lang="en-US" sz="3200" dirty="0">
                <a:solidFill>
                  <a:srgbClr val="FFFFFF"/>
                </a:solidFill>
              </a:rPr>
              <a:t>give a password.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Note that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 does not establish a connection to </a:t>
            </a:r>
            <a:r>
              <a:rPr lang="en-US" sz="3200" dirty="0" err="1">
                <a:solidFill>
                  <a:srgbClr val="FFFFFF"/>
                </a:solidFill>
              </a:rPr>
              <a:t>wotan</a:t>
            </a:r>
            <a:r>
              <a:rPr lang="en-US" sz="3200" dirty="0">
                <a:solidFill>
                  <a:srgbClr val="FFFFFF"/>
                </a:solidFill>
              </a:rPr>
              <a:t>. It </a:t>
            </a:r>
            <a:r>
              <a:rPr lang="en-US" sz="3200" dirty="0" smtClean="0">
                <a:solidFill>
                  <a:srgbClr val="FFFFFF"/>
                </a:solidFill>
              </a:rPr>
              <a:t>simply </a:t>
            </a:r>
            <a:r>
              <a:rPr lang="en-US" sz="3200" dirty="0">
                <a:solidFill>
                  <a:srgbClr val="FFFFFF"/>
                </a:solidFill>
              </a:rPr>
              <a:t>uses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as a means to transfer files.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When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 saves a file, it may require to open a new connection and will ask you the password again. This request may be in a window you can't immediately see. </a:t>
            </a:r>
          </a:p>
        </p:txBody>
      </p:sp>
    </p:spTree>
    <p:extLst>
      <p:ext uri="{BB962C8B-B14F-4D97-AF65-F5344CB8AC3E}">
        <p14:creationId xmlns:p14="http://schemas.microsoft.com/office/powerpoint/2010/main" xmlns="" val="30437632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ssh and mac os/x</a:t>
            </a:r>
          </a:p>
        </p:txBody>
      </p:sp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83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In the past I told Mac users to investigate  </a:t>
            </a:r>
            <a:r>
              <a:rPr lang="en-GB" sz="2800" dirty="0" err="1">
                <a:solidFill>
                  <a:srgbClr val="FFFFFF"/>
                </a:solidFill>
              </a:rPr>
              <a:t>investigate</a:t>
            </a:r>
            <a:r>
              <a:rPr lang="en-GB" sz="2800" dirty="0">
                <a:solidFill>
                  <a:srgbClr val="FFFFFF"/>
                </a:solidFill>
              </a:rPr>
              <a:t> a software called </a:t>
            </a:r>
            <a:r>
              <a:rPr lang="en-GB" sz="2800" dirty="0" err="1">
                <a:solidFill>
                  <a:srgbClr val="FFFFFF"/>
                </a:solidFill>
              </a:rPr>
              <a:t>fugu</a:t>
            </a:r>
            <a:r>
              <a:rPr lang="en-GB" sz="2800" dirty="0">
                <a:solidFill>
                  <a:srgbClr val="FFFFFF"/>
                </a:solidFill>
              </a:rPr>
              <a:t>: http://rsug.itd.umich.edu/software/fugu/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A student made me aware of </a:t>
            </a:r>
            <a:r>
              <a:rPr lang="en-US" sz="2800" dirty="0" err="1">
                <a:solidFill>
                  <a:srgbClr val="FFFFFF"/>
                </a:solidFill>
              </a:rPr>
              <a:t>TextWrangler</a:t>
            </a:r>
            <a:r>
              <a:rPr lang="en-US" sz="2800" dirty="0">
                <a:solidFill>
                  <a:srgbClr val="FFFFFF"/>
                </a:solidFill>
              </a:rPr>
              <a:t> at http://www.barebones.com/products/textwrangler/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This is an editor, not an </a:t>
            </a:r>
            <a:r>
              <a:rPr lang="en-US" sz="2400" dirty="0" err="1">
                <a:solidFill>
                  <a:srgbClr val="FFFFFF"/>
                </a:solidFill>
              </a:rPr>
              <a:t>ssh</a:t>
            </a:r>
            <a:r>
              <a:rPr lang="en-US" sz="2400" dirty="0">
                <a:solidFill>
                  <a:srgbClr val="FFFFFF"/>
                </a:solidFill>
              </a:rPr>
              <a:t> client but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It has support for remote file storing via </a:t>
            </a:r>
            <a:r>
              <a:rPr lang="en-US" sz="2400" dirty="0" err="1">
                <a:solidFill>
                  <a:srgbClr val="FFFFFF"/>
                </a:solidFill>
              </a:rPr>
              <a:t>ssh</a:t>
            </a:r>
            <a:r>
              <a:rPr lang="en-US" sz="2400" dirty="0">
                <a:solidFill>
                  <a:srgbClr val="FFFFFF"/>
                </a:solidFill>
              </a:rPr>
              <a:t>.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I think it also has a HTML editing mode. </a:t>
            </a:r>
          </a:p>
          <a:p>
            <a:pPr marL="731838" lvl="1" indent="-274638" eaLnBrk="1" hangingPunct="1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2400" dirty="0">
                <a:solidFill>
                  <a:srgbClr val="FFFFFF"/>
                </a:solidFill>
              </a:rPr>
              <a:t>My student was pleased with it.  </a:t>
            </a:r>
          </a:p>
          <a:p>
            <a:pPr marL="328613" indent="-317500" eaLnBrk="1" hangingPunct="1">
              <a:lnSpc>
                <a:spcPct val="11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413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229600" cy="88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>
                <a:solidFill>
                  <a:srgbClr val="E3EBF1"/>
                </a:solidFill>
              </a:rPr>
              <a:t>open a wotan session with winscp</a:t>
            </a:r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8305800" cy="5345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If you see a list of session, click on “new session”.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The host name is “wotan.liu.edu”.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Give your user name.</a:t>
            </a: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400" dirty="0">
                <a:solidFill>
                  <a:srgbClr val="FFFFFF"/>
                </a:solidFill>
              </a:rPr>
              <a:t>Click on “save”, this will save the session, after “ok”.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You will be lead to the list of saved sessions, double-click to open a session.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At initial connection, you will be shown a warning message that you can ignore.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2800" dirty="0">
                <a:solidFill>
                  <a:srgbClr val="FFFFFF"/>
                </a:solidFill>
              </a:rPr>
              <a:t>When saving or duplicating files, you may be asked to enter your password again. Watch out for that.</a:t>
            </a:r>
          </a:p>
        </p:txBody>
      </p:sp>
    </p:spTree>
    <p:extLst>
      <p:ext uri="{BB962C8B-B14F-4D97-AF65-F5344CB8AC3E}">
        <p14:creationId xmlns:p14="http://schemas.microsoft.com/office/powerpoint/2010/main" xmlns="" val="9944052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your connection with </a:t>
            </a:r>
            <a:r>
              <a:rPr lang="en-US" dirty="0" err="1" smtClean="0"/>
              <a:t>wotan</a:t>
            </a:r>
            <a:r>
              <a:rPr lang="en-US" dirty="0" smtClean="0"/>
              <a:t>, and you have authenticated as a certain user, you will be shown your home directory.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wotan</a:t>
            </a:r>
            <a:r>
              <a:rPr lang="en-US" dirty="0" smtClean="0"/>
              <a:t> this is /home/</a:t>
            </a:r>
            <a:r>
              <a:rPr lang="en-US" i="1" dirty="0" smtClean="0"/>
              <a:t>user</a:t>
            </a:r>
            <a:r>
              <a:rPr lang="en-US" dirty="0" smtClean="0"/>
              <a:t> where </a:t>
            </a:r>
            <a:r>
              <a:rPr lang="en-US" i="1" dirty="0" smtClean="0"/>
              <a:t>user</a:t>
            </a:r>
            <a:r>
              <a:rPr lang="en-US" dirty="0" smtClean="0"/>
              <a:t> is your user name. </a:t>
            </a:r>
          </a:p>
          <a:p>
            <a:r>
              <a:rPr lang="en-GB" dirty="0" smtClean="0">
                <a:solidFill>
                  <a:srgbClr val="FFFFFF"/>
                </a:solidFill>
              </a:rPr>
              <a:t>There you see a bunch of files starting with a dot. Leave them alone.</a:t>
            </a:r>
          </a:p>
          <a:p>
            <a:r>
              <a:rPr lang="en-GB" dirty="0" smtClean="0">
                <a:solidFill>
                  <a:srgbClr val="FFFFFF"/>
                </a:solidFill>
              </a:rPr>
              <a:t>And you see a bunch of directories.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dirty="0" smtClean="0">
                <a:solidFill>
                  <a:srgbClr val="E3EBF1"/>
                </a:solidFill>
              </a:rPr>
              <a:t>initial files on </a:t>
            </a:r>
            <a:r>
              <a:rPr lang="en-GB" sz="4000" dirty="0" err="1" smtClean="0">
                <a:solidFill>
                  <a:srgbClr val="E3EBF1"/>
                </a:solidFill>
              </a:rPr>
              <a:t>wotan</a:t>
            </a:r>
            <a:endParaRPr lang="en-GB" sz="4000" dirty="0">
              <a:solidFill>
                <a:srgbClr val="E3EBF1"/>
              </a:solidFill>
            </a:endParaRPr>
          </a:p>
        </p:txBody>
      </p:sp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457200" y="1257300"/>
            <a:ext cx="8229600" cy="529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</a:t>
            </a:r>
            <a:r>
              <a:rPr lang="en-GB" sz="3200" dirty="0">
                <a:solidFill>
                  <a:srgbClr val="FFFFFF"/>
                </a:solidFill>
              </a:rPr>
              <a:t>directory called </a:t>
            </a:r>
            <a:r>
              <a:rPr lang="en-GB" sz="3200" dirty="0" err="1" smtClean="0">
                <a:solidFill>
                  <a:srgbClr val="FFFFFF"/>
                </a:solidFill>
              </a:rPr>
              <a:t>public_html</a:t>
            </a:r>
            <a:r>
              <a:rPr lang="en-GB" sz="3200" dirty="0" smtClean="0">
                <a:solidFill>
                  <a:srgbClr val="FFFFFF"/>
                </a:solidFill>
              </a:rPr>
              <a:t>. This is your web site.</a:t>
            </a:r>
            <a:endParaRPr lang="en-GB" sz="32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directory called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-</a:t>
            </a:r>
            <a:r>
              <a:rPr lang="en-GB" sz="3200" i="1" dirty="0" smtClean="0">
                <a:solidFill>
                  <a:srgbClr val="FFFFFF"/>
                </a:solidFill>
              </a:rPr>
              <a:t>version</a:t>
            </a:r>
            <a:r>
              <a:rPr lang="en-GB" sz="3200" dirty="0" smtClean="0">
                <a:solidFill>
                  <a:srgbClr val="FFFFFF"/>
                </a:solidFill>
              </a:rPr>
              <a:t> where </a:t>
            </a:r>
            <a:r>
              <a:rPr lang="en-GB" sz="3200" i="1" dirty="0" smtClean="0">
                <a:solidFill>
                  <a:srgbClr val="FFFFFF"/>
                </a:solidFill>
              </a:rPr>
              <a:t>version </a:t>
            </a:r>
            <a:r>
              <a:rPr lang="en-GB" sz="3200" dirty="0" smtClean="0">
                <a:solidFill>
                  <a:srgbClr val="FFFFFF"/>
                </a:solidFill>
              </a:rPr>
              <a:t>is a version number.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smtClean="0">
                <a:solidFill>
                  <a:srgbClr val="FFFFFF"/>
                </a:solidFill>
              </a:rPr>
              <a:t>A symbolic link (aka </a:t>
            </a:r>
            <a:r>
              <a:rPr lang="en-GB" sz="3200" dirty="0" err="1" smtClean="0">
                <a:solidFill>
                  <a:srgbClr val="FFFFFF"/>
                </a:solidFill>
              </a:rPr>
              <a:t>symlink</a:t>
            </a:r>
            <a:r>
              <a:rPr lang="en-GB" sz="3200" dirty="0" smtClean="0">
                <a:solidFill>
                  <a:srgbClr val="FFFFFF"/>
                </a:solidFill>
              </a:rPr>
              <a:t>, aka shortcut) called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 leading to </a:t>
            </a:r>
            <a:r>
              <a:rPr lang="en-GB" sz="3200" dirty="0" err="1" smtClean="0">
                <a:solidFill>
                  <a:srgbClr val="FFFFFF"/>
                </a:solidFill>
              </a:rPr>
              <a:t>omeka</a:t>
            </a:r>
            <a:r>
              <a:rPr lang="en-GB" sz="3200" dirty="0" smtClean="0">
                <a:solidFill>
                  <a:srgbClr val="FFFFFF"/>
                </a:solidFill>
              </a:rPr>
              <a:t>-</a:t>
            </a:r>
            <a:r>
              <a:rPr lang="en-GB" sz="3200" i="1" dirty="0" smtClean="0">
                <a:solidFill>
                  <a:srgbClr val="FFFFFF"/>
                </a:solidFill>
              </a:rPr>
              <a:t>version</a:t>
            </a:r>
            <a:r>
              <a:rPr lang="en-GB" sz="3200" dirty="0" smtClean="0">
                <a:solidFill>
                  <a:srgbClr val="FFFFFF"/>
                </a:solidFill>
              </a:rPr>
              <a:t>. This there for updating the installation later. </a:t>
            </a:r>
            <a:endParaRPr lang="en-GB" sz="2400" dirty="0">
              <a:solidFill>
                <a:srgbClr val="FFFFFF"/>
              </a:solidFill>
            </a:endParaRPr>
          </a:p>
          <a:p>
            <a:pPr marL="731838" lvl="1" indent="-274638" eaLnBrk="1" hangingPunct="1">
              <a:lnSpc>
                <a:spcPct val="100000"/>
              </a:lnSpc>
              <a:spcBef>
                <a:spcPts val="600"/>
              </a:spcBef>
              <a:buClr>
                <a:srgbClr val="FFFFFF"/>
              </a:buClr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GB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40151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home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web home directory is /</a:t>
            </a:r>
            <a:r>
              <a:rPr lang="en-US" dirty="0" err="1" smtClean="0"/>
              <a:t>var</a:t>
            </a:r>
            <a:r>
              <a:rPr lang="en-US" dirty="0" smtClean="0"/>
              <a:t>/www.</a:t>
            </a:r>
          </a:p>
          <a:p>
            <a:r>
              <a:rPr lang="en-US" dirty="0" smtClean="0"/>
              <a:t>There you see a directory home, with a series of links</a:t>
            </a:r>
          </a:p>
          <a:p>
            <a:pPr lvl="1"/>
            <a:r>
              <a:rPr lang="en-US" dirty="0" smtClean="0"/>
              <a:t>they have a user name as file name </a:t>
            </a:r>
          </a:p>
          <a:p>
            <a:pPr lvl="1"/>
            <a:r>
              <a:rPr lang="en-US" dirty="0" smtClean="0"/>
              <a:t>they go to your home/</a:t>
            </a:r>
            <a:r>
              <a:rPr lang="en-US" dirty="0" err="1" smtClean="0"/>
              <a:t>public_html</a:t>
            </a:r>
            <a:r>
              <a:rPr lang="en-US" dirty="0" smtClean="0"/>
              <a:t> directory</a:t>
            </a:r>
          </a:p>
          <a:p>
            <a:r>
              <a:rPr lang="en-US" dirty="0" smtClean="0"/>
              <a:t>There you see a directory </a:t>
            </a:r>
            <a:r>
              <a:rPr lang="en-US" dirty="0" err="1" smtClean="0"/>
              <a:t>omeka</a:t>
            </a:r>
            <a:r>
              <a:rPr lang="en-US" dirty="0" smtClean="0"/>
              <a:t> with a series of links</a:t>
            </a:r>
          </a:p>
          <a:p>
            <a:pPr lvl="1"/>
            <a:r>
              <a:rPr lang="en-US" dirty="0" smtClean="0"/>
              <a:t>they have a user name as file name </a:t>
            </a:r>
          </a:p>
          <a:p>
            <a:pPr lvl="1"/>
            <a:r>
              <a:rPr lang="en-US" dirty="0" smtClean="0"/>
              <a:t>they go to your </a:t>
            </a:r>
            <a:r>
              <a:rPr lang="en-US" dirty="0" err="1" smtClean="0"/>
              <a:t>omeka</a:t>
            </a:r>
            <a:r>
              <a:rPr lang="en-US" dirty="0" smtClean="0"/>
              <a:t> directory 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site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http://wotan.liu.edu/ goes to the /</a:t>
            </a:r>
            <a:r>
              <a:rPr lang="en-US" dirty="0" err="1" smtClean="0"/>
              <a:t>var</a:t>
            </a:r>
            <a:r>
              <a:rPr lang="en-US" dirty="0" smtClean="0"/>
              <a:t>/www directory. There it shows the file index.html.</a:t>
            </a:r>
          </a:p>
          <a:p>
            <a:r>
              <a:rPr lang="en-US" dirty="0" smtClean="0"/>
              <a:t>http://wotan.liu.edu/home/</a:t>
            </a:r>
            <a:r>
              <a:rPr lang="en-US" i="1" dirty="0" smtClean="0"/>
              <a:t>user</a:t>
            </a:r>
            <a:r>
              <a:rPr lang="en-US" dirty="0" smtClean="0"/>
              <a:t> goes to the /</a:t>
            </a:r>
            <a:r>
              <a:rPr lang="en-US" dirty="0" err="1" smtClean="0"/>
              <a:t>var</a:t>
            </a:r>
            <a:r>
              <a:rPr lang="en-US" dirty="0" smtClean="0"/>
              <a:t>/www/home directory, where it finds the link to the </a:t>
            </a:r>
            <a:r>
              <a:rPr lang="en-US" dirty="0" err="1" smtClean="0"/>
              <a:t>public_html</a:t>
            </a:r>
            <a:r>
              <a:rPr lang="en-US" dirty="0" smtClean="0"/>
              <a:t> directory of the user </a:t>
            </a:r>
            <a:r>
              <a:rPr lang="en-US" i="1" dirty="0" err="1" smtClean="0"/>
              <a:t>user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http://wotan.liu.edu/omeka/</a:t>
            </a:r>
            <a:r>
              <a:rPr lang="en-US" i="1" dirty="0" smtClean="0"/>
              <a:t>user</a:t>
            </a:r>
            <a:r>
              <a:rPr lang="en-US" dirty="0" smtClean="0"/>
              <a:t> goes to the /</a:t>
            </a:r>
            <a:r>
              <a:rPr lang="en-US" dirty="0" err="1" smtClean="0"/>
              <a:t>var</a:t>
            </a:r>
            <a:r>
              <a:rPr lang="en-US" dirty="0" smtClean="0"/>
              <a:t>/www/</a:t>
            </a:r>
            <a:r>
              <a:rPr lang="en-US" dirty="0" err="1" smtClean="0"/>
              <a:t>omeka</a:t>
            </a:r>
            <a:r>
              <a:rPr lang="en-US" dirty="0" smtClean="0"/>
              <a:t> directory, where it finds the link to the </a:t>
            </a:r>
            <a:r>
              <a:rPr lang="en-US" dirty="0" err="1" smtClean="0"/>
              <a:t>omeka</a:t>
            </a:r>
            <a:r>
              <a:rPr lang="en-US" dirty="0" smtClean="0"/>
              <a:t> directory. There it shows index.php.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application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time in digital libraries, we assume that Internet access works.</a:t>
            </a:r>
          </a:p>
          <a:p>
            <a:r>
              <a:rPr lang="en-US" dirty="0" smtClean="0"/>
              <a:t>What we need are protocols that make the Internet do something useful.</a:t>
            </a:r>
          </a:p>
          <a:p>
            <a:r>
              <a:rPr lang="en-US" dirty="0" smtClean="0"/>
              <a:t>Such protocols are called Internet application protocols.</a:t>
            </a:r>
          </a:p>
          <a:p>
            <a:r>
              <a:rPr lang="en-US" dirty="0" smtClean="0"/>
              <a:t>The most important one of them is the domain name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84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admin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admin interface for your </a:t>
            </a:r>
            <a:r>
              <a:rPr lang="en-US" dirty="0" err="1" smtClean="0"/>
              <a:t>omeka</a:t>
            </a:r>
            <a:r>
              <a:rPr lang="en-US" dirty="0" smtClean="0"/>
              <a:t> site is at http://wotan.liu.edu/omeka/</a:t>
            </a:r>
            <a:r>
              <a:rPr lang="en-US" i="1" dirty="0" smtClean="0"/>
              <a:t>user</a:t>
            </a:r>
            <a:r>
              <a:rPr lang="en-US" dirty="0" smtClean="0"/>
              <a:t>/admin.</a:t>
            </a:r>
          </a:p>
          <a:p>
            <a:r>
              <a:rPr lang="en-US" dirty="0" smtClean="0"/>
              <a:t>You simply add ‘admin’ to your </a:t>
            </a:r>
            <a:r>
              <a:rPr lang="en-US" dirty="0" err="1" smtClean="0"/>
              <a:t>omeka</a:t>
            </a:r>
            <a:r>
              <a:rPr lang="en-US" dirty="0" smtClean="0"/>
              <a:t> </a:t>
            </a:r>
            <a:r>
              <a:rPr lang="en-US" smtClean="0"/>
              <a:t>address.  </a:t>
            </a:r>
            <a:r>
              <a:rPr lang="en-US" dirty="0" smtClean="0"/>
              <a:t>For trivial security, there is no link to this place. Bookmark it in your browser.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/db.ini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contains the instructions that allow to connect to your database.</a:t>
            </a:r>
          </a:p>
          <a:p>
            <a:r>
              <a:rPr lang="en-US" dirty="0" smtClean="0"/>
              <a:t>Since PHP is executed by the web server as www-data, and that is not a member of a group with you, the file has to be readable by all. </a:t>
            </a:r>
          </a:p>
          <a:p>
            <a:r>
              <a:rPr lang="en-US" dirty="0" smtClean="0"/>
              <a:t>Security of </a:t>
            </a:r>
            <a:r>
              <a:rPr lang="en-US" dirty="0" err="1" smtClean="0"/>
              <a:t>omeka</a:t>
            </a:r>
            <a:r>
              <a:rPr lang="en-US" dirty="0" smtClean="0"/>
              <a:t> is not Fort Knox.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/themes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 have themes. Each theme is in a directory.</a:t>
            </a:r>
          </a:p>
          <a:p>
            <a:r>
              <a:rPr lang="en-US" dirty="0" smtClean="0"/>
              <a:t>You can install a new theme by downloading a theme from the </a:t>
            </a:r>
            <a:r>
              <a:rPr lang="en-US" dirty="0" err="1" smtClean="0"/>
              <a:t>omeka</a:t>
            </a:r>
            <a:r>
              <a:rPr lang="en-US" dirty="0" smtClean="0"/>
              <a:t> theme web site http://omeka.org/add-ons/themes/, upload it and then selected it from the admin interface.</a:t>
            </a:r>
          </a:p>
          <a:p>
            <a:r>
              <a:rPr lang="en-US" dirty="0" smtClean="0"/>
              <a:t>Let us try this out now.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http://openlib.org/home/krichel</a:t>
            </a:r>
          </a:p>
        </p:txBody>
      </p:sp>
      <p:sp>
        <p:nvSpPr>
          <p:cNvPr id="52019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Please shutdown the computers when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you are done.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Thank you for your attention!</a:t>
            </a: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 eaLnBrk="1" hangingPunct="1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 dirty="0" smtClean="0">
                <a:solidFill>
                  <a:srgbClr val="E3EBF1"/>
                </a:solidFill>
              </a:rPr>
              <a:t>Domain </a:t>
            </a:r>
            <a:r>
              <a:rPr lang="en-US" sz="4000" dirty="0">
                <a:solidFill>
                  <a:srgbClr val="E3EBF1"/>
                </a:solidFill>
              </a:rPr>
              <a:t>N</a:t>
            </a:r>
            <a:r>
              <a:rPr lang="en-US" sz="4000" dirty="0" smtClean="0">
                <a:solidFill>
                  <a:srgbClr val="E3EBF1"/>
                </a:solidFill>
              </a:rPr>
              <a:t>ame System</a:t>
            </a:r>
            <a:endParaRPr lang="en-US" sz="4000" dirty="0">
              <a:solidFill>
                <a:srgbClr val="E3EBF1"/>
              </a:solidFill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Domain </a:t>
            </a:r>
            <a:r>
              <a:rPr lang="en-US" sz="2800" dirty="0">
                <a:solidFill>
                  <a:srgbClr val="FFFFFF"/>
                </a:solidFill>
              </a:rPr>
              <a:t>Name </a:t>
            </a:r>
            <a:r>
              <a:rPr lang="en-US" sz="2800" dirty="0" smtClean="0">
                <a:solidFill>
                  <a:srgbClr val="FFFFFF"/>
                </a:solidFill>
              </a:rPr>
              <a:t>System </a:t>
            </a:r>
            <a:r>
              <a:rPr lang="en-US" sz="2800" dirty="0">
                <a:solidFill>
                  <a:srgbClr val="FFFFFF"/>
                </a:solidFill>
              </a:rPr>
              <a:t>allows us to associate human-friendly names with IP addresses. These names are called domains names. </a:t>
            </a:r>
            <a:endParaRPr lang="en-US" sz="2800" dirty="0" smtClean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Domain names can be leased from domain </a:t>
            </a:r>
            <a:r>
              <a:rPr lang="en-US" sz="2800" dirty="0" err="1" smtClean="0">
                <a:solidFill>
                  <a:srgbClr val="FFFFFF"/>
                </a:solidFill>
              </a:rPr>
              <a:t>nate</a:t>
            </a:r>
            <a:r>
              <a:rPr lang="en-US" sz="2800" dirty="0" smtClean="0">
                <a:solidFill>
                  <a:srgbClr val="FFFFFF"/>
                </a:solidFill>
              </a:rPr>
              <a:t> registrars.</a:t>
            </a:r>
            <a:endParaRPr lang="en-US" sz="2800" dirty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>
                <a:solidFill>
                  <a:srgbClr val="FFFFFF"/>
                </a:solidFill>
              </a:rPr>
              <a:t>A machine with a domain name on the Internet is called a host. </a:t>
            </a:r>
            <a:endParaRPr lang="en-US" sz="2800" dirty="0" smtClean="0">
              <a:solidFill>
                <a:srgbClr val="FFFFFF"/>
              </a:solidFill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When we know the domain name of the host, we can communicate with the host.  </a:t>
            </a:r>
          </a:p>
          <a:p>
            <a:pPr marL="11113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 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protocols to communicate with hosts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two protocol we use in this class.</a:t>
            </a:r>
          </a:p>
          <a:p>
            <a:pPr lvl="1"/>
            <a:r>
              <a:rPr lang="en-US" dirty="0" smtClean="0"/>
              <a:t>We use http to work with the </a:t>
            </a:r>
            <a:r>
              <a:rPr lang="en-US" dirty="0" err="1" smtClean="0"/>
              <a:t>omeka</a:t>
            </a:r>
            <a:r>
              <a:rPr lang="en-US" dirty="0" smtClean="0"/>
              <a:t> web interface</a:t>
            </a:r>
          </a:p>
          <a:p>
            <a:pPr lvl="1"/>
            <a:r>
              <a:rPr lang="en-US" dirty="0" smtClean="0"/>
              <a:t>We use </a:t>
            </a:r>
            <a:r>
              <a:rPr lang="en-US" dirty="0" err="1" smtClean="0"/>
              <a:t>ssh</a:t>
            </a:r>
            <a:r>
              <a:rPr lang="en-US" dirty="0" smtClean="0"/>
              <a:t> for some special operations.</a:t>
            </a:r>
          </a:p>
          <a:p>
            <a:r>
              <a:rPr lang="en-US" dirty="0" smtClean="0"/>
              <a:t>Both protocols are client/server protocols.</a:t>
            </a:r>
          </a:p>
          <a:p>
            <a:r>
              <a:rPr lang="en-US" dirty="0" smtClean="0"/>
              <a:t>You run as </a:t>
            </a:r>
            <a:r>
              <a:rPr lang="en-US" dirty="0" err="1" smtClean="0"/>
              <a:t>ssh</a:t>
            </a:r>
            <a:r>
              <a:rPr lang="en-US" dirty="0" smtClean="0"/>
              <a:t> or http client on your local machine.</a:t>
            </a:r>
          </a:p>
          <a:p>
            <a:r>
              <a:rPr lang="en-US" dirty="0" smtClean="0"/>
              <a:t>You communicate with a machine that runs </a:t>
            </a:r>
            <a:r>
              <a:rPr lang="en-US" dirty="0" err="1" smtClean="0"/>
              <a:t>ssh</a:t>
            </a:r>
            <a:r>
              <a:rPr lang="en-US" dirty="0" smtClean="0"/>
              <a:t> or http server software.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825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ssh protocol</a:t>
            </a:r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4838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is protocol that uses public key cryptography to </a:t>
            </a:r>
            <a:r>
              <a:rPr lang="en-US" sz="3200" dirty="0" smtClean="0">
                <a:solidFill>
                  <a:srgbClr val="FFFFFF"/>
                </a:solidFill>
              </a:rPr>
              <a:t>encrypt a </a:t>
            </a:r>
            <a:r>
              <a:rPr lang="en-US" sz="3200" dirty="0">
                <a:solidFill>
                  <a:srgbClr val="FFFFFF"/>
                </a:solidFill>
              </a:rPr>
              <a:t>stream of communication between </a:t>
            </a:r>
            <a:r>
              <a:rPr lang="en-US" sz="3200" dirty="0" smtClean="0">
                <a:solidFill>
                  <a:srgbClr val="FFFFFF"/>
                </a:solidFill>
              </a:rPr>
              <a:t>client and server. </a:t>
            </a: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 smtClean="0">
                <a:solidFill>
                  <a:srgbClr val="FFFFFF"/>
                </a:solidFill>
              </a:rPr>
              <a:t>This allows us to privately manipulate the server.  Or “manipulations” are really just changes to files on the server that contain our web pages.  </a:t>
            </a:r>
            <a:endParaRPr lang="en-US" sz="3200" dirty="0">
              <a:solidFill>
                <a:srgbClr val="FFFFFF"/>
              </a:solidFill>
            </a:endParaRP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The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software we use on the PC is called </a:t>
            </a:r>
            <a:r>
              <a:rPr lang="en-US" sz="3200" dirty="0" err="1">
                <a:solidFill>
                  <a:srgbClr val="FFFFFF"/>
                </a:solidFill>
              </a:rPr>
              <a:t>WinSCP</a:t>
            </a:r>
            <a:r>
              <a:rPr lang="en-US" sz="3200" dirty="0">
                <a:solidFill>
                  <a:srgbClr val="FFFFFF"/>
                </a:solidFill>
              </a:rPr>
              <a:t>. It is a file transfer program</a:t>
            </a:r>
            <a:r>
              <a:rPr lang="en-US" sz="3200" dirty="0" smtClean="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lnSpc>
                <a:spcPts val="3450"/>
              </a:lnSpc>
              <a:spcBef>
                <a:spcPts val="8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29348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the host key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458200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When an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opens a connection with a host, it requests its key.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If you have not connected to the host before, you get a warning that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does not know the host with that key. When you accept,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remembers the key.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If you connect to the a host you have a key stored for and the key changes, your </a:t>
            </a:r>
            <a:r>
              <a:rPr lang="en-US" sz="3200" dirty="0" err="1">
                <a:solidFill>
                  <a:srgbClr val="FFFFFF"/>
                </a:solidFill>
              </a:rPr>
              <a:t>ssh</a:t>
            </a:r>
            <a:r>
              <a:rPr lang="en-US" sz="3200" dirty="0">
                <a:solidFill>
                  <a:srgbClr val="FFFFFF"/>
                </a:solidFill>
              </a:rPr>
              <a:t> client will warn you. This may be a host controlled by a </a:t>
            </a:r>
            <a:r>
              <a:rPr lang="en-US" sz="3200" dirty="0" err="1">
                <a:solidFill>
                  <a:srgbClr val="FFFFFF"/>
                </a:solidFill>
              </a:rPr>
              <a:t>mafioso</a:t>
            </a:r>
            <a:r>
              <a:rPr lang="en-US" sz="32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70870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>
                <a:solidFill>
                  <a:srgbClr val="E3EBF1"/>
                </a:solidFill>
              </a:rPr>
              <a:t>our server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382000" cy="5305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Is the machine wotan.liu.edu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We also say it is a “host” on the Internet. 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 err="1">
                <a:solidFill>
                  <a:srgbClr val="FFFFFF"/>
                </a:solidFill>
              </a:rPr>
              <a:t>wotan</a:t>
            </a:r>
            <a:r>
              <a:rPr lang="en-GB" sz="3200" dirty="0">
                <a:solidFill>
                  <a:srgbClr val="FFFFFF"/>
                </a:solidFill>
              </a:rPr>
              <a:t> is the head of the gods in the Germanic legend. The name has nothing to do with Chinese food.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is a humble PC.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runs the testing version of </a:t>
            </a:r>
            <a:r>
              <a:rPr lang="en-GB" sz="3200" dirty="0" err="1">
                <a:solidFill>
                  <a:srgbClr val="FFFFFF"/>
                </a:solidFill>
              </a:rPr>
              <a:t>Debian</a:t>
            </a:r>
            <a:r>
              <a:rPr lang="en-GB" sz="3200" dirty="0">
                <a:solidFill>
                  <a:srgbClr val="FFFFFF"/>
                </a:solidFill>
              </a:rPr>
              <a:t>/GNU Linux.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runs both http and </a:t>
            </a:r>
            <a:r>
              <a:rPr lang="en-GB" sz="3200" dirty="0" err="1">
                <a:solidFill>
                  <a:srgbClr val="FFFFFF"/>
                </a:solidFill>
              </a:rPr>
              <a:t>ssh</a:t>
            </a:r>
            <a:r>
              <a:rPr lang="en-GB" sz="3200" dirty="0">
                <a:solidFill>
                  <a:srgbClr val="FFFFFF"/>
                </a:solidFill>
              </a:rPr>
              <a:t> server software.</a:t>
            </a:r>
          </a:p>
          <a:p>
            <a:pPr marL="328613" indent="-317500" eaLnBrk="1" hangingPunct="1"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GB" sz="3200" dirty="0">
                <a:solidFill>
                  <a:srgbClr val="FFFFFF"/>
                </a:solidFill>
              </a:rPr>
              <a:t>It is maintained by Thomas </a:t>
            </a:r>
            <a:r>
              <a:rPr lang="en-GB" sz="3200" dirty="0" err="1">
                <a:solidFill>
                  <a:srgbClr val="FFFFFF"/>
                </a:solidFill>
              </a:rPr>
              <a:t>Krichel</a:t>
            </a:r>
            <a:r>
              <a:rPr lang="en-GB" sz="3200" dirty="0">
                <a:solidFill>
                  <a:srgbClr val="FFFFFF"/>
                </a:solidFill>
              </a:rPr>
              <a:t>.</a:t>
            </a:r>
          </a:p>
          <a:p>
            <a:pPr marL="328613" indent="-317500" eaLnBrk="1" hangingPunct="1"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en-GB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996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ru-RU" sz="4000">
                <a:solidFill>
                  <a:srgbClr val="E3EBF1"/>
                </a:solidFill>
              </a:rPr>
              <a:t>user name &amp; password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To open a meaningful ssh session on wotan, you need a use name and a password.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You can choose your user name as a short form of your own name.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ru-RU" sz="3200" dirty="0">
                <a:solidFill>
                  <a:srgbClr val="FFFFFF"/>
                </a:solidFill>
              </a:rPr>
              <a:t>It should be all lowercases and can not have spaces.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r>
              <a:rPr lang="en-US" sz="3200" dirty="0">
                <a:solidFill>
                  <a:srgbClr val="FFFFFF"/>
                </a:solidFill>
              </a:rPr>
              <a:t>Please don't choose an insecure password. </a:t>
            </a:r>
          </a:p>
          <a:p>
            <a:pPr marL="328613" indent="-317500" eaLnBrk="1" hangingPunct="1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tabLst>
                <a:tab pos="328613" algn="l"/>
                <a:tab pos="785813" algn="l"/>
                <a:tab pos="1243013" algn="l"/>
                <a:tab pos="1700213" algn="l"/>
                <a:tab pos="2157413" algn="l"/>
                <a:tab pos="2614613" algn="l"/>
                <a:tab pos="3071813" algn="l"/>
                <a:tab pos="3529013" algn="l"/>
                <a:tab pos="3986213" algn="l"/>
                <a:tab pos="4443413" algn="l"/>
                <a:tab pos="4900613" algn="l"/>
                <a:tab pos="5357813" algn="l"/>
                <a:tab pos="5815013" algn="l"/>
                <a:tab pos="6272213" algn="l"/>
                <a:tab pos="6729413" algn="l"/>
                <a:tab pos="7186613" algn="l"/>
                <a:tab pos="7643813" algn="l"/>
                <a:tab pos="8101013" algn="l"/>
                <a:tab pos="8558213" algn="l"/>
                <a:tab pos="9015413" algn="l"/>
                <a:tab pos="9472613" algn="l"/>
              </a:tabLst>
            </a:pPr>
            <a:endParaRPr lang="ru-RU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090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1876</Words>
  <Application>Microsoft Office PowerPoint</Application>
  <PresentationFormat>On-screen Show (4:3)</PresentationFormat>
  <Paragraphs>175</Paragraphs>
  <Slides>33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this lecture</vt:lpstr>
      <vt:lpstr>Internet application protocols</vt:lpstr>
      <vt:lpstr>Slide 4</vt:lpstr>
      <vt:lpstr>protocols to communicate with hosts</vt:lpstr>
      <vt:lpstr>Slide 6</vt:lpstr>
      <vt:lpstr>Slide 7</vt:lpstr>
      <vt:lpstr>Slide 8</vt:lpstr>
      <vt:lpstr>Slide 9</vt:lpstr>
      <vt:lpstr>Slide 10</vt:lpstr>
      <vt:lpstr>omeka</vt:lpstr>
      <vt:lpstr>PHP</vt:lpstr>
      <vt:lpstr>Apache interprets PHP</vt:lpstr>
      <vt:lpstr>mySQL</vt:lpstr>
      <vt:lpstr>the PHPmyadmin site</vt:lpstr>
      <vt:lpstr>the omeka site</vt:lpstr>
      <vt:lpstr>filling out the form</vt:lpstr>
      <vt:lpstr>omeka’s mySQL tables</vt:lpstr>
      <vt:lpstr>some generalities about Debian</vt:lpstr>
      <vt:lpstr>Slide 20</vt:lpstr>
      <vt:lpstr>Slide 21</vt:lpstr>
      <vt:lpstr>Slide 22</vt:lpstr>
      <vt:lpstr>Slide 23</vt:lpstr>
      <vt:lpstr>Slide 24</vt:lpstr>
      <vt:lpstr>Slide 25</vt:lpstr>
      <vt:lpstr>home directory</vt:lpstr>
      <vt:lpstr>Slide 27</vt:lpstr>
      <vt:lpstr>web home directory</vt:lpstr>
      <vt:lpstr>web site address</vt:lpstr>
      <vt:lpstr>the admin interface</vt:lpstr>
      <vt:lpstr>omeka/db.ini</vt:lpstr>
      <vt:lpstr>omeka/themes</vt:lpstr>
      <vt:lpstr>Slide 33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60</cp:revision>
  <dcterms:created xsi:type="dcterms:W3CDTF">2011-03-03T20:54:23Z</dcterms:created>
  <dcterms:modified xsi:type="dcterms:W3CDTF">2011-10-05T18:33:09Z</dcterms:modified>
</cp:coreProperties>
</file>