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804" r:id="rId3"/>
    <p:sldId id="803" r:id="rId4"/>
    <p:sldId id="805" r:id="rId5"/>
    <p:sldId id="806" r:id="rId6"/>
    <p:sldId id="807" r:id="rId7"/>
    <p:sldId id="808" r:id="rId8"/>
    <p:sldId id="809" r:id="rId9"/>
    <p:sldId id="810" r:id="rId10"/>
    <p:sldId id="811" r:id="rId11"/>
    <p:sldId id="815" r:id="rId12"/>
    <p:sldId id="813" r:id="rId13"/>
    <p:sldId id="814" r:id="rId14"/>
    <p:sldId id="812" r:id="rId15"/>
    <p:sldId id="816" r:id="rId16"/>
    <p:sldId id="817" r:id="rId17"/>
    <p:sldId id="818" r:id="rId18"/>
    <p:sldId id="819" r:id="rId19"/>
    <p:sldId id="820" r:id="rId20"/>
    <p:sldId id="821" r:id="rId21"/>
    <p:sldId id="822" r:id="rId22"/>
    <p:sldId id="823" r:id="rId23"/>
    <p:sldId id="769" r:id="rId24"/>
    <p:sldId id="770" r:id="rId25"/>
    <p:sldId id="771" r:id="rId26"/>
    <p:sldId id="772" r:id="rId27"/>
    <p:sldId id="773" r:id="rId28"/>
    <p:sldId id="774" r:id="rId29"/>
    <p:sldId id="775" r:id="rId30"/>
    <p:sldId id="776" r:id="rId31"/>
    <p:sldId id="777" r:id="rId32"/>
    <p:sldId id="778" r:id="rId33"/>
    <p:sldId id="779" r:id="rId34"/>
    <p:sldId id="780" r:id="rId35"/>
    <p:sldId id="781" r:id="rId36"/>
    <p:sldId id="782" r:id="rId37"/>
    <p:sldId id="783" r:id="rId38"/>
    <p:sldId id="784" r:id="rId39"/>
    <p:sldId id="785" r:id="rId40"/>
    <p:sldId id="795" r:id="rId41"/>
    <p:sldId id="791" r:id="rId42"/>
    <p:sldId id="792" r:id="rId43"/>
    <p:sldId id="793" r:id="rId44"/>
    <p:sldId id="794" r:id="rId45"/>
    <p:sldId id="790" r:id="rId46"/>
    <p:sldId id="755"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008" y="-90"/>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03B16F8-287A-47C5-BF75-DFB34E4BB815}" type="datetimeFigureOut">
              <a:rPr lang="en-US"/>
              <a:pPr>
                <a:defRPr/>
              </a:pPr>
              <a:t>10/18/2011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74D4941-EA67-4AE5-AEC6-58FA5147970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395"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F2A1C4A-7F64-4649-9E04-69811120572A}" type="datetimeFigureOut">
              <a:rPr lang="en-US"/>
              <a:pPr>
                <a:defRPr/>
              </a:pPr>
              <a:t>10/18/2011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02C7B9-1FFF-4FDD-8133-AC1D4BC479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D59BFD-98A5-4080-9991-E49BDB55C67B}" type="datetimeFigureOut">
              <a:rPr lang="en-US"/>
              <a:pPr>
                <a:defRPr/>
              </a:pPr>
              <a:t>10/18/2011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4AF09E-0DA7-42EF-8198-8E719AA6317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A9C24A-EB0A-45E9-A3CC-0D6E67D3CE07}" type="datetimeFigureOut">
              <a:rPr lang="en-US"/>
              <a:pPr>
                <a:defRPr/>
              </a:pPr>
              <a:t>10/18/2011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B19F59-808D-447D-A6B1-64AA8625DFD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B2FDF6-DD37-4415-86A3-0B054DB0CC88}" type="datetimeFigureOut">
              <a:rPr lang="en-US"/>
              <a:pPr>
                <a:defRPr/>
              </a:pPr>
              <a:t>10/18/2011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236C05-B8B1-4D5C-9262-5B506B55885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E151335-8905-45F5-9206-6F831C0DEAC5}" type="datetimeFigureOut">
              <a:rPr lang="en-US"/>
              <a:pPr>
                <a:defRPr/>
              </a:pPr>
              <a:t>10/18/2011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B9AFE9-6752-4055-8844-F8B5F9D387C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8591EF0-AA91-4C43-80DC-266B950A952D}" type="datetimeFigureOut">
              <a:rPr lang="en-US"/>
              <a:pPr>
                <a:defRPr/>
              </a:pPr>
              <a:t>10/18/2011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4930EC2-5DAA-41D3-B37A-64D0704E21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87389C-CEA1-4EDB-B9E8-C4AE0BC8B44A}" type="datetimeFigureOut">
              <a:rPr lang="en-US"/>
              <a:pPr>
                <a:defRPr/>
              </a:pPr>
              <a:t>10/18/2011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B9133B7-940B-45E1-BAC5-8018996F698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31DB1EB-E3A9-46E3-93F8-68D01A058503}" type="datetimeFigureOut">
              <a:rPr lang="en-US"/>
              <a:pPr>
                <a:defRPr/>
              </a:pPr>
              <a:t>10/18/2011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A4F3058-181A-43D7-BF19-5D7F6C614EA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1F76CF8-53D6-4136-BD16-DE4326CB00F9}" type="datetimeFigureOut">
              <a:rPr lang="en-US"/>
              <a:pPr>
                <a:defRPr/>
              </a:pPr>
              <a:t>10/18/2011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2D10B16-AA8A-4C22-866D-6FEA164D54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4F293CF-49EA-44D0-8219-ED67E9D6C35D}" type="datetimeFigureOut">
              <a:rPr lang="en-US"/>
              <a:pPr>
                <a:defRPr/>
              </a:pPr>
              <a:t>10/18/2011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6E195C-76B5-42D5-A8C6-B839663F283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7800DD8-B0A2-423C-BFE7-3BFB6A450C1B}" type="datetimeFigureOut">
              <a:rPr lang="en-US"/>
              <a:pPr>
                <a:defRPr/>
              </a:pPr>
              <a:t>10/18/2011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2ACDCD-A466-42E6-98D3-965AE00F71E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C665EF2-5AA1-46FE-BC8D-C1AB90146389}" type="datetimeFigureOut">
              <a:rPr lang="en-US"/>
              <a:pPr>
                <a:defRPr/>
              </a:pPr>
              <a:t>10/18/2011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FF108E0-6280-45EF-AE48-D1936544BF9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5</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a:solidFill>
                  <a:srgbClr val="E3EBF1"/>
                </a:solidFill>
                <a:latin typeface="Calibri" pitchFamily="34" charset="0"/>
              </a:rPr>
              <a:t>DC metadata and  omeka tables</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2011-10-13</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r>
              <a:rPr lang="en-US" smtClean="0"/>
              <a:t>file storage</a:t>
            </a:r>
          </a:p>
        </p:txBody>
      </p:sp>
      <p:sp>
        <p:nvSpPr>
          <p:cNvPr id="25602" name="Rectangle 3"/>
          <p:cNvSpPr>
            <a:spLocks noGrp="1"/>
          </p:cNvSpPr>
          <p:nvPr>
            <p:ph type="body" idx="1"/>
          </p:nvPr>
        </p:nvSpPr>
        <p:spPr/>
        <p:txBody>
          <a:bodyPr/>
          <a:lstStyle/>
          <a:p>
            <a:r>
              <a:rPr lang="en-US" smtClean="0"/>
              <a:t>The “archive” directory stores files. </a:t>
            </a:r>
          </a:p>
          <a:p>
            <a:r>
              <a:rPr lang="en-US" smtClean="0"/>
              <a:t>The original is in “files”. </a:t>
            </a:r>
          </a:p>
          <a:p>
            <a:r>
              <a:rPr lang="en-US" smtClean="0"/>
              <a:t>Derivative files are in</a:t>
            </a:r>
          </a:p>
          <a:p>
            <a:pPr lvl="1"/>
            <a:r>
              <a:rPr lang="en-US" smtClean="0"/>
              <a:t>“thumbnails”</a:t>
            </a:r>
          </a:p>
          <a:p>
            <a:pPr lvl="1"/>
            <a:r>
              <a:rPr lang="en-US" smtClean="0"/>
              <a:t>“fullsize”</a:t>
            </a:r>
          </a:p>
          <a:p>
            <a:pPr lvl="1"/>
            <a:r>
              <a:rPr lang="en-US" smtClean="0"/>
              <a:t>“square_thumbnails”</a:t>
            </a:r>
          </a:p>
          <a:p>
            <a:r>
              <a:rPr lang="en-US" smtClean="0"/>
              <a:t>I don’t know why the original size is not the full size. </a:t>
            </a:r>
          </a:p>
          <a:p>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mtClean="0"/>
              <a:t>metadata</a:t>
            </a:r>
          </a:p>
        </p:txBody>
      </p:sp>
      <p:sp>
        <p:nvSpPr>
          <p:cNvPr id="60419" name="Rectangle 3"/>
          <p:cNvSpPr>
            <a:spLocks noGrp="1"/>
          </p:cNvSpPr>
          <p:nvPr>
            <p:ph type="body" idx="1"/>
          </p:nvPr>
        </p:nvSpPr>
        <p:spPr/>
        <p:txBody>
          <a:bodyPr/>
          <a:lstStyle/>
          <a:p>
            <a:r>
              <a:rPr lang="en-US" smtClean="0"/>
              <a:t>Metadata is a descriptions that can be attached to a “record”. </a:t>
            </a:r>
          </a:p>
          <a:p>
            <a:r>
              <a:rPr lang="en-US" smtClean="0"/>
              <a:t>A record is an aggregate concept that groups “files” and “items”. </a:t>
            </a:r>
          </a:p>
          <a:p>
            <a:r>
              <a:rPr lang="en-US" smtClean="0"/>
              <a:t>Metadata is a set of attribute/value pairs. The attributes are called “elements”.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p:txBody>
          <a:bodyPr/>
          <a:lstStyle/>
          <a:p>
            <a:r>
              <a:rPr lang="en-US" smtClean="0"/>
              <a:t>table: “elements”</a:t>
            </a:r>
          </a:p>
        </p:txBody>
      </p:sp>
      <p:sp>
        <p:nvSpPr>
          <p:cNvPr id="26626" name="Rectangle 3"/>
          <p:cNvSpPr>
            <a:spLocks noGrp="1"/>
          </p:cNvSpPr>
          <p:nvPr>
            <p:ph type="body" idx="1"/>
          </p:nvPr>
        </p:nvSpPr>
        <p:spPr>
          <a:xfrm>
            <a:off x="457200" y="1295400"/>
            <a:ext cx="8229600" cy="5410200"/>
          </a:xfrm>
        </p:spPr>
        <p:txBody>
          <a:bodyPr/>
          <a:lstStyle/>
          <a:p>
            <a:r>
              <a:rPr lang="en-US" smtClean="0"/>
              <a:t>We start with the “elements” table. It contains all the properties one can attach to anything</a:t>
            </a:r>
          </a:p>
          <a:p>
            <a:pPr lvl="1"/>
            <a:r>
              <a:rPr lang="en-US" smtClean="0"/>
              <a:t>an “id” auto_increment</a:t>
            </a:r>
          </a:p>
          <a:p>
            <a:pPr lvl="1"/>
            <a:r>
              <a:rPr lang="en-US" smtClean="0"/>
              <a:t>a “record_type_id”, the id of a “record_type” |+1</a:t>
            </a:r>
          </a:p>
          <a:p>
            <a:pPr lvl="1"/>
            <a:r>
              <a:rPr lang="en-US" smtClean="0"/>
              <a:t>a “data_type_id”, the id of a “data_type” |+2</a:t>
            </a:r>
          </a:p>
          <a:p>
            <a:pPr lvl="1"/>
            <a:r>
              <a:rPr lang="en-US" smtClean="0"/>
              <a:t>an “element_set_id”, id of an “element_set” |+3</a:t>
            </a:r>
          </a:p>
          <a:p>
            <a:pPr lvl="1"/>
            <a:r>
              <a:rPr lang="en-US" smtClean="0"/>
              <a:t>an “order” that appears always to be null, unused</a:t>
            </a:r>
          </a:p>
          <a:p>
            <a:pPr lvl="1"/>
            <a:r>
              <a:rPr lang="en-US" smtClean="0"/>
              <a:t>a “name” for the property </a:t>
            </a:r>
          </a:p>
          <a:p>
            <a:pPr lvl="1"/>
            <a:r>
              <a:rPr lang="en-US" smtClean="0"/>
              <a:t>a “description” containing the fill-in instructions.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p:txBody>
          <a:bodyPr/>
          <a:lstStyle/>
          <a:p>
            <a:r>
              <a:rPr lang="en-US" smtClean="0"/>
              <a:t>table: “record_types”</a:t>
            </a:r>
          </a:p>
        </p:txBody>
      </p:sp>
      <p:sp>
        <p:nvSpPr>
          <p:cNvPr id="27650" name="Rectangle 3"/>
          <p:cNvSpPr>
            <a:spLocks noGrp="1"/>
          </p:cNvSpPr>
          <p:nvPr>
            <p:ph type="body" idx="1"/>
          </p:nvPr>
        </p:nvSpPr>
        <p:spPr>
          <a:xfrm>
            <a:off x="457200" y="1524000"/>
            <a:ext cx="8229600" cy="4953000"/>
          </a:xfrm>
        </p:spPr>
        <p:txBody>
          <a:bodyPr/>
          <a:lstStyle/>
          <a:p>
            <a:pPr>
              <a:buFont typeface="Arial" charset="0"/>
              <a:buNone/>
            </a:pPr>
            <a:r>
              <a:rPr lang="en-US" smtClean="0"/>
              <a:t>This table contains three records</a:t>
            </a:r>
          </a:p>
          <a:p>
            <a:pPr lvl="1">
              <a:buFont typeface="Arial" charset="0"/>
              <a:buNone/>
            </a:pPr>
            <a:r>
              <a:rPr lang="en-US" i="1" smtClean="0"/>
              <a:t>id</a:t>
            </a:r>
            <a:r>
              <a:rPr lang="en-US" smtClean="0"/>
              <a:t> |</a:t>
            </a:r>
            <a:r>
              <a:rPr lang="en-US" i="1" smtClean="0"/>
              <a:t> name </a:t>
            </a:r>
            <a:r>
              <a:rPr lang="en-US" smtClean="0"/>
              <a:t>|</a:t>
            </a:r>
            <a:r>
              <a:rPr lang="en-US" i="1" smtClean="0"/>
              <a:t> description</a:t>
            </a:r>
          </a:p>
          <a:p>
            <a:pPr lvl="1">
              <a:buFont typeface="Arial" charset="0"/>
              <a:buNone/>
            </a:pPr>
            <a:r>
              <a:rPr lang="en-US" smtClean="0"/>
              <a:t>1  | All  | Elements, element sets, and element texts assigned to this record type relate to all possible records.</a:t>
            </a:r>
          </a:p>
          <a:p>
            <a:pPr lvl="1">
              <a:buFont typeface="Arial" charset="0"/>
              <a:buNone/>
            </a:pPr>
            <a:r>
              <a:rPr lang="en-US" smtClean="0"/>
              <a:t>2  | Item | Elements, element sets, and element texts assigned to this record type relate to item records.</a:t>
            </a:r>
          </a:p>
          <a:p>
            <a:pPr lvl="1">
              <a:buFont typeface="Arial" charset="0"/>
              <a:buNone/>
            </a:pPr>
            <a:r>
              <a:rPr lang="en-US" smtClean="0"/>
              <a:t>3  | File | Elements, element sets, and element texts assigned to this record type relate to file records.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r>
              <a:rPr lang="en-US" smtClean="0"/>
              <a:t>table: “data_types”</a:t>
            </a:r>
          </a:p>
        </p:txBody>
      </p:sp>
      <p:sp>
        <p:nvSpPr>
          <p:cNvPr id="28674" name="Rectangle 3"/>
          <p:cNvSpPr>
            <a:spLocks noGrp="1"/>
          </p:cNvSpPr>
          <p:nvPr>
            <p:ph type="body" idx="1"/>
          </p:nvPr>
        </p:nvSpPr>
        <p:spPr>
          <a:xfrm>
            <a:off x="304800" y="1219200"/>
            <a:ext cx="8458200" cy="5638800"/>
          </a:xfrm>
        </p:spPr>
        <p:txBody>
          <a:bodyPr/>
          <a:lstStyle/>
          <a:p>
            <a:pPr marL="533400" indent="-533400">
              <a:lnSpc>
                <a:spcPct val="90000"/>
              </a:lnSpc>
              <a:buFont typeface="Arial" charset="0"/>
              <a:buNone/>
            </a:pPr>
            <a:r>
              <a:rPr lang="en-US" sz="2800" smtClean="0"/>
              <a:t>Only contains these records</a:t>
            </a:r>
          </a:p>
          <a:p>
            <a:pPr marL="914400" lvl="1" indent="-457200">
              <a:lnSpc>
                <a:spcPct val="90000"/>
              </a:lnSpc>
              <a:buFont typeface="Arial" charset="0"/>
              <a:buNone/>
            </a:pPr>
            <a:r>
              <a:rPr lang="en-US" sz="2400" i="1" smtClean="0"/>
              <a:t>id </a:t>
            </a:r>
            <a:r>
              <a:rPr lang="en-US" sz="2400" smtClean="0"/>
              <a:t>| </a:t>
            </a:r>
            <a:r>
              <a:rPr lang="en-US" sz="2400" i="1" smtClean="0"/>
              <a:t>name</a:t>
            </a:r>
            <a:r>
              <a:rPr lang="en-US" sz="2400" smtClean="0"/>
              <a:t>    | </a:t>
            </a:r>
            <a:r>
              <a:rPr lang="en-US" sz="2400" i="1" smtClean="0"/>
              <a:t>description </a:t>
            </a:r>
            <a:r>
              <a:rPr lang="en-US" sz="2400" smtClean="0"/>
              <a:t>                                                                                                                               </a:t>
            </a:r>
          </a:p>
          <a:p>
            <a:pPr marL="914400" lvl="1" indent="-457200">
              <a:lnSpc>
                <a:spcPct val="90000"/>
              </a:lnSpc>
              <a:buFont typeface="Arial" charset="0"/>
              <a:buNone/>
            </a:pPr>
            <a:r>
              <a:rPr lang="en-US" sz="2400" smtClean="0"/>
              <a:t>1  | Text       | A long, typically multi-line text string. Up to 65535 characters.                                    </a:t>
            </a:r>
          </a:p>
          <a:p>
            <a:pPr marL="914400" lvl="1" indent="-457200">
              <a:lnSpc>
                <a:spcPct val="90000"/>
              </a:lnSpc>
              <a:buFont typeface="Arial" charset="0"/>
              <a:buNone/>
            </a:pPr>
            <a:r>
              <a:rPr lang="en-US" sz="2400" smtClean="0"/>
              <a:t>2  | Tiny Text  | A short, typically one-line text string. Up to 255 characters.</a:t>
            </a:r>
          </a:p>
          <a:p>
            <a:pPr marL="914400" lvl="1" indent="-457200">
              <a:lnSpc>
                <a:spcPct val="90000"/>
              </a:lnSpc>
              <a:buFont typeface="Arial" charset="0"/>
              <a:buNone/>
            </a:pPr>
            <a:r>
              <a:rPr lang="en-US" sz="2400" smtClean="0"/>
              <a:t>3  | Date Range | A date range, begin to end. In format yyyy-mm-dd yyyy-mm-dd. </a:t>
            </a:r>
          </a:p>
          <a:p>
            <a:pPr marL="914400" lvl="1" indent="-457200">
              <a:lnSpc>
                <a:spcPct val="90000"/>
              </a:lnSpc>
              <a:buFont typeface="Arial" charset="0"/>
              <a:buNone/>
            </a:pPr>
            <a:r>
              <a:rPr lang="en-US" sz="2400" smtClean="0"/>
              <a:t>4  | Integer    | Set of numbers consisting of the natural numbers including 0 (0, 1, 2, 3, ...) and their negatives (0, -1, -2, -3, ...). </a:t>
            </a:r>
          </a:p>
          <a:p>
            <a:pPr marL="914400" lvl="1" indent="-457200">
              <a:lnSpc>
                <a:spcPct val="90000"/>
              </a:lnSpc>
              <a:buFont typeface="Arial" charset="0"/>
              <a:buNone/>
            </a:pPr>
            <a:r>
              <a:rPr lang="en-US" sz="2400" smtClean="0"/>
              <a:t>9  | Date       | A date in format yyyy-mm-dd                                                                                                                </a:t>
            </a:r>
          </a:p>
          <a:p>
            <a:pPr marL="914400" lvl="1" indent="-457200">
              <a:lnSpc>
                <a:spcPct val="90000"/>
              </a:lnSpc>
              <a:buFont typeface="Arial" charset="0"/>
              <a:buNone/>
            </a:pPr>
            <a:r>
              <a:rPr lang="en-US" sz="2400" smtClean="0"/>
              <a:t>10| Date Time  | A date and time combination in the format: yyyy-mm-dd hh:mm:ss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smtClean="0"/>
              <a:t>table: “element_sets”</a:t>
            </a:r>
          </a:p>
        </p:txBody>
      </p:sp>
      <p:sp>
        <p:nvSpPr>
          <p:cNvPr id="61443" name="Rectangle 3"/>
          <p:cNvSpPr>
            <a:spLocks noGrp="1"/>
          </p:cNvSpPr>
          <p:nvPr>
            <p:ph type="body" idx="1"/>
          </p:nvPr>
        </p:nvSpPr>
        <p:spPr/>
        <p:txBody>
          <a:bodyPr/>
          <a:lstStyle/>
          <a:p>
            <a:pPr>
              <a:lnSpc>
                <a:spcPct val="90000"/>
              </a:lnSpc>
              <a:buFont typeface="Arial" charset="0"/>
              <a:buNone/>
            </a:pPr>
            <a:r>
              <a:rPr lang="en-US" sz="2800" smtClean="0"/>
              <a:t>Only contains these records</a:t>
            </a:r>
          </a:p>
          <a:p>
            <a:pPr lvl="1">
              <a:lnSpc>
                <a:spcPct val="90000"/>
              </a:lnSpc>
              <a:buFont typeface="Arial" charset="0"/>
              <a:buNone/>
            </a:pPr>
            <a:r>
              <a:rPr lang="en-US" sz="2400" i="1" smtClean="0"/>
              <a:t>id</a:t>
            </a:r>
            <a:r>
              <a:rPr lang="en-US" sz="2400" smtClean="0"/>
              <a:t>| </a:t>
            </a:r>
            <a:r>
              <a:rPr lang="en-US" sz="2400" i="1" smtClean="0"/>
              <a:t>record_type_id </a:t>
            </a:r>
            <a:r>
              <a:rPr lang="en-US" sz="2400" smtClean="0"/>
              <a:t>|</a:t>
            </a:r>
            <a:r>
              <a:rPr lang="en-US" sz="2400" i="1" smtClean="0"/>
              <a:t> name </a:t>
            </a:r>
            <a:r>
              <a:rPr lang="en-US" sz="2400" smtClean="0"/>
              <a:t>|</a:t>
            </a:r>
            <a:r>
              <a:rPr lang="en-US" sz="2400" i="1" smtClean="0"/>
              <a:t> description</a:t>
            </a:r>
            <a:r>
              <a:rPr lang="en-US" sz="2400" smtClean="0"/>
              <a:t>       </a:t>
            </a:r>
          </a:p>
          <a:p>
            <a:pPr lvl="1">
              <a:lnSpc>
                <a:spcPct val="90000"/>
              </a:lnSpc>
              <a:buFont typeface="Arial" charset="0"/>
              <a:buNone/>
            </a:pPr>
            <a:r>
              <a:rPr lang="en-US" sz="2400" smtClean="0"/>
              <a:t>1 |1 | Dublin Core  | … “common to all Omeka resources, including items, files, collections, exhibits, and entities” …</a:t>
            </a:r>
          </a:p>
          <a:p>
            <a:pPr lvl="1">
              <a:lnSpc>
                <a:spcPct val="90000"/>
              </a:lnSpc>
              <a:buFont typeface="Arial" charset="0"/>
              <a:buNone/>
            </a:pPr>
            <a:r>
              <a:rPr lang="en-US" sz="2400" smtClean="0"/>
              <a:t>3 | 2 | Item Type Metadata | “The item type metadata element set, consisting of all item type elements bundled with Omeka and all item type elements created by an administrator.” </a:t>
            </a:r>
          </a:p>
          <a:p>
            <a:pPr lvl="1">
              <a:lnSpc>
                <a:spcPct val="90000"/>
              </a:lnSpc>
              <a:buFont typeface="Arial" charset="0"/>
              <a:buNone/>
            </a:pPr>
            <a:r>
              <a:rPr lang="en-US" sz="2400" smtClean="0"/>
              <a:t>4 | 3 | Omeka Legacy File | …</a:t>
            </a:r>
          </a:p>
          <a:p>
            <a:pPr lvl="1">
              <a:lnSpc>
                <a:spcPct val="90000"/>
              </a:lnSpc>
              <a:buFont typeface="Arial" charset="0"/>
              <a:buNone/>
            </a:pPr>
            <a:r>
              <a:rPr lang="en-US" sz="2400" smtClean="0"/>
              <a:t>5 | 3 | Omeka Image File  | … “previous versions” …                                                                                     </a:t>
            </a:r>
          </a:p>
          <a:p>
            <a:pPr lvl="1">
              <a:lnSpc>
                <a:spcPct val="90000"/>
              </a:lnSpc>
              <a:buFont typeface="Arial" charset="0"/>
              <a:buNone/>
            </a:pPr>
            <a:r>
              <a:rPr lang="en-US" sz="2400" smtClean="0"/>
              <a:t>6 | 3 | Omeka Video File   | … “previous versions” …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mtClean="0"/>
              <a:t>clearing the legacy </a:t>
            </a:r>
          </a:p>
        </p:txBody>
      </p:sp>
      <p:sp>
        <p:nvSpPr>
          <p:cNvPr id="62467" name="Rectangle 3"/>
          <p:cNvSpPr>
            <a:spLocks noGrp="1"/>
          </p:cNvSpPr>
          <p:nvPr>
            <p:ph type="body" idx="1"/>
          </p:nvPr>
        </p:nvSpPr>
        <p:spPr>
          <a:xfrm>
            <a:off x="609600" y="1371600"/>
            <a:ext cx="8229600" cy="5135563"/>
          </a:xfrm>
        </p:spPr>
        <p:txBody>
          <a:bodyPr/>
          <a:lstStyle/>
          <a:p>
            <a:pPr>
              <a:lnSpc>
                <a:spcPct val="90000"/>
              </a:lnSpc>
            </a:pPr>
            <a:r>
              <a:rPr lang="en-US" smtClean="0"/>
              <a:t>Since element sets 4, 5, and 6 are legacy, I believe the elements in them can be deleted</a:t>
            </a:r>
          </a:p>
          <a:p>
            <a:pPr lvl="1">
              <a:lnSpc>
                <a:spcPct val="90000"/>
              </a:lnSpc>
              <a:buFont typeface="Arial" charset="0"/>
              <a:buNone/>
            </a:pPr>
            <a:r>
              <a:rPr lang="en-US" smtClean="0"/>
              <a:t>mysql&gt; delete from omeka_elements where element_set_id=4;</a:t>
            </a:r>
          </a:p>
          <a:p>
            <a:pPr lvl="1">
              <a:lnSpc>
                <a:spcPct val="90000"/>
              </a:lnSpc>
              <a:buFont typeface="Arial" charset="0"/>
              <a:buNone/>
            </a:pPr>
            <a:r>
              <a:rPr lang="en-US" smtClean="0"/>
              <a:t>Query OK, 13 rows affected (0.00 sec)</a:t>
            </a:r>
          </a:p>
          <a:p>
            <a:pPr lvl="1">
              <a:lnSpc>
                <a:spcPct val="90000"/>
              </a:lnSpc>
              <a:buFont typeface="Arial" charset="0"/>
              <a:buNone/>
            </a:pPr>
            <a:r>
              <a:rPr lang="en-US" smtClean="0"/>
              <a:t>mysql&gt; delete from omeka_elements where element_set_id=5;</a:t>
            </a:r>
          </a:p>
          <a:p>
            <a:pPr lvl="1">
              <a:lnSpc>
                <a:spcPct val="90000"/>
              </a:lnSpc>
              <a:buFont typeface="Arial" charset="0"/>
              <a:buNone/>
            </a:pPr>
            <a:r>
              <a:rPr lang="en-US" smtClean="0"/>
              <a:t>Query OK, 8 rows affected (0.00 sec)</a:t>
            </a:r>
          </a:p>
          <a:p>
            <a:pPr lvl="1">
              <a:lnSpc>
                <a:spcPct val="90000"/>
              </a:lnSpc>
              <a:buFont typeface="Arial" charset="0"/>
              <a:buNone/>
            </a:pPr>
            <a:r>
              <a:rPr lang="en-US" smtClean="0"/>
              <a:t>mysql&gt; delete from omeka_elements where element_set_id=6;</a:t>
            </a:r>
          </a:p>
          <a:p>
            <a:pPr lvl="1">
              <a:lnSpc>
                <a:spcPct val="90000"/>
              </a:lnSpc>
              <a:buFont typeface="Arial" charset="0"/>
              <a:buNone/>
            </a:pPr>
            <a:r>
              <a:rPr lang="en-US" smtClean="0"/>
              <a:t>Query OK, 6 rows affected (0.00 sec)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r>
              <a:rPr lang="en-US" smtClean="0"/>
              <a:t>clearing the legacy</a:t>
            </a:r>
          </a:p>
        </p:txBody>
      </p:sp>
      <p:sp>
        <p:nvSpPr>
          <p:cNvPr id="63491" name="Rectangle 3"/>
          <p:cNvSpPr>
            <a:spLocks noGrp="1"/>
          </p:cNvSpPr>
          <p:nvPr>
            <p:ph type="body" idx="1"/>
          </p:nvPr>
        </p:nvSpPr>
        <p:spPr/>
        <p:txBody>
          <a:bodyPr/>
          <a:lstStyle/>
          <a:p>
            <a:pPr>
              <a:lnSpc>
                <a:spcPct val="90000"/>
              </a:lnSpc>
            </a:pPr>
            <a:r>
              <a:rPr lang="en-US" smtClean="0"/>
              <a:t>All these elements had record_type_id=3, now gone</a:t>
            </a:r>
          </a:p>
          <a:p>
            <a:pPr lvl="1">
              <a:lnSpc>
                <a:spcPct val="90000"/>
              </a:lnSpc>
            </a:pPr>
            <a:r>
              <a:rPr lang="en-US" smtClean="0"/>
              <a:t>mysql&gt; select * from omeka_elements where record_type_id=3;</a:t>
            </a:r>
          </a:p>
          <a:p>
            <a:pPr lvl="1">
              <a:lnSpc>
                <a:spcPct val="90000"/>
              </a:lnSpc>
            </a:pPr>
            <a:r>
              <a:rPr lang="en-US" smtClean="0"/>
              <a:t>Empty set (0.00 sec)</a:t>
            </a:r>
          </a:p>
          <a:p>
            <a:pPr>
              <a:lnSpc>
                <a:spcPct val="90000"/>
              </a:lnSpc>
            </a:pPr>
            <a:r>
              <a:rPr lang="en-US" smtClean="0"/>
              <a:t>The record type can be deleted</a:t>
            </a:r>
          </a:p>
          <a:p>
            <a:pPr lvl="1">
              <a:lnSpc>
                <a:spcPct val="90000"/>
              </a:lnSpc>
            </a:pPr>
            <a:r>
              <a:rPr lang="en-US" smtClean="0"/>
              <a:t>mysql&gt; delete from omeka_record_types where id=3;</a:t>
            </a:r>
          </a:p>
          <a:p>
            <a:pPr lvl="1">
              <a:lnSpc>
                <a:spcPct val="90000"/>
              </a:lnSpc>
            </a:pPr>
            <a:r>
              <a:rPr lang="en-US" smtClean="0"/>
              <a:t>Query OK, 1 row affected (0.02 sec)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r>
              <a:rPr lang="en-US" smtClean="0"/>
              <a:t>clearing the legacy</a:t>
            </a:r>
          </a:p>
        </p:txBody>
      </p:sp>
      <p:sp>
        <p:nvSpPr>
          <p:cNvPr id="64515" name="Rectangle 3"/>
          <p:cNvSpPr>
            <a:spLocks noGrp="1"/>
          </p:cNvSpPr>
          <p:nvPr>
            <p:ph type="body" idx="1"/>
          </p:nvPr>
        </p:nvSpPr>
        <p:spPr>
          <a:xfrm>
            <a:off x="457200" y="1295400"/>
            <a:ext cx="8229600" cy="5334000"/>
          </a:xfrm>
        </p:spPr>
        <p:txBody>
          <a:bodyPr/>
          <a:lstStyle/>
          <a:p>
            <a:pPr>
              <a:lnSpc>
                <a:spcPct val="90000"/>
              </a:lnSpc>
            </a:pPr>
            <a:r>
              <a:rPr lang="en-US" smtClean="0"/>
              <a:t>Element sets 4, 5, and 6 can be deleted</a:t>
            </a:r>
          </a:p>
          <a:p>
            <a:pPr lvl="1">
              <a:lnSpc>
                <a:spcPct val="90000"/>
              </a:lnSpc>
              <a:buFont typeface="Arial" charset="0"/>
              <a:buNone/>
            </a:pPr>
            <a:r>
              <a:rPr lang="en-US" smtClean="0"/>
              <a:t>mysql&gt; delete from omeka_element_sets where id=4;</a:t>
            </a:r>
          </a:p>
          <a:p>
            <a:pPr lvl="1">
              <a:lnSpc>
                <a:spcPct val="90000"/>
              </a:lnSpc>
              <a:buFont typeface="Arial" charset="0"/>
              <a:buNone/>
            </a:pPr>
            <a:r>
              <a:rPr lang="en-US" smtClean="0"/>
              <a:t>Query OK, 1 row affected (0.01 sec)</a:t>
            </a:r>
          </a:p>
          <a:p>
            <a:pPr lvl="1">
              <a:lnSpc>
                <a:spcPct val="90000"/>
              </a:lnSpc>
              <a:buFont typeface="Arial" charset="0"/>
              <a:buNone/>
            </a:pPr>
            <a:r>
              <a:rPr lang="en-US" smtClean="0"/>
              <a:t>mysql&gt; delete from omeka_element_sets where id=5;</a:t>
            </a:r>
          </a:p>
          <a:p>
            <a:pPr lvl="1">
              <a:lnSpc>
                <a:spcPct val="90000"/>
              </a:lnSpc>
              <a:buFont typeface="Arial" charset="0"/>
              <a:buNone/>
            </a:pPr>
            <a:r>
              <a:rPr lang="en-US" smtClean="0"/>
              <a:t>Query OK, 1 row affected (0.01 sec)</a:t>
            </a:r>
          </a:p>
          <a:p>
            <a:pPr lvl="1">
              <a:lnSpc>
                <a:spcPct val="90000"/>
              </a:lnSpc>
              <a:buFont typeface="Arial" charset="0"/>
              <a:buNone/>
            </a:pPr>
            <a:r>
              <a:rPr lang="en-US" smtClean="0"/>
              <a:t>mysql&gt; delete from omeka_element_sets where id=6;</a:t>
            </a:r>
          </a:p>
          <a:p>
            <a:pPr lvl="1">
              <a:lnSpc>
                <a:spcPct val="90000"/>
              </a:lnSpc>
              <a:buFont typeface="Arial" charset="0"/>
              <a:buNone/>
            </a:pPr>
            <a:r>
              <a:rPr lang="en-US" smtClean="0"/>
              <a:t>Query OK, 1 row affected (0.00 sec)</a:t>
            </a:r>
          </a:p>
          <a:p>
            <a:pPr>
              <a:lnSpc>
                <a:spcPct val="90000"/>
              </a:lnSpc>
            </a:pPr>
            <a:r>
              <a:rPr lang="en-US" smtClean="0"/>
              <a:t>Things start to make a lot more sense.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smtClean="0"/>
              <a:t>item-type specific metadata </a:t>
            </a:r>
          </a:p>
        </p:txBody>
      </p:sp>
      <p:sp>
        <p:nvSpPr>
          <p:cNvPr id="65539" name="Rectangle 3"/>
          <p:cNvSpPr>
            <a:spLocks noGrp="1"/>
          </p:cNvSpPr>
          <p:nvPr>
            <p:ph type="body" idx="1"/>
          </p:nvPr>
        </p:nvSpPr>
        <p:spPr/>
        <p:txBody>
          <a:bodyPr/>
          <a:lstStyle/>
          <a:p>
            <a:r>
              <a:rPr lang="en-US" smtClean="0"/>
              <a:t>You can create data elements (aka metadata fields) for a specific item. </a:t>
            </a:r>
          </a:p>
          <a:p>
            <a:r>
              <a:rPr lang="en-US" smtClean="0"/>
              <a:t>You can not however, share these fields across item.</a:t>
            </a:r>
          </a:p>
          <a:p>
            <a:r>
              <a:rPr lang="en-US" smtClean="0"/>
              <a:t>So if you want to express the “geekiness” of your items, you have to add “geekiness” as an element for each item separately.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r>
              <a:rPr lang="en-US" smtClean="0"/>
              <a:t>foreword</a:t>
            </a:r>
            <a:endParaRPr lang="en-US" smtClean="0"/>
          </a:p>
        </p:txBody>
      </p:sp>
      <p:sp>
        <p:nvSpPr>
          <p:cNvPr id="16386" name="Rectangle 3"/>
          <p:cNvSpPr>
            <a:spLocks noGrp="1"/>
          </p:cNvSpPr>
          <p:nvPr>
            <p:ph type="body" idx="1"/>
          </p:nvPr>
        </p:nvSpPr>
        <p:spPr/>
        <p:txBody>
          <a:bodyPr/>
          <a:lstStyle/>
          <a:p>
            <a:r>
              <a:rPr lang="en-US" dirty="0" smtClean="0"/>
              <a:t>Terminology is one of the difficult problems in digital librarianship. </a:t>
            </a:r>
          </a:p>
          <a:p>
            <a:r>
              <a:rPr lang="en-US" dirty="0" smtClean="0"/>
              <a:t>I will use the double quotes here to represent a term that is used as it is in </a:t>
            </a:r>
            <a:r>
              <a:rPr lang="en-US" dirty="0" err="1" smtClean="0"/>
              <a:t>omeka</a:t>
            </a:r>
            <a:r>
              <a:rPr lang="en-US" dirty="0" smtClean="0"/>
              <a:t>.</a:t>
            </a:r>
            <a:endParaRPr lang="en-US" dirty="0" smtClean="0"/>
          </a:p>
          <a:p>
            <a:r>
              <a:rPr lang="en-US" dirty="0" smtClean="0"/>
              <a:t>Please open your </a:t>
            </a:r>
            <a:r>
              <a:rPr lang="en-US" dirty="0" err="1" smtClean="0"/>
              <a:t>winscp</a:t>
            </a:r>
            <a:r>
              <a:rPr lang="en-US" dirty="0" smtClean="0"/>
              <a:t>, </a:t>
            </a:r>
            <a:r>
              <a:rPr lang="en-US" dirty="0" err="1" smtClean="0"/>
              <a:t>omeka</a:t>
            </a:r>
            <a:r>
              <a:rPr lang="en-US" dirty="0" smtClean="0"/>
              <a:t> web, web admin and </a:t>
            </a:r>
            <a:r>
              <a:rPr lang="en-US" dirty="0" err="1" smtClean="0"/>
              <a:t>phpmyadmin</a:t>
            </a:r>
            <a:r>
              <a:rPr lang="en-US" dirty="0" smtClean="0"/>
              <a:t>.</a:t>
            </a: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omeka tags</a:t>
            </a:r>
          </a:p>
        </p:txBody>
      </p:sp>
      <p:sp>
        <p:nvSpPr>
          <p:cNvPr id="66563" name="Rectangle 3"/>
          <p:cNvSpPr>
            <a:spLocks noGrp="1"/>
          </p:cNvSpPr>
          <p:nvPr>
            <p:ph type="body" idx="1"/>
          </p:nvPr>
        </p:nvSpPr>
        <p:spPr/>
        <p:txBody>
          <a:bodyPr/>
          <a:lstStyle/>
          <a:p>
            <a:r>
              <a:rPr lang="en-US" smtClean="0"/>
              <a:t>A tag is a way for omeka to group items together.</a:t>
            </a:r>
          </a:p>
          <a:p>
            <a:r>
              <a:rPr lang="en-US" smtClean="0"/>
              <a:t>Each item can have multiple tags and each tag can item can have multiple tags.</a:t>
            </a:r>
          </a:p>
          <a:p>
            <a:r>
              <a:rPr lang="en-US" smtClean="0"/>
              <a:t>For LIS650 veterans, it’s like grouping HTML elements in the &lt;body&gt; into classes.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table: tags</a:t>
            </a:r>
          </a:p>
        </p:txBody>
      </p:sp>
      <p:sp>
        <p:nvSpPr>
          <p:cNvPr id="67587" name="Rectangle 3"/>
          <p:cNvSpPr>
            <a:spLocks noGrp="1"/>
          </p:cNvSpPr>
          <p:nvPr>
            <p:ph type="body" idx="1"/>
          </p:nvPr>
        </p:nvSpPr>
        <p:spPr/>
        <p:txBody>
          <a:bodyPr/>
          <a:lstStyle/>
          <a:p>
            <a:r>
              <a:rPr lang="en-US" smtClean="0"/>
              <a:t>Each tag is recorded in this table. It has only two columns</a:t>
            </a:r>
          </a:p>
          <a:p>
            <a:pPr lvl="1"/>
            <a:r>
              <a:rPr lang="en-US" smtClean="0"/>
              <a:t>“id”, an autoincrement identifier</a:t>
            </a:r>
          </a:p>
          <a:p>
            <a:pPr lvl="1"/>
            <a:r>
              <a:rPr lang="en-US" smtClean="0"/>
              <a:t>the “name” a string up to 256 characters long</a:t>
            </a:r>
          </a:p>
          <a:p>
            <a:r>
              <a:rPr lang="en-US" smtClean="0"/>
              <a:t>This table stores all the tags.</a:t>
            </a:r>
          </a:p>
          <a:p>
            <a:pPr lvl="1"/>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table: taggings</a:t>
            </a:r>
          </a:p>
        </p:txBody>
      </p:sp>
      <p:sp>
        <p:nvSpPr>
          <p:cNvPr id="68611" name="Rectangle 3"/>
          <p:cNvSpPr>
            <a:spLocks noGrp="1"/>
          </p:cNvSpPr>
          <p:nvPr>
            <p:ph type="body" idx="1"/>
          </p:nvPr>
        </p:nvSpPr>
        <p:spPr>
          <a:xfrm>
            <a:off x="457200" y="1600200"/>
            <a:ext cx="8001000" cy="4876800"/>
          </a:xfrm>
        </p:spPr>
        <p:txBody>
          <a:bodyPr/>
          <a:lstStyle/>
          <a:p>
            <a:r>
              <a:rPr lang="en-US" smtClean="0"/>
              <a:t>This table has the following columns</a:t>
            </a:r>
          </a:p>
          <a:p>
            <a:pPr lvl="1"/>
            <a:r>
              <a:rPr lang="en-US" smtClean="0"/>
              <a:t>“id” an auto_increment</a:t>
            </a:r>
          </a:p>
          <a:p>
            <a:pPr lvl="1"/>
            <a:r>
              <a:rPr lang="en-US" smtClean="0"/>
              <a:t>“relation_id” gives the id of the item that has been tagged. </a:t>
            </a:r>
          </a:p>
          <a:p>
            <a:pPr lvl="1"/>
            <a:r>
              <a:rPr lang="en-US" smtClean="0"/>
              <a:t>“tag_id” gives the number of the tag being given</a:t>
            </a:r>
          </a:p>
          <a:p>
            <a:pPr lvl="1"/>
            <a:r>
              <a:rPr lang="en-US" smtClean="0"/>
              <a:t>“entity_id” |who did it?, not further discussed</a:t>
            </a:r>
          </a:p>
          <a:p>
            <a:pPr lvl="1"/>
            <a:r>
              <a:rPr lang="en-US" smtClean="0"/>
              <a:t>“type”, a type of action taken, not further discussed.</a:t>
            </a:r>
          </a:p>
          <a:p>
            <a:pPr lvl="1"/>
            <a:r>
              <a:rPr lang="en-US" smtClean="0"/>
              <a:t>“time” a timestamp when the action happened.</a:t>
            </a:r>
          </a:p>
          <a:p>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Dublin Core data</a:t>
            </a:r>
          </a:p>
        </p:txBody>
      </p:sp>
      <p:sp>
        <p:nvSpPr>
          <p:cNvPr id="29698" name="Content Placeholder 2"/>
          <p:cNvSpPr>
            <a:spLocks noGrp="1"/>
          </p:cNvSpPr>
          <p:nvPr>
            <p:ph idx="1"/>
          </p:nvPr>
        </p:nvSpPr>
        <p:spPr/>
        <p:txBody>
          <a:bodyPr/>
          <a:lstStyle/>
          <a:p>
            <a:r>
              <a:rPr lang="en-US" smtClean="0"/>
              <a:t>Dublin Core is a metadata set that is used in omeka.</a:t>
            </a:r>
          </a:p>
          <a:p>
            <a:r>
              <a:rPr lang="en-US" smtClean="0"/>
              <a:t>This is the common set for all types. </a:t>
            </a:r>
          </a:p>
          <a:p>
            <a:r>
              <a:rPr lang="en-US" smtClean="0"/>
              <a:t>We need to review the official meaning of these elements here. </a:t>
            </a:r>
          </a:p>
          <a:p>
            <a:r>
              <a:rPr lang="en-US" smtClean="0"/>
              <a:t>I quote from Hillman’s Dublin core usage guide. http://dublincore.org/documents/usageguide/elements.shtml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dublin core: title</a:t>
            </a:r>
          </a:p>
        </p:txBody>
      </p:sp>
      <p:sp>
        <p:nvSpPr>
          <p:cNvPr id="30722" name="Content Placeholder 2"/>
          <p:cNvSpPr>
            <a:spLocks noGrp="1"/>
          </p:cNvSpPr>
          <p:nvPr>
            <p:ph idx="1"/>
          </p:nvPr>
        </p:nvSpPr>
        <p:spPr/>
        <p:txBody>
          <a:bodyPr/>
          <a:lstStyle/>
          <a:p>
            <a:r>
              <a:rPr lang="en-US" i="1" smtClean="0"/>
              <a:t>“</a:t>
            </a:r>
            <a:r>
              <a:rPr lang="en-US" smtClean="0"/>
              <a:t>The name given to the resource. Typically, a Title will be a name by which the resource is formally known.”</a:t>
            </a:r>
          </a:p>
          <a:p>
            <a:r>
              <a:rPr lang="en-US" smtClean="0"/>
              <a:t>“If in doubt about what constitutes the title, repeat the Title element.”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dublin core: subject</a:t>
            </a:r>
          </a:p>
        </p:txBody>
      </p:sp>
      <p:sp>
        <p:nvSpPr>
          <p:cNvPr id="31746" name="Content Placeholder 2"/>
          <p:cNvSpPr>
            <a:spLocks noGrp="1"/>
          </p:cNvSpPr>
          <p:nvPr>
            <p:ph idx="1"/>
          </p:nvPr>
        </p:nvSpPr>
        <p:spPr/>
        <p:txBody>
          <a:bodyPr/>
          <a:lstStyle/>
          <a:p>
            <a:r>
              <a:rPr lang="en-US" i="1" smtClean="0"/>
              <a:t>“</a:t>
            </a:r>
            <a:r>
              <a:rPr lang="en-US" smtClean="0"/>
              <a:t>The topic of the content of the resource. Typically, a Subject will be expressed as keywords or key phrases or classification codes that describe the topic of the resource. Recommended best practice is to select a value from a controlled vocabulary or formal classification scheme.”</a:t>
            </a:r>
          </a:p>
          <a:p>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dublin core: description</a:t>
            </a:r>
          </a:p>
        </p:txBody>
      </p:sp>
      <p:sp>
        <p:nvSpPr>
          <p:cNvPr id="32770" name="Content Placeholder 2"/>
          <p:cNvSpPr>
            <a:spLocks noGrp="1"/>
          </p:cNvSpPr>
          <p:nvPr>
            <p:ph idx="1"/>
          </p:nvPr>
        </p:nvSpPr>
        <p:spPr/>
        <p:txBody>
          <a:bodyPr/>
          <a:lstStyle/>
          <a:p>
            <a:r>
              <a:rPr lang="en-US" i="1" smtClean="0"/>
              <a:t>“</a:t>
            </a:r>
            <a:r>
              <a:rPr lang="en-US" smtClean="0"/>
              <a:t>An account of the content of the resource. Description may include but is not limited to: an abstract, table of contents, reference to a graphical representation of content or a free-text account of the content.”</a:t>
            </a:r>
          </a:p>
          <a:p>
            <a:r>
              <a:rPr lang="en-US" smtClean="0"/>
              <a:t>“Use full sentences.”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dublin core: type</a:t>
            </a:r>
          </a:p>
        </p:txBody>
      </p:sp>
      <p:sp>
        <p:nvSpPr>
          <p:cNvPr id="33794" name="Content Placeholder 2"/>
          <p:cNvSpPr>
            <a:spLocks noGrp="1"/>
          </p:cNvSpPr>
          <p:nvPr>
            <p:ph idx="1"/>
          </p:nvPr>
        </p:nvSpPr>
        <p:spPr>
          <a:xfrm>
            <a:off x="457200" y="1447800"/>
            <a:ext cx="8229600" cy="4678363"/>
          </a:xfrm>
        </p:spPr>
        <p:txBody>
          <a:bodyPr/>
          <a:lstStyle/>
          <a:p>
            <a:r>
              <a:rPr lang="en-US" smtClean="0"/>
              <a:t>“The nature or genre of the content of the resource. Type includes terms describing general categories, functions, genres, or aggregation levels for content. Recommended best practice is to select a value from a controlled vocabulary (for example, the DCMIType vocabulary ). To describe the physical or digital manifestation of the resource, use the FORMAT element.”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dublin core: source</a:t>
            </a:r>
          </a:p>
        </p:txBody>
      </p:sp>
      <p:sp>
        <p:nvSpPr>
          <p:cNvPr id="34818" name="Content Placeholder 2"/>
          <p:cNvSpPr>
            <a:spLocks noGrp="1"/>
          </p:cNvSpPr>
          <p:nvPr>
            <p:ph idx="1"/>
          </p:nvPr>
        </p:nvSpPr>
        <p:spPr/>
        <p:txBody>
          <a:bodyPr/>
          <a:lstStyle/>
          <a:p>
            <a:r>
              <a:rPr lang="en-US" i="1" smtClean="0"/>
              <a:t>“</a:t>
            </a:r>
            <a:r>
              <a:rPr lang="en-US" smtClean="0"/>
              <a:t>A Reference to a resource from which the present resource is derived. The present resource may be derived from the Source resource in whole or part. Recommended best practice is to reference the resource by means of a string or number conforming to a formal identification system”… “include in this area information about a resource that is related intellectually to the described resource but does not fit easily into a Relation element.”</a:t>
            </a:r>
          </a:p>
          <a:p>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dublin core: relation</a:t>
            </a:r>
          </a:p>
        </p:txBody>
      </p:sp>
      <p:sp>
        <p:nvSpPr>
          <p:cNvPr id="35842" name="Content Placeholder 2"/>
          <p:cNvSpPr>
            <a:spLocks noGrp="1"/>
          </p:cNvSpPr>
          <p:nvPr>
            <p:ph idx="1"/>
          </p:nvPr>
        </p:nvSpPr>
        <p:spPr/>
        <p:txBody>
          <a:bodyPr/>
          <a:lstStyle/>
          <a:p>
            <a:r>
              <a:rPr lang="en-US" smtClean="0"/>
              <a:t>“A reference to a related resource. Recommended best practice is to reference the resource by means of a string or number conforming to a formal identification system.”</a:t>
            </a:r>
          </a:p>
          <a:p>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r>
              <a:rPr lang="en-US" smtClean="0"/>
              <a:t>items</a:t>
            </a:r>
          </a:p>
        </p:txBody>
      </p:sp>
      <p:sp>
        <p:nvSpPr>
          <p:cNvPr id="17410" name="Rectangle 3"/>
          <p:cNvSpPr>
            <a:spLocks noGrp="1"/>
          </p:cNvSpPr>
          <p:nvPr>
            <p:ph type="body" idx="1"/>
          </p:nvPr>
        </p:nvSpPr>
        <p:spPr/>
        <p:txBody>
          <a:bodyPr/>
          <a:lstStyle/>
          <a:p>
            <a:r>
              <a:rPr lang="en-US" smtClean="0"/>
              <a:t>In omeka, you store “items”.</a:t>
            </a:r>
          </a:p>
          <a:p>
            <a:r>
              <a:rPr lang="en-US" smtClean="0"/>
              <a:t>Item are either digital resources</a:t>
            </a:r>
          </a:p>
          <a:p>
            <a:pPr lvl="1"/>
            <a:r>
              <a:rPr lang="en-US" smtClean="0"/>
              <a:t>images</a:t>
            </a:r>
          </a:p>
          <a:p>
            <a:pPr lvl="1"/>
            <a:r>
              <a:rPr lang="en-US" smtClean="0"/>
              <a:t>video</a:t>
            </a:r>
          </a:p>
          <a:p>
            <a:r>
              <a:rPr lang="en-US" smtClean="0"/>
              <a:t> or something non-digital of which your are storing a digital representation of</a:t>
            </a:r>
          </a:p>
          <a:p>
            <a:pPr lvl="1"/>
            <a:r>
              <a:rPr lang="en-US" smtClean="0"/>
              <a:t>person</a:t>
            </a:r>
          </a:p>
          <a:p>
            <a:pPr lvl="1"/>
            <a:r>
              <a:rPr lang="en-US" smtClean="0"/>
              <a:t>event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dublin core: coverage</a:t>
            </a:r>
          </a:p>
        </p:txBody>
      </p:sp>
      <p:sp>
        <p:nvSpPr>
          <p:cNvPr id="36866" name="Content Placeholder 2"/>
          <p:cNvSpPr>
            <a:spLocks noGrp="1"/>
          </p:cNvSpPr>
          <p:nvPr>
            <p:ph idx="1"/>
          </p:nvPr>
        </p:nvSpPr>
        <p:spPr/>
        <p:txBody>
          <a:bodyPr/>
          <a:lstStyle/>
          <a:p>
            <a:r>
              <a:rPr lang="en-US" smtClean="0"/>
              <a:t>“The extent or scope of the content of the resource. Coverage will typically include spatial location (a place name or geographic co-ordinates), temporal period (a period label, date, or date range) or jurisdiction (such as a named administrative entity). Recommended best practice is to select a value from a controlled vocabulary.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dublin core: creator</a:t>
            </a:r>
          </a:p>
        </p:txBody>
      </p:sp>
      <p:sp>
        <p:nvSpPr>
          <p:cNvPr id="37890" name="Content Placeholder 2"/>
          <p:cNvSpPr>
            <a:spLocks noGrp="1"/>
          </p:cNvSpPr>
          <p:nvPr>
            <p:ph idx="1"/>
          </p:nvPr>
        </p:nvSpPr>
        <p:spPr/>
        <p:txBody>
          <a:bodyPr/>
          <a:lstStyle/>
          <a:p>
            <a:r>
              <a:rPr lang="en-US" smtClean="0"/>
              <a:t>“An entity primarily responsible for making the content of the resource. Examples of a Creator include a person, an organization, or a service. Typically the name of the Creator should be used to indicate the entity.”</a:t>
            </a:r>
          </a:p>
          <a:p>
            <a:r>
              <a:rPr lang="en-US" i="1" smtClean="0"/>
              <a:t>“</a:t>
            </a:r>
            <a:r>
              <a:rPr lang="en-US" smtClean="0"/>
              <a:t>Creators should be listed separately, preferably in the same order that they appear in the publication.”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dublin core: publisher</a:t>
            </a:r>
          </a:p>
        </p:txBody>
      </p:sp>
      <p:sp>
        <p:nvSpPr>
          <p:cNvPr id="38914" name="Content Placeholder 2"/>
          <p:cNvSpPr>
            <a:spLocks noGrp="1"/>
          </p:cNvSpPr>
          <p:nvPr>
            <p:ph idx="1"/>
          </p:nvPr>
        </p:nvSpPr>
        <p:spPr/>
        <p:txBody>
          <a:bodyPr/>
          <a:lstStyle/>
          <a:p>
            <a:r>
              <a:rPr lang="en-US" smtClean="0"/>
              <a:t>“The entity responsible for making the resource available. Examples of a Publisher include a person, an organization, or a service. Typically, the name of a Publisher should be used to indicate the entity.”</a:t>
            </a:r>
          </a:p>
          <a:p>
            <a:r>
              <a:rPr lang="en-US" i="1" smtClean="0"/>
              <a:t>“</a:t>
            </a:r>
            <a:r>
              <a:rPr lang="en-US" smtClean="0"/>
              <a:t>The intent of specifying this field is to identify the entity that provides access to the resource.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dublin core: contributor</a:t>
            </a:r>
          </a:p>
        </p:txBody>
      </p:sp>
      <p:sp>
        <p:nvSpPr>
          <p:cNvPr id="39938" name="Content Placeholder 2"/>
          <p:cNvSpPr>
            <a:spLocks noGrp="1"/>
          </p:cNvSpPr>
          <p:nvPr>
            <p:ph idx="1"/>
          </p:nvPr>
        </p:nvSpPr>
        <p:spPr/>
        <p:txBody>
          <a:bodyPr/>
          <a:lstStyle/>
          <a:p>
            <a:r>
              <a:rPr lang="en-US" smtClean="0"/>
              <a:t>An entity responsible for making contributions to the content of the resource. Examples of a Contributor include a person, an organization or a service. Typically, the name of Contributor should be used”. </a:t>
            </a:r>
          </a:p>
          <a:p>
            <a:r>
              <a:rPr lang="en-US" smtClean="0"/>
              <a:t>“The same general guidelines for using names of persons or organizations as Creators apply here.”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381000" y="228600"/>
            <a:ext cx="8229600" cy="960438"/>
          </a:xfrm>
        </p:spPr>
        <p:txBody>
          <a:bodyPr/>
          <a:lstStyle/>
          <a:p>
            <a:r>
              <a:rPr lang="en-US" smtClean="0"/>
              <a:t>dublin core: rights</a:t>
            </a:r>
          </a:p>
        </p:txBody>
      </p:sp>
      <p:sp>
        <p:nvSpPr>
          <p:cNvPr id="40962" name="Content Placeholder 2"/>
          <p:cNvSpPr>
            <a:spLocks noGrp="1"/>
          </p:cNvSpPr>
          <p:nvPr>
            <p:ph idx="1"/>
          </p:nvPr>
        </p:nvSpPr>
        <p:spPr>
          <a:xfrm>
            <a:off x="457200" y="1143000"/>
            <a:ext cx="8229600" cy="5410200"/>
          </a:xfrm>
        </p:spPr>
        <p:txBody>
          <a:bodyPr/>
          <a:lstStyle/>
          <a:p>
            <a:r>
              <a:rPr lang="en-US" smtClean="0"/>
              <a:t>“Information about rights held in and over the resource. Typically a Rights element will contain a rights management statement for the resource, or reference a service providing such information.” </a:t>
            </a:r>
          </a:p>
          <a:p>
            <a:r>
              <a:rPr lang="en-US" smtClean="0"/>
              <a:t>“Rights information often encompasses Intellectual Property Rights (IPR), Copyright, and various Property Rights. If the rights element is absent, no assumptions can be made about the status of these and other rights with respect to the resource.”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dublin core: date</a:t>
            </a:r>
          </a:p>
        </p:txBody>
      </p:sp>
      <p:sp>
        <p:nvSpPr>
          <p:cNvPr id="3" name="Content Placeholder 2"/>
          <p:cNvSpPr>
            <a:spLocks noGrp="1"/>
          </p:cNvSpPr>
          <p:nvPr>
            <p:ph idx="1"/>
          </p:nvPr>
        </p:nvSpPr>
        <p:spPr/>
        <p:txBody>
          <a:bodyPr/>
          <a:lstStyle/>
          <a:p>
            <a:pPr>
              <a:defRPr/>
            </a:pPr>
            <a:r>
              <a:rPr lang="en-US" dirty="0" smtClean="0"/>
              <a:t>“A </a:t>
            </a:r>
            <a:r>
              <a:rPr lang="en-US" dirty="0"/>
              <a:t>date associated with an event in the life cycle of the resource. Typically, Date will be associated with the creation or availability of the resource. Recommended best practice for encoding the date value is defined in a profile of ISO </a:t>
            </a:r>
            <a:r>
              <a:rPr lang="en-US" dirty="0" smtClean="0"/>
              <a:t>8601” “and </a:t>
            </a:r>
            <a:r>
              <a:rPr lang="en-US" dirty="0"/>
              <a:t>follows the </a:t>
            </a:r>
            <a:r>
              <a:rPr lang="en-US" i="1" dirty="0"/>
              <a:t>YYYY-MM-DD</a:t>
            </a:r>
            <a:r>
              <a:rPr lang="en-US" dirty="0"/>
              <a:t> format</a:t>
            </a:r>
            <a:r>
              <a:rPr lang="en-US" dirty="0" smtClean="0"/>
              <a:t>.”</a:t>
            </a:r>
            <a:endParaRPr lang="en-US" dirty="0"/>
          </a:p>
          <a:p>
            <a:pPr marL="0" indent="0">
              <a:buFont typeface="Arial" charset="0"/>
              <a:buNone/>
              <a:defRPr/>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dublin core: format</a:t>
            </a:r>
          </a:p>
        </p:txBody>
      </p:sp>
      <p:sp>
        <p:nvSpPr>
          <p:cNvPr id="43010" name="Content Placeholder 2"/>
          <p:cNvSpPr>
            <a:spLocks noGrp="1"/>
          </p:cNvSpPr>
          <p:nvPr>
            <p:ph idx="1"/>
          </p:nvPr>
        </p:nvSpPr>
        <p:spPr>
          <a:xfrm>
            <a:off x="304800" y="1371600"/>
            <a:ext cx="8534400" cy="4953000"/>
          </a:xfrm>
        </p:spPr>
        <p:txBody>
          <a:bodyPr/>
          <a:lstStyle/>
          <a:p>
            <a:r>
              <a:rPr lang="en-US" smtClean="0"/>
              <a:t>“The physical or digital manifestation of the resource. Typically, Format may include the media-type or dimensions of the resource. Examples of dimensions include size and duration.” </a:t>
            </a:r>
          </a:p>
          <a:p>
            <a:r>
              <a:rPr lang="en-US" smtClean="0"/>
              <a:t>“Recommended best practice is to select a value from a controlled vocabulary (for example, the list of Internet Media Types [http://www.iana.org/ assignments/media-types/]”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dublin core: identifier</a:t>
            </a:r>
          </a:p>
        </p:txBody>
      </p:sp>
      <p:sp>
        <p:nvSpPr>
          <p:cNvPr id="44034" name="Content Placeholder 2"/>
          <p:cNvSpPr>
            <a:spLocks noGrp="1"/>
          </p:cNvSpPr>
          <p:nvPr>
            <p:ph idx="1"/>
          </p:nvPr>
        </p:nvSpPr>
        <p:spPr/>
        <p:txBody>
          <a:bodyPr/>
          <a:lstStyle/>
          <a:p>
            <a:r>
              <a:rPr lang="en-US" i="1" smtClean="0"/>
              <a:t>“</a:t>
            </a:r>
            <a:r>
              <a:rPr lang="en-US" smtClean="0"/>
              <a:t>An unambiguous reference to the resource within a given context. Recommended best practice is to identify the resource by means of a string or number conforming to a formal identification system. Examples of formal identification systems include the Uniform Resource Identifier (URI)” …</a:t>
            </a:r>
          </a:p>
          <a:p>
            <a:endParaRPr lang="en-US"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dublin core: language</a:t>
            </a:r>
          </a:p>
        </p:txBody>
      </p:sp>
      <p:sp>
        <p:nvSpPr>
          <p:cNvPr id="45058" name="Content Placeholder 2"/>
          <p:cNvSpPr>
            <a:spLocks noGrp="1"/>
          </p:cNvSpPr>
          <p:nvPr>
            <p:ph idx="1"/>
          </p:nvPr>
        </p:nvSpPr>
        <p:spPr/>
        <p:txBody>
          <a:bodyPr/>
          <a:lstStyle/>
          <a:p>
            <a:r>
              <a:rPr lang="en-US" smtClean="0"/>
              <a:t>“A language of the intellectual content of the resource. Recommended best practice for the values of the Language element is defined by RFC 3066 [RFC 3066, http://www.ietf.org/rfc/ rfc3066.txt] which, in conjunction with ISO 639 [ISO 639, http://www.oasis- open.org/cover/iso639a.html]), defines two- and three-letter primary language tags with optional subtags.”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item type specific metadata</a:t>
            </a:r>
          </a:p>
        </p:txBody>
      </p:sp>
      <p:sp>
        <p:nvSpPr>
          <p:cNvPr id="46082" name="Content Placeholder 2"/>
          <p:cNvSpPr>
            <a:spLocks noGrp="1"/>
          </p:cNvSpPr>
          <p:nvPr>
            <p:ph idx="1"/>
          </p:nvPr>
        </p:nvSpPr>
        <p:spPr/>
        <p:txBody>
          <a:bodyPr/>
          <a:lstStyle/>
          <a:p>
            <a:r>
              <a:rPr lang="en-US" smtClean="0"/>
              <a:t>There are a bunch of different types that are built-in.</a:t>
            </a:r>
          </a:p>
          <a:p>
            <a:r>
              <a:rPr lang="en-US" smtClean="0"/>
              <a:t>Each type takes Dublin Core metadata as well as some extra metadata</a:t>
            </a:r>
          </a:p>
          <a:p>
            <a:r>
              <a:rPr lang="en-US" smtClean="0"/>
              <a:t>These item-specific metadata fields can be changed using the web interface.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r>
              <a:rPr lang="en-US" smtClean="0"/>
              <a:t>table: “items”</a:t>
            </a:r>
          </a:p>
        </p:txBody>
      </p:sp>
      <p:sp>
        <p:nvSpPr>
          <p:cNvPr id="18434" name="Rectangle 3"/>
          <p:cNvSpPr>
            <a:spLocks noGrp="1"/>
          </p:cNvSpPr>
          <p:nvPr>
            <p:ph type="body" idx="1"/>
          </p:nvPr>
        </p:nvSpPr>
        <p:spPr/>
        <p:txBody>
          <a:bodyPr/>
          <a:lstStyle/>
          <a:p>
            <a:r>
              <a:rPr lang="en-US" smtClean="0"/>
              <a:t>It stores data about each “item”</a:t>
            </a:r>
          </a:p>
          <a:p>
            <a:pPr lvl="1"/>
            <a:r>
              <a:rPr lang="en-US" smtClean="0"/>
              <a:t>“id” of the item, an autoincrement</a:t>
            </a:r>
          </a:p>
          <a:p>
            <a:pPr lvl="1"/>
            <a:r>
              <a:rPr lang="en-US" smtClean="0"/>
              <a:t>“item_type_id”, number   | +1 slide</a:t>
            </a:r>
          </a:p>
          <a:p>
            <a:pPr lvl="1"/>
            <a:r>
              <a:rPr lang="en-US" smtClean="0"/>
              <a:t>“collection_id”, number    | +2 slide</a:t>
            </a:r>
          </a:p>
          <a:p>
            <a:pPr lvl="1"/>
            <a:r>
              <a:rPr lang="en-US" smtClean="0"/>
              <a:t>whether it is “featured”, a Boolean</a:t>
            </a:r>
          </a:p>
          <a:p>
            <a:pPr lvl="1"/>
            <a:r>
              <a:rPr lang="en-US" smtClean="0"/>
              <a:t>whether it is “public”, a Boolean       </a:t>
            </a:r>
          </a:p>
          <a:p>
            <a:pPr lvl="1"/>
            <a:r>
              <a:rPr lang="en-US" smtClean="0"/>
              <a:t>when last “modified”, time</a:t>
            </a:r>
          </a:p>
          <a:p>
            <a:pPr lvl="1"/>
            <a:r>
              <a:rPr lang="en-US" smtClean="0"/>
              <a:t>when “added”, time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t>omeka item types</a:t>
            </a:r>
          </a:p>
        </p:txBody>
      </p:sp>
      <p:sp>
        <p:nvSpPr>
          <p:cNvPr id="3" name="Content Placeholder 2"/>
          <p:cNvSpPr>
            <a:spLocks noGrp="1"/>
          </p:cNvSpPr>
          <p:nvPr>
            <p:ph idx="1"/>
          </p:nvPr>
        </p:nvSpPr>
        <p:spPr/>
        <p:txBody>
          <a:bodyPr/>
          <a:lstStyle/>
          <a:p>
            <a:pPr>
              <a:defRPr/>
            </a:pPr>
            <a:r>
              <a:rPr lang="en-US" dirty="0"/>
              <a:t>Document 	A resource containing textual data.</a:t>
            </a:r>
          </a:p>
          <a:p>
            <a:pPr>
              <a:defRPr/>
            </a:pPr>
            <a:r>
              <a:rPr lang="en-US" dirty="0"/>
              <a:t>Moving Image A series of visual representations that, when shown in succession, impart an impression of motion.</a:t>
            </a:r>
          </a:p>
          <a:p>
            <a:pPr>
              <a:defRPr/>
            </a:pPr>
            <a:r>
              <a:rPr lang="en-US" dirty="0"/>
              <a:t>Oral History 	A resource containing historical information obtained in interviews with persons having firsthand knowledge.</a:t>
            </a:r>
          </a:p>
          <a:p>
            <a:pPr marL="0" indent="0">
              <a:buFont typeface="Arial" charset="0"/>
              <a:buNone/>
              <a:defRPr/>
            </a:pPr>
            <a:endParaRPr lang="en-US" dirty="0"/>
          </a:p>
          <a:p>
            <a:pPr>
              <a:defRPr/>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smtClean="0"/>
              <a:t>omeka item types</a:t>
            </a:r>
          </a:p>
        </p:txBody>
      </p:sp>
      <p:sp>
        <p:nvSpPr>
          <p:cNvPr id="48130" name="Content Placeholder 2"/>
          <p:cNvSpPr>
            <a:spLocks noGrp="1"/>
          </p:cNvSpPr>
          <p:nvPr>
            <p:ph idx="1"/>
          </p:nvPr>
        </p:nvSpPr>
        <p:spPr/>
        <p:txBody>
          <a:bodyPr/>
          <a:lstStyle/>
          <a:p>
            <a:r>
              <a:rPr lang="en-US" smtClean="0"/>
              <a:t>Sound 	A resource whose content is primarily intended to be rendered as audio.</a:t>
            </a:r>
          </a:p>
          <a:p>
            <a:r>
              <a:rPr lang="en-US" smtClean="0"/>
              <a:t>Still Image 	A static visual representation. Examples of still images are: paintings, drawings, graphic designs, plans and maps. </a:t>
            </a:r>
          </a:p>
          <a:p>
            <a:r>
              <a:rPr lang="en-US" smtClean="0"/>
              <a:t>Website 	A resource comprising of a web page or web pages and all related assets ( such as images, sound and video files, etc. ).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smtClean="0"/>
              <a:t>omeka item types</a:t>
            </a:r>
          </a:p>
        </p:txBody>
      </p:sp>
      <p:sp>
        <p:nvSpPr>
          <p:cNvPr id="49154" name="Content Placeholder 2"/>
          <p:cNvSpPr>
            <a:spLocks noGrp="1"/>
          </p:cNvSpPr>
          <p:nvPr>
            <p:ph idx="1"/>
          </p:nvPr>
        </p:nvSpPr>
        <p:spPr/>
        <p:txBody>
          <a:bodyPr/>
          <a:lstStyle/>
          <a:p>
            <a:r>
              <a:rPr lang="en-US" smtClean="0"/>
              <a:t>Event 	A non-persistent, time-based occurrence. Metadata for an event provides descriptive information that is the basis for discovery of the purpose, location, duration, and responsible agents associated with an event. Examples include an exhibition, webcast, conference, workshop, open day, performance, battle, trial, wedding, tea party, conflagration.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smtClean="0"/>
              <a:t>omeka item types</a:t>
            </a:r>
          </a:p>
        </p:txBody>
      </p:sp>
      <p:sp>
        <p:nvSpPr>
          <p:cNvPr id="50178" name="Content Placeholder 2"/>
          <p:cNvSpPr>
            <a:spLocks noGrp="1"/>
          </p:cNvSpPr>
          <p:nvPr>
            <p:ph idx="1"/>
          </p:nvPr>
        </p:nvSpPr>
        <p:spPr/>
        <p:txBody>
          <a:bodyPr/>
          <a:lstStyle/>
          <a:p>
            <a:r>
              <a:rPr lang="en-US" smtClean="0"/>
              <a:t>Email 	A resource containing textual messages and binary attachments sent electronically from one person to another or one person to many people. </a:t>
            </a:r>
          </a:p>
          <a:p>
            <a:r>
              <a:rPr lang="en-US" smtClean="0"/>
              <a:t>Lesson Plan 	Instructional materials.</a:t>
            </a:r>
          </a:p>
          <a:p>
            <a:r>
              <a:rPr lang="en-US" smtClean="0"/>
              <a:t>Hyperlink 	Title, URL, Description or annotation.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US" smtClean="0"/>
              <a:t>omeka item types</a:t>
            </a:r>
          </a:p>
        </p:txBody>
      </p:sp>
      <p:sp>
        <p:nvSpPr>
          <p:cNvPr id="51202" name="Content Placeholder 2"/>
          <p:cNvSpPr>
            <a:spLocks noGrp="1"/>
          </p:cNvSpPr>
          <p:nvPr>
            <p:ph idx="1"/>
          </p:nvPr>
        </p:nvSpPr>
        <p:spPr/>
        <p:txBody>
          <a:bodyPr/>
          <a:lstStyle/>
          <a:p>
            <a:r>
              <a:rPr lang="en-US" smtClean="0"/>
              <a:t>Person 	An individual, biographical data, birth and death, etc</a:t>
            </a:r>
            <a:r>
              <a:rPr lang="en-US" i="1" smtClean="0"/>
              <a:t>.</a:t>
            </a:r>
          </a:p>
          <a:p>
            <a:r>
              <a:rPr lang="en-US" smtClean="0"/>
              <a:t>Interactive Resource 	A resource requiring interaction from the user to be understood, executed, or experienced. Examples include forms on Web pages, applets, multimedia learning objects, chat services, or virtual reality environments</a:t>
            </a:r>
          </a:p>
          <a:p>
            <a:endParaRPr lang="en-US" smtClean="0"/>
          </a:p>
          <a:p>
            <a:endParaRPr lang="en-US" smtClean="0"/>
          </a:p>
          <a:p>
            <a:endParaRPr lang="en-US"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US" smtClean="0"/>
              <a:t>omeka items and files</a:t>
            </a:r>
          </a:p>
        </p:txBody>
      </p:sp>
      <p:sp>
        <p:nvSpPr>
          <p:cNvPr id="52226" name="Content Placeholder 2"/>
          <p:cNvSpPr>
            <a:spLocks noGrp="1"/>
          </p:cNvSpPr>
          <p:nvPr>
            <p:ph idx="1"/>
          </p:nvPr>
        </p:nvSpPr>
        <p:spPr/>
        <p:txBody>
          <a:bodyPr/>
          <a:lstStyle/>
          <a:p>
            <a:r>
              <a:rPr lang="en-US" smtClean="0"/>
              <a:t>Omeka has items.</a:t>
            </a:r>
          </a:p>
          <a:p>
            <a:r>
              <a:rPr lang="en-US" smtClean="0"/>
              <a:t>Omeka also has files. They attach to items.</a:t>
            </a:r>
          </a:p>
          <a:p>
            <a:r>
              <a:rPr lang="en-US" smtClean="0"/>
              <a:t>Omeka sometimes needs to collectively refer to items and types. </a:t>
            </a:r>
          </a:p>
          <a:p>
            <a:pPr lvl="1"/>
            <a:r>
              <a:rPr lang="en-US" smtClean="0"/>
              <a:t>In the database tables, the aggregate is called “records”. This is confusing.</a:t>
            </a:r>
          </a:p>
          <a:p>
            <a:pPr lvl="1"/>
            <a:r>
              <a:rPr lang="en-US" smtClean="0"/>
              <a:t>I will call them “itofis” here. </a:t>
            </a:r>
          </a:p>
          <a:p>
            <a:r>
              <a:rPr lang="en-US" smtClean="0"/>
              <a:t>This allows me to discuss the tables.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8370"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smtClean="0"/>
              <a:t>table: “item_types”</a:t>
            </a:r>
          </a:p>
        </p:txBody>
      </p:sp>
      <p:sp>
        <p:nvSpPr>
          <p:cNvPr id="19458" name="Rectangle 3"/>
          <p:cNvSpPr>
            <a:spLocks noGrp="1"/>
          </p:cNvSpPr>
          <p:nvPr>
            <p:ph type="body" idx="1"/>
          </p:nvPr>
        </p:nvSpPr>
        <p:spPr/>
        <p:txBody>
          <a:bodyPr/>
          <a:lstStyle/>
          <a:p>
            <a:r>
              <a:rPr lang="en-US" smtClean="0"/>
              <a:t>Each item is of one type. Types are described in the “item_types” table, with the columns</a:t>
            </a:r>
          </a:p>
          <a:p>
            <a:pPr lvl="1"/>
            <a:r>
              <a:rPr lang="en-US" smtClean="0"/>
              <a:t>“id” an autoincrement </a:t>
            </a:r>
          </a:p>
          <a:p>
            <a:pPr lvl="1"/>
            <a:r>
              <a:rPr lang="en-US" smtClean="0"/>
              <a:t>“name” the name of the item type, string</a:t>
            </a:r>
          </a:p>
          <a:p>
            <a:pPr lvl="1"/>
            <a:r>
              <a:rPr lang="en-US" smtClean="0"/>
              <a:t>“description” a longer explanation what the item type means.</a:t>
            </a:r>
          </a:p>
          <a:p>
            <a:r>
              <a:rPr lang="en-US" smtClean="0"/>
              <a:t>Each record in the “item” table references an id in the type.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smtClean="0"/>
              <a:t>table: “collections”</a:t>
            </a:r>
          </a:p>
        </p:txBody>
      </p:sp>
      <p:sp>
        <p:nvSpPr>
          <p:cNvPr id="20482" name="Rectangle 3"/>
          <p:cNvSpPr>
            <a:spLocks noGrp="1"/>
          </p:cNvSpPr>
          <p:nvPr>
            <p:ph type="body" idx="1"/>
          </p:nvPr>
        </p:nvSpPr>
        <p:spPr/>
        <p:txBody>
          <a:bodyPr/>
          <a:lstStyle/>
          <a:p>
            <a:r>
              <a:rPr lang="en-US" sz="2800" smtClean="0"/>
              <a:t>Each collection is described here</a:t>
            </a:r>
          </a:p>
          <a:p>
            <a:pPr lvl="1"/>
            <a:r>
              <a:rPr lang="en-US" sz="2400" smtClean="0"/>
              <a:t>“id”  auto_increment</a:t>
            </a:r>
          </a:p>
          <a:p>
            <a:pPr lvl="1"/>
            <a:r>
              <a:rPr lang="en-US" sz="2400" smtClean="0"/>
              <a:t>“name”, a string</a:t>
            </a:r>
          </a:p>
          <a:p>
            <a:pPr lvl="1"/>
            <a:r>
              <a:rPr lang="en-US" sz="2400" smtClean="0"/>
              <a:t>“description”, a string</a:t>
            </a:r>
          </a:p>
          <a:p>
            <a:pPr lvl="1"/>
            <a:r>
              <a:rPr lang="en-US" sz="2400" smtClean="0"/>
              <a:t>users who are “collectors”, a string |not further discussed|</a:t>
            </a:r>
          </a:p>
          <a:p>
            <a:pPr lvl="1"/>
            <a:r>
              <a:rPr lang="en-US" sz="2400" smtClean="0"/>
              <a:t>whether it is “public”, a Boolean</a:t>
            </a:r>
          </a:p>
          <a:p>
            <a:pPr lvl="1"/>
            <a:r>
              <a:rPr lang="en-US" sz="2400" smtClean="0"/>
              <a:t>whether it is “featured”, a Boolean</a:t>
            </a:r>
          </a:p>
          <a:p>
            <a:pPr lvl="1"/>
            <a:r>
              <a:rPr lang="en-US" sz="2400" smtClean="0"/>
              <a:t>when “added”, a time </a:t>
            </a:r>
          </a:p>
          <a:p>
            <a:pPr lvl="1"/>
            <a:r>
              <a:rPr lang="en-US" sz="2400" smtClean="0"/>
              <a:t>when last “modified”, a time </a:t>
            </a:r>
          </a:p>
          <a:p>
            <a:pPr lvl="1"/>
            <a:r>
              <a:rPr lang="en-US" sz="2400" smtClean="0"/>
              <a:t>the “owner_id”                                    |not further discussed|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smtClean="0"/>
              <a:t>items</a:t>
            </a:r>
          </a:p>
        </p:txBody>
      </p:sp>
      <p:sp>
        <p:nvSpPr>
          <p:cNvPr id="22530" name="Rectangle 3"/>
          <p:cNvSpPr>
            <a:spLocks noGrp="1"/>
          </p:cNvSpPr>
          <p:nvPr>
            <p:ph type="body" idx="1"/>
          </p:nvPr>
        </p:nvSpPr>
        <p:spPr/>
        <p:txBody>
          <a:bodyPr/>
          <a:lstStyle/>
          <a:p>
            <a:r>
              <a:rPr lang="en-US" smtClean="0"/>
              <a:t>An items has two aspects to it. </a:t>
            </a:r>
          </a:p>
          <a:p>
            <a:pPr lvl="1"/>
            <a:r>
              <a:rPr lang="en-US" smtClean="0"/>
              <a:t>There is the metadata about the items. </a:t>
            </a:r>
          </a:p>
          <a:p>
            <a:pPr lvl="1"/>
            <a:r>
              <a:rPr lang="en-US" smtClean="0"/>
              <a:t>There is the item itself. This is in fact a collection of “file”s.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smtClean="0"/>
              <a:t>table: “files” |1|</a:t>
            </a:r>
          </a:p>
        </p:txBody>
      </p:sp>
      <p:sp>
        <p:nvSpPr>
          <p:cNvPr id="23554" name="Rectangle 3"/>
          <p:cNvSpPr>
            <a:spLocks noGrp="1"/>
          </p:cNvSpPr>
          <p:nvPr>
            <p:ph type="body" idx="1"/>
          </p:nvPr>
        </p:nvSpPr>
        <p:spPr>
          <a:xfrm>
            <a:off x="457200" y="1600200"/>
            <a:ext cx="8229600" cy="4800600"/>
          </a:xfrm>
        </p:spPr>
        <p:txBody>
          <a:bodyPr/>
          <a:lstStyle/>
          <a:p>
            <a:r>
              <a:rPr lang="en-US" smtClean="0"/>
              <a:t>The fields in that table are</a:t>
            </a:r>
          </a:p>
          <a:p>
            <a:pPr lvl="1"/>
            <a:r>
              <a:rPr lang="en-US" smtClean="0"/>
              <a:t>“id” auto_increment	 </a:t>
            </a:r>
          </a:p>
          <a:p>
            <a:pPr lvl="1"/>
            <a:r>
              <a:rPr lang="en-US" smtClean="0"/>
              <a:t>“item_id” of the item the file attaches to</a:t>
            </a:r>
          </a:p>
          <a:p>
            <a:pPr lvl="1"/>
            <a:r>
              <a:rPr lang="en-US" smtClean="0"/>
              <a:t>its “size” in bytes             </a:t>
            </a:r>
          </a:p>
          <a:p>
            <a:pPr lvl="1"/>
            <a:r>
              <a:rPr lang="en-US" smtClean="0"/>
              <a:t>if it “has_derivative_image” a Boolean</a:t>
            </a:r>
          </a:p>
          <a:p>
            <a:pPr lvl="1"/>
            <a:r>
              <a:rPr lang="en-US" smtClean="0"/>
              <a:t>the time last “modified”, a time</a:t>
            </a:r>
          </a:p>
          <a:p>
            <a:pPr lvl="1"/>
            <a:r>
              <a:rPr lang="en-US" smtClean="0"/>
              <a:t>the time it was “added”, a time</a:t>
            </a:r>
          </a:p>
          <a:p>
            <a:pPr lvl="1"/>
            <a:r>
              <a:rPr lang="en-US" smtClean="0"/>
              <a:t>if it was “stored”, a Boolean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smtClean="0"/>
              <a:t>table: “files” |2|</a:t>
            </a:r>
          </a:p>
        </p:txBody>
      </p:sp>
      <p:sp>
        <p:nvSpPr>
          <p:cNvPr id="24578" name="Rectangle 3"/>
          <p:cNvSpPr>
            <a:spLocks noGrp="1"/>
          </p:cNvSpPr>
          <p:nvPr>
            <p:ph type="body" idx="1"/>
          </p:nvPr>
        </p:nvSpPr>
        <p:spPr>
          <a:xfrm>
            <a:off x="152400" y="1295400"/>
            <a:ext cx="8763000" cy="5410200"/>
          </a:xfrm>
        </p:spPr>
        <p:txBody>
          <a:bodyPr/>
          <a:lstStyle/>
          <a:p>
            <a:r>
              <a:rPr lang="en-US" smtClean="0"/>
              <a:t>More fields of this table</a:t>
            </a:r>
          </a:p>
          <a:p>
            <a:pPr lvl="1"/>
            <a:r>
              <a:rPr lang="en-US" smtClean="0"/>
              <a:t>the “authentication” an checksum of the path to the file </a:t>
            </a:r>
          </a:p>
          <a:p>
            <a:pPr lvl="1"/>
            <a:r>
              <a:rPr lang="en-US" smtClean="0"/>
              <a:t>the “mime_browser”, a mime type as sent to browser</a:t>
            </a:r>
          </a:p>
          <a:p>
            <a:pPr lvl="1"/>
            <a:r>
              <a:rPr lang="en-US" smtClean="0"/>
              <a:t>the “mime_os”, the mime type as determined by the omeka installation, using an external application</a:t>
            </a:r>
          </a:p>
          <a:p>
            <a:pPr lvl="1"/>
            <a:r>
              <a:rPr lang="en-US" smtClean="0"/>
              <a:t>the “type_os”, the file type as determined by the omeka installation, using an external application</a:t>
            </a:r>
          </a:p>
          <a:p>
            <a:pPr lvl="1"/>
            <a:r>
              <a:rPr lang="en-US" smtClean="0"/>
              <a:t>the “archive_filename”, a random file name</a:t>
            </a:r>
          </a:p>
          <a:p>
            <a:pPr lvl="1"/>
            <a:r>
              <a:rPr lang="en-US" smtClean="0"/>
              <a:t>the “original_filename”, filename or URL of origin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3262246</TotalTime>
  <Words>2466</Words>
  <Application>Microsoft Office PowerPoint</Application>
  <PresentationFormat>On-screen Show (4:3)</PresentationFormat>
  <Paragraphs>228</Paragraphs>
  <Slides>46</Slides>
  <Notes>2</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Slide 1</vt:lpstr>
      <vt:lpstr>foreword</vt:lpstr>
      <vt:lpstr>items</vt:lpstr>
      <vt:lpstr>table: “items”</vt:lpstr>
      <vt:lpstr>table: “item_types”</vt:lpstr>
      <vt:lpstr>table: “collections”</vt:lpstr>
      <vt:lpstr>items</vt:lpstr>
      <vt:lpstr>table: “files” |1|</vt:lpstr>
      <vt:lpstr>table: “files” |2|</vt:lpstr>
      <vt:lpstr>file storage</vt:lpstr>
      <vt:lpstr>metadata</vt:lpstr>
      <vt:lpstr>table: “elements”</vt:lpstr>
      <vt:lpstr>table: “record_types”</vt:lpstr>
      <vt:lpstr>table: “data_types”</vt:lpstr>
      <vt:lpstr>table: “element_sets”</vt:lpstr>
      <vt:lpstr>clearing the legacy </vt:lpstr>
      <vt:lpstr>clearing the legacy</vt:lpstr>
      <vt:lpstr>clearing the legacy</vt:lpstr>
      <vt:lpstr>item-type specific metadata </vt:lpstr>
      <vt:lpstr>omeka tags</vt:lpstr>
      <vt:lpstr>table: tags</vt:lpstr>
      <vt:lpstr>table: taggings</vt:lpstr>
      <vt:lpstr>Dublin Core data</vt:lpstr>
      <vt:lpstr>dublin core: title</vt:lpstr>
      <vt:lpstr>dublin core: subject</vt:lpstr>
      <vt:lpstr>dublin core: description</vt:lpstr>
      <vt:lpstr>dublin core: type</vt:lpstr>
      <vt:lpstr>dublin core: source</vt:lpstr>
      <vt:lpstr>dublin core: relation</vt:lpstr>
      <vt:lpstr>dublin core: coverage</vt:lpstr>
      <vt:lpstr>dublin core: creator</vt:lpstr>
      <vt:lpstr>dublin core: publisher</vt:lpstr>
      <vt:lpstr>dublin core: contributor</vt:lpstr>
      <vt:lpstr>dublin core: rights</vt:lpstr>
      <vt:lpstr>dublin core: date</vt:lpstr>
      <vt:lpstr>dublin core: format</vt:lpstr>
      <vt:lpstr>dublin core: identifier</vt:lpstr>
      <vt:lpstr>dublin core: language</vt:lpstr>
      <vt:lpstr>item type specific metadata</vt:lpstr>
      <vt:lpstr>omeka item types</vt:lpstr>
      <vt:lpstr>omeka item types</vt:lpstr>
      <vt:lpstr>omeka item types</vt:lpstr>
      <vt:lpstr>omeka item types</vt:lpstr>
      <vt:lpstr>omeka item types</vt:lpstr>
      <vt:lpstr>omeka items and files</vt:lpstr>
      <vt:lpstr>Slide 46</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261</cp:revision>
  <dcterms:created xsi:type="dcterms:W3CDTF">2011-03-03T20:54:23Z</dcterms:created>
  <dcterms:modified xsi:type="dcterms:W3CDTF">2011-10-18T22:08:49Z</dcterms:modified>
</cp:coreProperties>
</file>