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257" r:id="rId2"/>
    <p:sldId id="812" r:id="rId3"/>
    <p:sldId id="788" r:id="rId4"/>
    <p:sldId id="804" r:id="rId5"/>
    <p:sldId id="806" r:id="rId6"/>
    <p:sldId id="822" r:id="rId7"/>
    <p:sldId id="805" r:id="rId8"/>
    <p:sldId id="823" r:id="rId9"/>
    <p:sldId id="807" r:id="rId10"/>
    <p:sldId id="808" r:id="rId11"/>
    <p:sldId id="811" r:id="rId12"/>
    <p:sldId id="791" r:id="rId13"/>
    <p:sldId id="790" r:id="rId14"/>
    <p:sldId id="793" r:id="rId15"/>
    <p:sldId id="794" r:id="rId16"/>
    <p:sldId id="795" r:id="rId17"/>
    <p:sldId id="796" r:id="rId18"/>
    <p:sldId id="797" r:id="rId19"/>
    <p:sldId id="786" r:id="rId20"/>
    <p:sldId id="799" r:id="rId21"/>
    <p:sldId id="800" r:id="rId22"/>
    <p:sldId id="813" r:id="rId23"/>
    <p:sldId id="824" r:id="rId24"/>
    <p:sldId id="798" r:id="rId25"/>
    <p:sldId id="760" r:id="rId26"/>
    <p:sldId id="762" r:id="rId27"/>
    <p:sldId id="764" r:id="rId28"/>
    <p:sldId id="761" r:id="rId29"/>
    <p:sldId id="766" r:id="rId30"/>
    <p:sldId id="767" r:id="rId31"/>
    <p:sldId id="768" r:id="rId32"/>
    <p:sldId id="769" r:id="rId33"/>
    <p:sldId id="771" r:id="rId34"/>
    <p:sldId id="773" r:id="rId35"/>
    <p:sldId id="775" r:id="rId36"/>
    <p:sldId id="776" r:id="rId37"/>
    <p:sldId id="777" r:id="rId38"/>
    <p:sldId id="778" r:id="rId39"/>
    <p:sldId id="779" r:id="rId40"/>
    <p:sldId id="782" r:id="rId41"/>
    <p:sldId id="772" r:id="rId42"/>
    <p:sldId id="814" r:id="rId43"/>
    <p:sldId id="815" r:id="rId44"/>
    <p:sldId id="816" r:id="rId45"/>
    <p:sldId id="817" r:id="rId46"/>
    <p:sldId id="818" r:id="rId47"/>
    <p:sldId id="819" r:id="rId48"/>
    <p:sldId id="755" r:id="rId49"/>
    <p:sldId id="821" r:id="rId50"/>
    <p:sldId id="820" r:id="rId51"/>
    <p:sldId id="783" r:id="rId52"/>
    <p:sldId id="789"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7" autoAdjust="0"/>
  </p:normalViewPr>
  <p:slideViewPr>
    <p:cSldViewPr>
      <p:cViewPr varScale="1">
        <p:scale>
          <a:sx n="70" d="100"/>
          <a:sy n="70" d="100"/>
        </p:scale>
        <p:origin x="-94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406"/>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1C30D567-5850-43DA-A174-E7B2C142B584}" type="datetimeFigureOut">
              <a:rPr lang="en-US"/>
              <a:pPr>
                <a:defRPr/>
              </a:pPr>
              <a:t>11/2/2011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81217B2-F4E5-4CF6-B23D-05A9D2D9CA63}"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65539"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0C1D8CF-8D91-4F0E-8B5D-287A4294F8A4}" type="datetimeFigureOut">
              <a:rPr lang="en-US"/>
              <a:pPr>
                <a:defRPr/>
              </a:pPr>
              <a:t>11/2/2011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B850BC-479B-447A-AB27-B554376ADE8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AD38334-847E-4147-B525-72087E3FF253}" type="datetimeFigureOut">
              <a:rPr lang="en-US"/>
              <a:pPr>
                <a:defRPr/>
              </a:pPr>
              <a:t>11/2/2011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6FE395-EB10-4064-9E98-2464D5632D1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E00E1BC-4DA7-4571-A116-E1063979578A}" type="datetimeFigureOut">
              <a:rPr lang="en-US"/>
              <a:pPr>
                <a:defRPr/>
              </a:pPr>
              <a:t>11/2/2011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F3912B5-56D4-4006-9B9A-2A64D261A99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43DAD52-C578-4FD3-9FC6-E3D9C0DA8A99}" type="datetimeFigureOut">
              <a:rPr lang="en-US"/>
              <a:pPr>
                <a:defRPr/>
              </a:pPr>
              <a:t>11/2/2011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0C8FD35-2201-47A9-860A-D6C7F92DCF8D}"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B3ED593-1ABC-446D-A4E2-F2893DB36062}" type="datetimeFigureOut">
              <a:rPr lang="en-US"/>
              <a:pPr>
                <a:defRPr/>
              </a:pPr>
              <a:t>11/2/2011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414D5D-08FF-4CBB-94F7-3C3C1EC9DB4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53B0196-60D7-476C-A2C7-145F1E044ABA}" type="datetimeFigureOut">
              <a:rPr lang="en-US"/>
              <a:pPr>
                <a:defRPr/>
              </a:pPr>
              <a:t>11/2/2011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6DA3E68-32A7-4C3A-AA2A-DF571DA99EA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CCBFB96-E55A-4541-A178-48D457B9B68A}" type="datetimeFigureOut">
              <a:rPr lang="en-US"/>
              <a:pPr>
                <a:defRPr/>
              </a:pPr>
              <a:t>11/2/2011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04DEE7B3-354B-45FC-8226-9D21BFB3D3F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09D6113-0A44-45FF-AF49-1FC79233813F}" type="datetimeFigureOut">
              <a:rPr lang="en-US"/>
              <a:pPr>
                <a:defRPr/>
              </a:pPr>
              <a:t>11/2/2011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30441BF-A43A-4A77-A93D-69F44F22488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CF57AC3-7A29-4059-8D38-2852D8E12660}" type="datetimeFigureOut">
              <a:rPr lang="en-US"/>
              <a:pPr>
                <a:defRPr/>
              </a:pPr>
              <a:t>11/2/2011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27E3CF-12AC-4260-A91D-A0300C2DD9C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3B5B336-B4EC-49D8-AB1C-6F2B9E5F7B34}" type="datetimeFigureOut">
              <a:rPr lang="en-US"/>
              <a:pPr>
                <a:defRPr/>
              </a:pPr>
              <a:t>11/2/2011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C797A84-B63C-4470-ACAC-2A1A223841C4}"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63BE6C0-120D-46D9-B514-012113590D73}" type="datetimeFigureOut">
              <a:rPr lang="en-US"/>
              <a:pPr>
                <a:defRPr/>
              </a:pPr>
              <a:t>11/2/2011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6D0C8EF-2DC0-4E04-AA1F-51E351C9C3D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6B453524-4FBB-4A8E-971E-BE2002D9BF75}" type="datetimeFigureOut">
              <a:rPr lang="en-US"/>
              <a:pPr>
                <a:defRPr/>
              </a:pPr>
              <a:t>11/2/2011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CF3D69DA-A034-4B71-A35D-DC74DD5568FC}"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7</a:t>
            </a:r>
          </a:p>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en-US" sz="4000">
                <a:solidFill>
                  <a:srgbClr val="E3EBF1"/>
                </a:solidFill>
                <a:latin typeface="Calibri" pitchFamily="34" charset="0"/>
              </a:rPr>
              <a:t>images </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2011-11-02</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smtClean="0"/>
              <a:t>subtractive color details</a:t>
            </a:r>
          </a:p>
        </p:txBody>
      </p:sp>
      <p:sp>
        <p:nvSpPr>
          <p:cNvPr id="31746" name="Content Placeholder 2"/>
          <p:cNvSpPr>
            <a:spLocks noGrp="1"/>
          </p:cNvSpPr>
          <p:nvPr>
            <p:ph idx="1"/>
          </p:nvPr>
        </p:nvSpPr>
        <p:spPr>
          <a:xfrm>
            <a:off x="457200" y="1295400"/>
            <a:ext cx="8229600" cy="5257800"/>
          </a:xfrm>
        </p:spPr>
        <p:txBody>
          <a:bodyPr/>
          <a:lstStyle/>
          <a:p>
            <a:r>
              <a:rPr lang="en-US" smtClean="0"/>
              <a:t>There are two types of light filters. </a:t>
            </a:r>
          </a:p>
          <a:p>
            <a:r>
              <a:rPr lang="en-US" smtClean="0"/>
              <a:t>Transmissive filters stop some of the wavelengths from the incoming light. An example is stained class.</a:t>
            </a:r>
          </a:p>
          <a:p>
            <a:r>
              <a:rPr lang="en-US" smtClean="0"/>
              <a:t>Reflective filters such as absorb the unwanted wavelengths, reflecting back only some of the colors. This is vast bulk of color perception. Most physical object have color because they absorb some light.</a:t>
            </a:r>
          </a:p>
          <a:p>
            <a:pPr>
              <a:buFont typeface="Arial" charset="0"/>
              <a:buNone/>
            </a:pPr>
            <a:r>
              <a:rPr lang="en-US" smtClean="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457200" y="228600"/>
            <a:ext cx="8229600" cy="808038"/>
          </a:xfrm>
        </p:spPr>
        <p:txBody>
          <a:bodyPr/>
          <a:lstStyle/>
          <a:p>
            <a:r>
              <a:rPr lang="en-US" smtClean="0"/>
              <a:t>additive color detail</a:t>
            </a:r>
          </a:p>
        </p:txBody>
      </p:sp>
      <p:sp>
        <p:nvSpPr>
          <p:cNvPr id="32770" name="Content Placeholder 2"/>
          <p:cNvSpPr>
            <a:spLocks noGrp="1"/>
          </p:cNvSpPr>
          <p:nvPr>
            <p:ph idx="1"/>
          </p:nvPr>
        </p:nvSpPr>
        <p:spPr>
          <a:xfrm>
            <a:off x="304800" y="1143000"/>
            <a:ext cx="8382000" cy="5486400"/>
          </a:xfrm>
        </p:spPr>
        <p:txBody>
          <a:bodyPr/>
          <a:lstStyle/>
          <a:p>
            <a:r>
              <a:rPr lang="en-US" smtClean="0"/>
              <a:t>There are three methods. </a:t>
            </a:r>
          </a:p>
          <a:p>
            <a:r>
              <a:rPr lang="en-US" smtClean="0"/>
              <a:t>Optical additive mixing combines two or more colors on the same surface at the same time. You see this in the cinema.</a:t>
            </a:r>
          </a:p>
          <a:p>
            <a:r>
              <a:rPr lang="en-US" smtClean="0"/>
              <a:t>Spatial color mixing relies on the finite resolution of the human eye.  The CRT monitors do this.</a:t>
            </a:r>
          </a:p>
          <a:p>
            <a:r>
              <a:rPr lang="en-US" smtClean="0"/>
              <a:t>Temporal additive mixing. Colors are combined on a the surface, but at different moments in time. The modern monitors do this.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smtClean="0"/>
              <a:t>color model</a:t>
            </a:r>
          </a:p>
        </p:txBody>
      </p:sp>
      <p:sp>
        <p:nvSpPr>
          <p:cNvPr id="26626" name="Content Placeholder 2"/>
          <p:cNvSpPr>
            <a:spLocks noGrp="1"/>
          </p:cNvSpPr>
          <p:nvPr>
            <p:ph idx="1"/>
          </p:nvPr>
        </p:nvSpPr>
        <p:spPr/>
        <p:txBody>
          <a:bodyPr/>
          <a:lstStyle/>
          <a:p>
            <a:r>
              <a:rPr lang="en-US" smtClean="0"/>
              <a:t>A color model is an abstract mathematical model describing the way colors can be represented as group of numbers. </a:t>
            </a:r>
          </a:p>
          <a:p>
            <a:pPr lvl="1"/>
            <a:r>
              <a:rPr lang="en-US" smtClean="0"/>
              <a:t>three for a mix of basic colors</a:t>
            </a:r>
          </a:p>
          <a:p>
            <a:pPr lvl="1"/>
            <a:r>
              <a:rPr lang="en-US" smtClean="0"/>
              <a:t>a fourth one if we want to express the transparency of an image</a:t>
            </a:r>
          </a:p>
          <a:p>
            <a:r>
              <a:rPr lang="en-US" smtClean="0"/>
              <a:t>A color model has to be mapped to a space of colors. Otherwise it is an arbitrary abstract construction.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r>
              <a:rPr lang="en-US" smtClean="0"/>
              <a:t>the RGB color model</a:t>
            </a:r>
          </a:p>
        </p:txBody>
      </p:sp>
      <p:sp>
        <p:nvSpPr>
          <p:cNvPr id="34818" name="Content Placeholder 2"/>
          <p:cNvSpPr>
            <a:spLocks noGrp="1"/>
          </p:cNvSpPr>
          <p:nvPr>
            <p:ph idx="1"/>
          </p:nvPr>
        </p:nvSpPr>
        <p:spPr/>
        <p:txBody>
          <a:bodyPr/>
          <a:lstStyle/>
          <a:p>
            <a:r>
              <a:rPr lang="en-US" smtClean="0"/>
              <a:t>The RGB color model is an additive color model in which red, green, and blue light is added together in various ways to reproduce a broad array of colors. </a:t>
            </a:r>
          </a:p>
          <a:p>
            <a:r>
              <a:rPr lang="en-US" smtClean="0"/>
              <a:t>What precisely these colors are that are best suited can be found by experiments. </a:t>
            </a:r>
          </a:p>
          <a:p>
            <a:r>
              <a:rPr lang="en-US" smtClean="0"/>
              <a:t>Strictly speaking, RGB is a group of color spaces.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1"/>
          <p:cNvSpPr>
            <a:spLocks noGrp="1"/>
          </p:cNvSpPr>
          <p:nvPr>
            <p:ph type="title"/>
          </p:nvPr>
        </p:nvSpPr>
        <p:spPr/>
        <p:txBody>
          <a:bodyPr/>
          <a:lstStyle/>
          <a:p>
            <a:r>
              <a:rPr lang="en-US" smtClean="0"/>
              <a:t>raster images</a:t>
            </a:r>
          </a:p>
        </p:txBody>
      </p:sp>
      <p:sp>
        <p:nvSpPr>
          <p:cNvPr id="17410" name="Content Placeholder 2"/>
          <p:cNvSpPr>
            <a:spLocks noGrp="1"/>
          </p:cNvSpPr>
          <p:nvPr>
            <p:ph idx="1"/>
          </p:nvPr>
        </p:nvSpPr>
        <p:spPr/>
        <p:txBody>
          <a:bodyPr/>
          <a:lstStyle/>
          <a:p>
            <a:r>
              <a:rPr lang="en-US" smtClean="0"/>
              <a:t>Raster images are rectangular sets of pixels.</a:t>
            </a:r>
          </a:p>
          <a:p>
            <a:r>
              <a:rPr lang="en-US" smtClean="0"/>
              <a:t>Each pixel is a small rectangle that has a certain color.</a:t>
            </a:r>
          </a:p>
          <a:p>
            <a:r>
              <a:rPr lang="en-US" smtClean="0"/>
              <a:t>Since the points are small the illusion of a non-pixilated image is created. </a:t>
            </a:r>
          </a:p>
          <a:p>
            <a:r>
              <a:rPr lang="en-US" smtClean="0"/>
              <a:t>The smaller the pixels, the smaller the image. </a:t>
            </a:r>
          </a:p>
          <a:p>
            <a:r>
              <a:rPr lang="en-US" smtClean="0"/>
              <a:t>Modern raster images will look bad on future devices. </a:t>
            </a:r>
          </a:p>
          <a:p>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r>
              <a:rPr lang="en-US" smtClean="0"/>
              <a:t>vector graphics</a:t>
            </a:r>
          </a:p>
        </p:txBody>
      </p:sp>
      <p:sp>
        <p:nvSpPr>
          <p:cNvPr id="18434" name="Content Placeholder 2"/>
          <p:cNvSpPr>
            <a:spLocks noGrp="1"/>
          </p:cNvSpPr>
          <p:nvPr>
            <p:ph idx="1"/>
          </p:nvPr>
        </p:nvSpPr>
        <p:spPr/>
        <p:txBody>
          <a:bodyPr/>
          <a:lstStyle/>
          <a:p>
            <a:r>
              <a:rPr lang="en-US" smtClean="0"/>
              <a:t>A vector graphic is a set of instruction on how to draw shapes that make up an image.</a:t>
            </a:r>
          </a:p>
          <a:p>
            <a:r>
              <a:rPr lang="en-US" smtClean="0"/>
              <a:t>Contrary to raster images, vector graphics are resolution-independent. On a device with small pixels, they look better than on a device with large pixels.</a:t>
            </a:r>
          </a:p>
          <a:p>
            <a:r>
              <a:rPr lang="en-US" smtClean="0"/>
              <a:t>Modern vector graphic will look good on future devices. </a:t>
            </a:r>
          </a:p>
          <a:p>
            <a:endParaRPr lang="en-US"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1"/>
          <p:cNvSpPr>
            <a:spLocks noGrp="1"/>
          </p:cNvSpPr>
          <p:nvPr>
            <p:ph type="title"/>
          </p:nvPr>
        </p:nvSpPr>
        <p:spPr/>
        <p:txBody>
          <a:bodyPr/>
          <a:lstStyle/>
          <a:p>
            <a:r>
              <a:rPr lang="en-US" smtClean="0"/>
              <a:t>vector graphics usage</a:t>
            </a:r>
          </a:p>
        </p:txBody>
      </p:sp>
      <p:sp>
        <p:nvSpPr>
          <p:cNvPr id="19458" name="Content Placeholder 2"/>
          <p:cNvSpPr>
            <a:spLocks noGrp="1"/>
          </p:cNvSpPr>
          <p:nvPr>
            <p:ph idx="1"/>
          </p:nvPr>
        </p:nvSpPr>
        <p:spPr/>
        <p:txBody>
          <a:bodyPr/>
          <a:lstStyle/>
          <a:p>
            <a:r>
              <a:rPr lang="en-US" smtClean="0"/>
              <a:t>Vector graphics are used in part of digital information.</a:t>
            </a:r>
          </a:p>
          <a:p>
            <a:pPr lvl="1"/>
            <a:r>
              <a:rPr lang="en-US" smtClean="0"/>
              <a:t>SVG is a vector graphics W3C recommendation for the web. Browser support is still sketchy. </a:t>
            </a:r>
          </a:p>
          <a:p>
            <a:pPr lvl="1"/>
            <a:r>
              <a:rPr lang="en-US" smtClean="0"/>
              <a:t>Outline fonts (based on vector graphics) are now in common use.</a:t>
            </a:r>
          </a:p>
          <a:p>
            <a:r>
              <a:rPr lang="en-US" smtClean="0"/>
              <a:t>Transforming scanned material into a vector format does not appear to be economically feasible.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r>
              <a:rPr lang="en-US" smtClean="0"/>
              <a:t>scanning</a:t>
            </a:r>
          </a:p>
        </p:txBody>
      </p:sp>
      <p:sp>
        <p:nvSpPr>
          <p:cNvPr id="20482" name="Content Placeholder 2"/>
          <p:cNvSpPr>
            <a:spLocks noGrp="1"/>
          </p:cNvSpPr>
          <p:nvPr>
            <p:ph idx="1"/>
          </p:nvPr>
        </p:nvSpPr>
        <p:spPr/>
        <p:txBody>
          <a:bodyPr/>
          <a:lstStyle/>
          <a:p>
            <a:r>
              <a:rPr lang="en-US" smtClean="0"/>
              <a:t>Printed information material can be scanned.</a:t>
            </a:r>
          </a:p>
          <a:p>
            <a:r>
              <a:rPr lang="en-US" smtClean="0"/>
              <a:t>The scanning process creates an image of the print. </a:t>
            </a:r>
          </a:p>
          <a:p>
            <a:r>
              <a:rPr lang="en-US" smtClean="0"/>
              <a:t>If there are character data, they can be recovered through optical character recognition. It’s error prone. It’s usually the only step to create a device-independent representation of the information.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smtClean="0"/>
              <a:t>raster images</a:t>
            </a:r>
          </a:p>
        </p:txBody>
      </p:sp>
      <p:sp>
        <p:nvSpPr>
          <p:cNvPr id="21506" name="Content Placeholder 2"/>
          <p:cNvSpPr>
            <a:spLocks noGrp="1"/>
          </p:cNvSpPr>
          <p:nvPr>
            <p:ph idx="1"/>
          </p:nvPr>
        </p:nvSpPr>
        <p:spPr/>
        <p:txBody>
          <a:bodyPr/>
          <a:lstStyle/>
          <a:p>
            <a:r>
              <a:rPr lang="en-US" smtClean="0"/>
              <a:t>They are here to stay for better or worse.</a:t>
            </a:r>
          </a:p>
          <a:p>
            <a:r>
              <a:rPr lang="en-US" smtClean="0"/>
              <a:t>There are many raster image formats. Each formats has strengths and weaknesses.</a:t>
            </a:r>
          </a:p>
          <a:p>
            <a:r>
              <a:rPr lang="en-US" smtClean="0"/>
              <a:t>The main distinction is between formats that are lossy and formats that are lossless.</a:t>
            </a:r>
          </a:p>
          <a:p>
            <a:endParaRPr lang="en-US" smtClean="0"/>
          </a:p>
          <a:p>
            <a:r>
              <a:rPr lang="en-US" smtClean="0"/>
              <a:t>|we now turn to basic considerations related to image format |</a:t>
            </a:r>
          </a:p>
          <a:p>
            <a:endParaRPr lang="en-US"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p:cNvSpPr>
          <p:nvPr>
            <p:ph type="title"/>
          </p:nvPr>
        </p:nvSpPr>
        <p:spPr/>
        <p:txBody>
          <a:bodyPr/>
          <a:lstStyle/>
          <a:p>
            <a:r>
              <a:rPr lang="en-US" smtClean="0"/>
              <a:t>grayscale</a:t>
            </a:r>
          </a:p>
        </p:txBody>
      </p:sp>
      <p:sp>
        <p:nvSpPr>
          <p:cNvPr id="33794" name="Rectangle 3"/>
          <p:cNvSpPr>
            <a:spLocks noGrp="1"/>
          </p:cNvSpPr>
          <p:nvPr>
            <p:ph type="body" idx="1"/>
          </p:nvPr>
        </p:nvSpPr>
        <p:spPr/>
        <p:txBody>
          <a:bodyPr/>
          <a:lstStyle/>
          <a:p>
            <a:r>
              <a:rPr lang="en-US" smtClean="0"/>
              <a:t>A grayscale digital image is an image in which the value of each pixel is a single sample, that is, it carries only intensity information. Images of this sort, also known as black-and-white, are composed exclusively of shades of gray, varying from black at the weakest intensity to white at the strongest.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structure</a:t>
            </a:r>
          </a:p>
        </p:txBody>
      </p:sp>
      <p:sp>
        <p:nvSpPr>
          <p:cNvPr id="16386" name="Content Placeholder 2"/>
          <p:cNvSpPr>
            <a:spLocks noGrp="1"/>
          </p:cNvSpPr>
          <p:nvPr>
            <p:ph idx="1"/>
          </p:nvPr>
        </p:nvSpPr>
        <p:spPr>
          <a:xfrm>
            <a:off x="457200" y="1219200"/>
            <a:ext cx="8229600" cy="5181600"/>
          </a:xfrm>
        </p:spPr>
        <p:txBody>
          <a:bodyPr/>
          <a:lstStyle/>
          <a:p>
            <a:r>
              <a:rPr lang="en-US" smtClean="0"/>
              <a:t>basics about vision</a:t>
            </a:r>
          </a:p>
          <a:p>
            <a:r>
              <a:rPr lang="en-US" smtClean="0"/>
              <a:t>encoding visual information</a:t>
            </a:r>
          </a:p>
          <a:p>
            <a:pPr lvl="1"/>
            <a:r>
              <a:rPr lang="en-US" smtClean="0"/>
              <a:t>vector graphics</a:t>
            </a:r>
          </a:p>
          <a:p>
            <a:pPr lvl="1"/>
            <a:r>
              <a:rPr lang="en-US" smtClean="0"/>
              <a:t>raster graphics</a:t>
            </a:r>
          </a:p>
          <a:p>
            <a:pPr lvl="2"/>
            <a:r>
              <a:rPr lang="en-US" smtClean="0"/>
              <a:t>choice between formats</a:t>
            </a:r>
          </a:p>
          <a:p>
            <a:pPr lvl="2"/>
            <a:r>
              <a:rPr lang="en-US" smtClean="0"/>
              <a:t>raster file formats</a:t>
            </a:r>
          </a:p>
          <a:p>
            <a:pPr lvl="3"/>
            <a:r>
              <a:rPr lang="en-US" smtClean="0"/>
              <a:t>TIFF</a:t>
            </a:r>
          </a:p>
          <a:p>
            <a:pPr lvl="3"/>
            <a:r>
              <a:rPr lang="en-US" smtClean="0"/>
              <a:t>PNG </a:t>
            </a:r>
          </a:p>
          <a:p>
            <a:pPr lvl="3"/>
            <a:r>
              <a:rPr lang="en-US" smtClean="0"/>
              <a:t>JPEG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r>
              <a:rPr lang="en-US" smtClean="0"/>
              <a:t>lossy vs lossless </a:t>
            </a:r>
          </a:p>
        </p:txBody>
      </p:sp>
      <p:sp>
        <p:nvSpPr>
          <p:cNvPr id="22530" name="Content Placeholder 2"/>
          <p:cNvSpPr>
            <a:spLocks noGrp="1"/>
          </p:cNvSpPr>
          <p:nvPr>
            <p:ph idx="1"/>
          </p:nvPr>
        </p:nvSpPr>
        <p:spPr>
          <a:xfrm>
            <a:off x="457200" y="1600200"/>
            <a:ext cx="8305800" cy="4800600"/>
          </a:xfrm>
        </p:spPr>
        <p:txBody>
          <a:bodyPr/>
          <a:lstStyle/>
          <a:p>
            <a:r>
              <a:rPr lang="en-US" smtClean="0"/>
              <a:t>Lossy formats remove information from the image that the format designer think the eye will not notice.</a:t>
            </a:r>
          </a:p>
          <a:p>
            <a:r>
              <a:rPr lang="en-US" smtClean="0"/>
              <a:t>This reduces in smaller files, quicker downloads.</a:t>
            </a:r>
          </a:p>
          <a:p>
            <a:r>
              <a:rPr lang="en-US" smtClean="0"/>
              <a:t>If an images in a lossy format is manipulated (loaded and then saved) the loss is progressive.</a:t>
            </a:r>
          </a:p>
          <a:p>
            <a:r>
              <a:rPr lang="en-US" smtClean="0"/>
              <a:t>Lossy formats are bad for archival storage.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smtClean="0"/>
              <a:t>usability of standards</a:t>
            </a:r>
          </a:p>
        </p:txBody>
      </p:sp>
      <p:sp>
        <p:nvSpPr>
          <p:cNvPr id="23554" name="Content Placeholder 2"/>
          <p:cNvSpPr>
            <a:spLocks noGrp="1"/>
          </p:cNvSpPr>
          <p:nvPr>
            <p:ph idx="1"/>
          </p:nvPr>
        </p:nvSpPr>
        <p:spPr/>
        <p:txBody>
          <a:bodyPr/>
          <a:lstStyle/>
          <a:p>
            <a:r>
              <a:rPr lang="en-US" smtClean="0"/>
              <a:t>Before deciding to use a format for encoding information is imperative to examine how the format is maintained</a:t>
            </a:r>
          </a:p>
          <a:p>
            <a:pPr lvl="1"/>
            <a:r>
              <a:rPr lang="en-US" smtClean="0"/>
              <a:t>is the format patent free?</a:t>
            </a:r>
          </a:p>
          <a:p>
            <a:pPr lvl="1"/>
            <a:r>
              <a:rPr lang="en-US" smtClean="0"/>
              <a:t>how concentrated is its ownership?</a:t>
            </a:r>
          </a:p>
          <a:p>
            <a:pPr lvl="1"/>
            <a:r>
              <a:rPr lang="en-US" smtClean="0"/>
              <a:t>is the documentation freely available?</a:t>
            </a:r>
          </a:p>
          <a:p>
            <a:pPr lvl="1"/>
            <a:r>
              <a:rPr lang="en-US" smtClean="0"/>
              <a:t>is there an open source software implementing the format?</a:t>
            </a:r>
          </a:p>
          <a:p>
            <a:pPr>
              <a:buFont typeface="Arial" charset="0"/>
              <a:buNone/>
            </a:pPr>
            <a:endParaRPr 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p:cNvSpPr>
            <a:spLocks noGrp="1"/>
          </p:cNvSpPr>
          <p:nvPr>
            <p:ph type="title"/>
          </p:nvPr>
        </p:nvSpPr>
        <p:spPr/>
        <p:txBody>
          <a:bodyPr/>
          <a:lstStyle/>
          <a:p>
            <a:r>
              <a:rPr lang="en-US" smtClean="0"/>
              <a:t>bit depth</a:t>
            </a:r>
          </a:p>
        </p:txBody>
      </p:sp>
      <p:sp>
        <p:nvSpPr>
          <p:cNvPr id="37890" name="Content Placeholder 2"/>
          <p:cNvSpPr>
            <a:spLocks noGrp="1"/>
          </p:cNvSpPr>
          <p:nvPr>
            <p:ph idx="1"/>
          </p:nvPr>
        </p:nvSpPr>
        <p:spPr/>
        <p:txBody>
          <a:bodyPr/>
          <a:lstStyle/>
          <a:p>
            <a:r>
              <a:rPr lang="en-US" smtClean="0"/>
              <a:t>The bit depth is the amount of information that is retained on every pixel about the colors of the pixel.</a:t>
            </a:r>
          </a:p>
          <a:p>
            <a:r>
              <a:rPr lang="en-US" smtClean="0"/>
              <a:t>The higher the bit depth, the more color can be simulated. </a:t>
            </a:r>
          </a:p>
          <a:p>
            <a:pPr>
              <a:buFont typeface="Arial" charset="0"/>
              <a:buNone/>
            </a:pPr>
            <a:endParaRPr lang="en-US"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p:cNvSpPr>
          <p:nvPr>
            <p:ph type="title"/>
          </p:nvPr>
        </p:nvSpPr>
        <p:spPr/>
        <p:txBody>
          <a:bodyPr/>
          <a:lstStyle/>
          <a:p>
            <a:r>
              <a:rPr lang="en-US" smtClean="0"/>
              <a:t>palette / indexed color</a:t>
            </a:r>
          </a:p>
        </p:txBody>
      </p:sp>
      <p:sp>
        <p:nvSpPr>
          <p:cNvPr id="68611" name="Rectangle 3"/>
          <p:cNvSpPr>
            <a:spLocks noGrp="1"/>
          </p:cNvSpPr>
          <p:nvPr>
            <p:ph type="body" idx="1"/>
          </p:nvPr>
        </p:nvSpPr>
        <p:spPr/>
        <p:txBody>
          <a:bodyPr/>
          <a:lstStyle/>
          <a:p>
            <a:r>
              <a:rPr lang="en-US" smtClean="0"/>
              <a:t>An alternative to giving the color information in every pixel is to store a color index number in each pixel.</a:t>
            </a:r>
          </a:p>
          <a:p>
            <a:r>
              <a:rPr lang="en-US" smtClean="0"/>
              <a:t>In a second stage, a palette relates the index number to a color number from a color model.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smtClean="0"/>
              <a:t>Classic file image types</a:t>
            </a:r>
          </a:p>
        </p:txBody>
      </p:sp>
      <p:sp>
        <p:nvSpPr>
          <p:cNvPr id="24578" name="Content Placeholder 2"/>
          <p:cNvSpPr>
            <a:spLocks noGrp="1"/>
          </p:cNvSpPr>
          <p:nvPr>
            <p:ph idx="1"/>
          </p:nvPr>
        </p:nvSpPr>
        <p:spPr/>
        <p:txBody>
          <a:bodyPr/>
          <a:lstStyle/>
          <a:p>
            <a:r>
              <a:rPr lang="en-US" smtClean="0"/>
              <a:t>GIF |not further discussed|</a:t>
            </a:r>
          </a:p>
          <a:p>
            <a:r>
              <a:rPr lang="en-US" smtClean="0"/>
              <a:t>TIFF </a:t>
            </a:r>
          </a:p>
          <a:p>
            <a:r>
              <a:rPr lang="en-US" smtClean="0"/>
              <a:t>PNG</a:t>
            </a:r>
          </a:p>
          <a:p>
            <a:r>
              <a:rPr lang="en-US" smtClean="0"/>
              <a:t>JPEG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r>
              <a:rPr lang="en-US" smtClean="0"/>
              <a:t>TIFF</a:t>
            </a:r>
          </a:p>
        </p:txBody>
      </p:sp>
      <p:sp>
        <p:nvSpPr>
          <p:cNvPr id="38914" name="Content Placeholder 2"/>
          <p:cNvSpPr>
            <a:spLocks noGrp="1"/>
          </p:cNvSpPr>
          <p:nvPr>
            <p:ph idx="1"/>
          </p:nvPr>
        </p:nvSpPr>
        <p:spPr/>
        <p:txBody>
          <a:bodyPr/>
          <a:lstStyle/>
          <a:p>
            <a:r>
              <a:rPr lang="en-US" smtClean="0"/>
              <a:t>TIFF stands for Tagged Image File format. </a:t>
            </a:r>
          </a:p>
          <a:p>
            <a:r>
              <a:rPr lang="en-US" smtClean="0"/>
              <a:t>It is a standard lossless file format used for archival purposes.</a:t>
            </a:r>
          </a:p>
          <a:p>
            <a:r>
              <a:rPr lang="en-US" smtClean="0"/>
              <a:t>In fact it is the de facto standard in the archival community.</a:t>
            </a:r>
          </a:p>
          <a:p>
            <a:r>
              <a:rPr lang="en-US" smtClean="0"/>
              <a:t>It is a 24bit depth, i.e. “full-color” format.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p:cNvSpPr>
          <p:nvPr>
            <p:ph type="title"/>
          </p:nvPr>
        </p:nvSpPr>
        <p:spPr/>
        <p:txBody>
          <a:bodyPr/>
          <a:lstStyle/>
          <a:p>
            <a:r>
              <a:rPr lang="en-US" smtClean="0"/>
              <a:t>origin</a:t>
            </a:r>
          </a:p>
        </p:txBody>
      </p:sp>
      <p:sp>
        <p:nvSpPr>
          <p:cNvPr id="39938" name="Rectangle 3"/>
          <p:cNvSpPr>
            <a:spLocks noGrp="1"/>
          </p:cNvSpPr>
          <p:nvPr>
            <p:ph type="body" idx="1"/>
          </p:nvPr>
        </p:nvSpPr>
        <p:spPr/>
        <p:txBody>
          <a:bodyPr/>
          <a:lstStyle/>
          <a:p>
            <a:r>
              <a:rPr lang="en-US" smtClean="0"/>
              <a:t>It was originally created Microsoft and a software company called Aldus. The latter held the copyright.</a:t>
            </a:r>
          </a:p>
          <a:p>
            <a:r>
              <a:rPr lang="en-US" smtClean="0"/>
              <a:t>It released the first complete specification in 1986. </a:t>
            </a:r>
          </a:p>
          <a:p>
            <a:r>
              <a:rPr lang="en-US" smtClean="0"/>
              <a:t>Its aim was to create a standard format for the desktop scanners of the 80s. </a:t>
            </a:r>
          </a:p>
          <a:p>
            <a:r>
              <a:rPr lang="en-US" smtClean="0"/>
              <a:t>Initially it only supported a single bit depth.</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p:cNvSpPr>
          <p:nvPr>
            <p:ph type="title"/>
          </p:nvPr>
        </p:nvSpPr>
        <p:spPr/>
        <p:txBody>
          <a:bodyPr/>
          <a:lstStyle/>
          <a:p>
            <a:r>
              <a:rPr lang="en-US" smtClean="0"/>
              <a:t>status</a:t>
            </a:r>
          </a:p>
        </p:txBody>
      </p:sp>
      <p:sp>
        <p:nvSpPr>
          <p:cNvPr id="40962" name="Rectangle 3"/>
          <p:cNvSpPr>
            <a:spLocks noGrp="1"/>
          </p:cNvSpPr>
          <p:nvPr>
            <p:ph type="body" idx="1"/>
          </p:nvPr>
        </p:nvSpPr>
        <p:spPr/>
        <p:txBody>
          <a:bodyPr/>
          <a:lstStyle/>
          <a:p>
            <a:r>
              <a:rPr lang="en-US" smtClean="0"/>
              <a:t>This company was acquired by Adobe, Inc. They now hold the copyright.</a:t>
            </a:r>
          </a:p>
          <a:p>
            <a:r>
              <a:rPr lang="en-US" smtClean="0"/>
              <a:t>Thus this is a proprietary format.</a:t>
            </a:r>
          </a:p>
          <a:p>
            <a:r>
              <a:rPr lang="en-US" smtClean="0"/>
              <a:t>Use of the format requires no license fees.</a:t>
            </a:r>
          </a:p>
          <a:p>
            <a:r>
              <a:rPr lang="en-US" smtClean="0"/>
              <a:t>The last major update was in 1992.</a:t>
            </a:r>
          </a:p>
          <a:p>
            <a:endParaRPr 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p:nvPr>
        </p:nvSpPr>
        <p:spPr/>
        <p:txBody>
          <a:bodyPr/>
          <a:lstStyle/>
          <a:p>
            <a:r>
              <a:rPr lang="en-US" smtClean="0"/>
              <a:t>tagged…</a:t>
            </a:r>
          </a:p>
        </p:txBody>
      </p:sp>
      <p:sp>
        <p:nvSpPr>
          <p:cNvPr id="41986" name="Content Placeholder 2"/>
          <p:cNvSpPr>
            <a:spLocks noGrp="1"/>
          </p:cNvSpPr>
          <p:nvPr>
            <p:ph idx="1"/>
          </p:nvPr>
        </p:nvSpPr>
        <p:spPr/>
        <p:txBody>
          <a:bodyPr/>
          <a:lstStyle/>
          <a:p>
            <a:r>
              <a:rPr lang="en-US" smtClean="0"/>
              <a:t>The TIFF file stores its information in fields called tags.  These store things like</a:t>
            </a:r>
          </a:p>
          <a:p>
            <a:pPr lvl="1"/>
            <a:r>
              <a:rPr lang="en-US" smtClean="0"/>
              <a:t>image dimensions</a:t>
            </a:r>
          </a:p>
          <a:p>
            <a:pPr lvl="1"/>
            <a:r>
              <a:rPr lang="en-US" smtClean="0"/>
              <a:t>copyright information</a:t>
            </a:r>
          </a:p>
          <a:p>
            <a:r>
              <a:rPr lang="en-US" smtClean="0"/>
              <a:t>The format allows for proprietary tags you can create yourself.</a:t>
            </a:r>
          </a:p>
          <a:p>
            <a:r>
              <a:rPr lang="en-US" smtClean="0"/>
              <a:t>Initially derided as “thousands of incompatible file formats”.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Grp="1"/>
          </p:cNvSpPr>
          <p:nvPr>
            <p:ph type="title"/>
          </p:nvPr>
        </p:nvSpPr>
        <p:spPr/>
        <p:txBody>
          <a:bodyPr/>
          <a:lstStyle/>
          <a:p>
            <a:r>
              <a:rPr lang="en-US" smtClean="0"/>
              <a:t>baseline TIFF</a:t>
            </a:r>
          </a:p>
        </p:txBody>
      </p:sp>
      <p:sp>
        <p:nvSpPr>
          <p:cNvPr id="43010" name="Rectangle 3"/>
          <p:cNvSpPr>
            <a:spLocks noGrp="1"/>
          </p:cNvSpPr>
          <p:nvPr>
            <p:ph type="body" idx="1"/>
          </p:nvPr>
        </p:nvSpPr>
        <p:spPr/>
        <p:txBody>
          <a:bodyPr/>
          <a:lstStyle/>
          <a:p>
            <a:r>
              <a:rPr lang="en-US" smtClean="0"/>
              <a:t>baseline TIFF is a tag set that every reading and writing software must support.</a:t>
            </a:r>
          </a:p>
          <a:p>
            <a:r>
              <a:rPr lang="en-US" smtClean="0"/>
              <a:t>Beyond that, there can be optional tags that a software may or may not support.</a:t>
            </a:r>
          </a:p>
          <a:p>
            <a:r>
              <a:rPr lang="en-US" smtClean="0"/>
              <a:t>Finally, there is the possibility to create private tags.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r>
              <a:rPr lang="en-US" smtClean="0"/>
              <a:t>human culture: color</a:t>
            </a:r>
          </a:p>
        </p:txBody>
      </p:sp>
      <p:sp>
        <p:nvSpPr>
          <p:cNvPr id="25602" name="Content Placeholder 2"/>
          <p:cNvSpPr>
            <a:spLocks noGrp="1"/>
          </p:cNvSpPr>
          <p:nvPr>
            <p:ph idx="1"/>
          </p:nvPr>
        </p:nvSpPr>
        <p:spPr/>
        <p:txBody>
          <a:bodyPr/>
          <a:lstStyle/>
          <a:p>
            <a:r>
              <a:rPr lang="en-US" smtClean="0"/>
              <a:t>Color is the visual perceptual property corresponding in humans to the categories called violet, pink, ochre etc.</a:t>
            </a:r>
          </a:p>
          <a:p>
            <a:r>
              <a:rPr lang="en-US" smtClean="0"/>
              <a:t>Color derives from the spectrum of light (distribution of light power versus wavelength) interacting in the eye with the spectral sensitivities of the light receptors.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p:cNvSpPr>
          <p:nvPr>
            <p:ph type="title"/>
          </p:nvPr>
        </p:nvSpPr>
        <p:spPr/>
        <p:txBody>
          <a:bodyPr/>
          <a:lstStyle/>
          <a:p>
            <a:r>
              <a:rPr lang="en-US" smtClean="0"/>
              <a:t>requirements of baseline TIFF</a:t>
            </a:r>
          </a:p>
        </p:txBody>
      </p:sp>
      <p:sp>
        <p:nvSpPr>
          <p:cNvPr id="44034" name="Rectangle 3"/>
          <p:cNvSpPr>
            <a:spLocks noGrp="1"/>
          </p:cNvSpPr>
          <p:nvPr>
            <p:ph type="body" idx="1"/>
          </p:nvPr>
        </p:nvSpPr>
        <p:spPr>
          <a:xfrm>
            <a:off x="457200" y="1219200"/>
            <a:ext cx="8229600" cy="5410200"/>
          </a:xfrm>
        </p:spPr>
        <p:txBody>
          <a:bodyPr/>
          <a:lstStyle/>
          <a:p>
            <a:pPr>
              <a:lnSpc>
                <a:spcPct val="90000"/>
              </a:lnSpc>
            </a:pPr>
            <a:r>
              <a:rPr lang="en-US" smtClean="0"/>
              <a:t>Multiple images may be in the same file.</a:t>
            </a:r>
          </a:p>
          <a:p>
            <a:pPr>
              <a:lnSpc>
                <a:spcPct val="90000"/>
              </a:lnSpc>
            </a:pPr>
            <a:r>
              <a:rPr lang="en-US" smtClean="0"/>
              <a:t>Support for two compression schemes</a:t>
            </a:r>
          </a:p>
          <a:p>
            <a:pPr lvl="1">
              <a:lnSpc>
                <a:spcPct val="90000"/>
              </a:lnSpc>
            </a:pPr>
            <a:r>
              <a:rPr lang="en-US" smtClean="0"/>
              <a:t>CCITT Group 3 1-Dimensional Modified Huffman RLE</a:t>
            </a:r>
          </a:p>
          <a:p>
            <a:pPr lvl="1">
              <a:lnSpc>
                <a:spcPct val="90000"/>
              </a:lnSpc>
            </a:pPr>
            <a:r>
              <a:rPr lang="en-US" smtClean="0"/>
              <a:t>PackBits compression - a form of run-length encoding</a:t>
            </a:r>
          </a:p>
          <a:p>
            <a:pPr>
              <a:lnSpc>
                <a:spcPct val="90000"/>
              </a:lnSpc>
            </a:pPr>
            <a:r>
              <a:rPr lang="en-US" smtClean="0"/>
              <a:t>Support for</a:t>
            </a:r>
          </a:p>
          <a:p>
            <a:pPr lvl="1">
              <a:lnSpc>
                <a:spcPct val="90000"/>
              </a:lnSpc>
            </a:pPr>
            <a:r>
              <a:rPr lang="en-US" smtClean="0"/>
              <a:t> bilevel</a:t>
            </a:r>
          </a:p>
          <a:p>
            <a:pPr lvl="1">
              <a:lnSpc>
                <a:spcPct val="90000"/>
              </a:lnSpc>
            </a:pPr>
            <a:r>
              <a:rPr lang="en-US" smtClean="0"/>
              <a:t>grayscale</a:t>
            </a:r>
          </a:p>
          <a:p>
            <a:pPr lvl="1">
              <a:lnSpc>
                <a:spcPct val="90000"/>
              </a:lnSpc>
            </a:pPr>
            <a:r>
              <a:rPr lang="en-US" smtClean="0"/>
              <a:t>palette-color</a:t>
            </a:r>
          </a:p>
          <a:p>
            <a:pPr lvl="1">
              <a:lnSpc>
                <a:spcPct val="90000"/>
              </a:lnSpc>
            </a:pPr>
            <a:r>
              <a:rPr lang="en-US" smtClean="0"/>
              <a:t>RGB full-color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p:cNvSpPr>
          <p:nvPr>
            <p:ph type="title"/>
          </p:nvPr>
        </p:nvSpPr>
        <p:spPr/>
        <p:txBody>
          <a:bodyPr/>
          <a:lstStyle/>
          <a:p>
            <a:r>
              <a:rPr lang="en-US" smtClean="0"/>
              <a:t>problems</a:t>
            </a:r>
          </a:p>
        </p:txBody>
      </p:sp>
      <p:sp>
        <p:nvSpPr>
          <p:cNvPr id="45058" name="Rectangle 3"/>
          <p:cNvSpPr>
            <a:spLocks noGrp="1"/>
          </p:cNvSpPr>
          <p:nvPr>
            <p:ph type="body" idx="1"/>
          </p:nvPr>
        </p:nvSpPr>
        <p:spPr/>
        <p:txBody>
          <a:bodyPr/>
          <a:lstStyle/>
          <a:p>
            <a:r>
              <a:rPr lang="en-US" smtClean="0"/>
              <a:t>Adobe also owns PSD, the format for its Photoshop application. They have neglected TIFF. </a:t>
            </a:r>
          </a:p>
          <a:p>
            <a:pPr lvl="1"/>
            <a:r>
              <a:rPr lang="en-US" smtClean="0"/>
              <a:t>no tags to specify relationship between pages.</a:t>
            </a:r>
          </a:p>
          <a:p>
            <a:pPr lvl="1"/>
            <a:r>
              <a:rPr lang="en-US" smtClean="0"/>
              <a:t>no standards for vector graphics and text drawings. </a:t>
            </a:r>
          </a:p>
          <a:p>
            <a:r>
              <a:rPr lang="en-US" smtClean="0"/>
              <a:t>There is a size limitation to 4GB.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p:cNvSpPr>
          <p:nvPr>
            <p:ph type="title"/>
          </p:nvPr>
        </p:nvSpPr>
        <p:spPr/>
        <p:txBody>
          <a:bodyPr/>
          <a:lstStyle/>
          <a:p>
            <a:r>
              <a:rPr lang="en-US" smtClean="0"/>
              <a:t>TIFF since its release</a:t>
            </a:r>
          </a:p>
        </p:txBody>
      </p:sp>
      <p:sp>
        <p:nvSpPr>
          <p:cNvPr id="46082" name="Rectangle 3"/>
          <p:cNvSpPr>
            <a:spLocks noGrp="1"/>
          </p:cNvSpPr>
          <p:nvPr>
            <p:ph type="body" idx="1"/>
          </p:nvPr>
        </p:nvSpPr>
        <p:spPr>
          <a:xfrm>
            <a:off x="457200" y="1600200"/>
            <a:ext cx="8229600" cy="4495800"/>
          </a:xfrm>
        </p:spPr>
        <p:txBody>
          <a:bodyPr/>
          <a:lstStyle/>
          <a:p>
            <a:r>
              <a:rPr lang="en-US" smtClean="0"/>
              <a:t>There is no public process for specification revisions.</a:t>
            </a:r>
          </a:p>
          <a:p>
            <a:r>
              <a:rPr lang="en-US" smtClean="0"/>
              <a:t>Adobe added a “draft” supplement in 1995 as a first “technical note”. </a:t>
            </a:r>
          </a:p>
          <a:p>
            <a:r>
              <a:rPr lang="en-US" smtClean="0"/>
              <a:t>A “JPEG-in-TIFF” specification, was released by  2002 as a second technical note.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p:cNvSpPr>
          <p:nvPr>
            <p:ph type="title"/>
          </p:nvPr>
        </p:nvSpPr>
        <p:spPr/>
        <p:txBody>
          <a:bodyPr/>
          <a:lstStyle/>
          <a:p>
            <a:r>
              <a:rPr lang="en-US" smtClean="0"/>
              <a:t>PNG history</a:t>
            </a:r>
          </a:p>
        </p:txBody>
      </p:sp>
      <p:sp>
        <p:nvSpPr>
          <p:cNvPr id="47106" name="Rectangle 3"/>
          <p:cNvSpPr>
            <a:spLocks noGrp="1"/>
          </p:cNvSpPr>
          <p:nvPr>
            <p:ph type="body" idx="1"/>
          </p:nvPr>
        </p:nvSpPr>
        <p:spPr/>
        <p:txBody>
          <a:bodyPr/>
          <a:lstStyle/>
          <a:p>
            <a:pPr>
              <a:lnSpc>
                <a:spcPct val="90000"/>
              </a:lnSpc>
            </a:pPr>
            <a:r>
              <a:rPr lang="en-US" smtClean="0"/>
              <a:t>1977 and 1978  Jacob Ziv and Abraham Lempel  published a pair of papers on a new class of lossless data-compression algorithms, now known ``LZ77” and ``LZ78”. </a:t>
            </a:r>
          </a:p>
          <a:p>
            <a:pPr>
              <a:lnSpc>
                <a:spcPct val="90000"/>
              </a:lnSpc>
            </a:pPr>
            <a:r>
              <a:rPr lang="en-US" smtClean="0"/>
              <a:t>1983, Terry Welch of Sperry developed a very fast variant of LZ78 called LZW. Sperry files for a patent, granted December 1985.</a:t>
            </a:r>
          </a:p>
          <a:p>
            <a:pPr>
              <a:lnSpc>
                <a:spcPct val="90000"/>
              </a:lnSpc>
            </a:pPr>
            <a:r>
              <a:rPr lang="en-US" smtClean="0"/>
              <a:t>1986 Sperry is taken over by Burroughs to form UniSys.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p:cNvSpPr>
          <p:nvPr>
            <p:ph type="title"/>
          </p:nvPr>
        </p:nvSpPr>
        <p:spPr/>
        <p:txBody>
          <a:bodyPr/>
          <a:lstStyle/>
          <a:p>
            <a:r>
              <a:rPr lang="en-US" smtClean="0"/>
              <a:t>GIF</a:t>
            </a:r>
          </a:p>
        </p:txBody>
      </p:sp>
      <p:sp>
        <p:nvSpPr>
          <p:cNvPr id="48130" name="Rectangle 3"/>
          <p:cNvSpPr>
            <a:spLocks noGrp="1"/>
          </p:cNvSpPr>
          <p:nvPr>
            <p:ph type="body" idx="1"/>
          </p:nvPr>
        </p:nvSpPr>
        <p:spPr>
          <a:xfrm>
            <a:off x="457200" y="1371600"/>
            <a:ext cx="8229600" cy="5105400"/>
          </a:xfrm>
        </p:spPr>
        <p:txBody>
          <a:bodyPr/>
          <a:lstStyle/>
          <a:p>
            <a:r>
              <a:rPr lang="en-US" smtClean="0"/>
              <a:t>In 1987 CompuServe’s Bob Berry issued the GIF compressed image format in 1987. </a:t>
            </a:r>
          </a:p>
          <a:p>
            <a:r>
              <a:rPr lang="en-US" smtClean="0"/>
              <a:t>It uses LZW for compression</a:t>
            </a:r>
          </a:p>
          <a:p>
            <a:r>
              <a:rPr lang="en-US" smtClean="0"/>
              <a:t>Berry and CompuServe claimed they did not know that UniSys had a patent. </a:t>
            </a:r>
          </a:p>
          <a:p>
            <a:r>
              <a:rPr lang="en-US" smtClean="0"/>
              <a:t>CompuServe become aware of the patent after the GIF spec is public and widely used.</a:t>
            </a:r>
          </a:p>
          <a:p>
            <a:r>
              <a:rPr lang="en-US" smtClean="0"/>
              <a:t>UniSys appears to ignore the infringing use.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p:cNvSpPr>
          <p:nvPr>
            <p:ph type="title"/>
          </p:nvPr>
        </p:nvSpPr>
        <p:spPr/>
        <p:txBody>
          <a:bodyPr/>
          <a:lstStyle/>
          <a:p>
            <a:r>
              <a:rPr lang="en-US" smtClean="0"/>
              <a:t>birth of PNG</a:t>
            </a:r>
          </a:p>
        </p:txBody>
      </p:sp>
      <p:sp>
        <p:nvSpPr>
          <p:cNvPr id="49154" name="Rectangle 3"/>
          <p:cNvSpPr>
            <a:spLocks noGrp="1"/>
          </p:cNvSpPr>
          <p:nvPr>
            <p:ph type="body" idx="1"/>
          </p:nvPr>
        </p:nvSpPr>
        <p:spPr/>
        <p:txBody>
          <a:bodyPr/>
          <a:lstStyle/>
          <a:p>
            <a:r>
              <a:rPr lang="en-US" smtClean="0"/>
              <a:t>In 1993, UniSys has financial problems.</a:t>
            </a:r>
          </a:p>
          <a:p>
            <a:r>
              <a:rPr lang="en-US" smtClean="0"/>
              <a:t>It negotiates with CompuServ that they collectively would collect royalties for use of LZW in GIF manipulating software.</a:t>
            </a:r>
          </a:p>
          <a:p>
            <a:r>
              <a:rPr lang="en-US" smtClean="0"/>
              <a:t>This was announced on 28 December 1994. </a:t>
            </a:r>
          </a:p>
          <a:p>
            <a:r>
              <a:rPr lang="en-US" smtClean="0"/>
              <a:t>There is a huge outcry on the Internet. </a:t>
            </a:r>
          </a:p>
          <a:p>
            <a:r>
              <a:rPr lang="en-US" smtClean="0"/>
              <a:t>An informal group, around Thomas Boutell works on producing a free GIF.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p:cNvSpPr>
          <p:nvPr>
            <p:ph type="title"/>
          </p:nvPr>
        </p:nvSpPr>
        <p:spPr>
          <a:xfrm>
            <a:off x="457200" y="304800"/>
            <a:ext cx="8229600" cy="884238"/>
          </a:xfrm>
        </p:spPr>
        <p:txBody>
          <a:bodyPr/>
          <a:lstStyle/>
          <a:p>
            <a:r>
              <a:rPr lang="en-US" smtClean="0"/>
              <a:t>start and end of work</a:t>
            </a:r>
          </a:p>
        </p:txBody>
      </p:sp>
      <p:sp>
        <p:nvSpPr>
          <p:cNvPr id="50178" name="Rectangle 3"/>
          <p:cNvSpPr>
            <a:spLocks noGrp="1"/>
          </p:cNvSpPr>
          <p:nvPr>
            <p:ph type="body" idx="1"/>
          </p:nvPr>
        </p:nvSpPr>
        <p:spPr>
          <a:xfrm>
            <a:off x="381000" y="1143000"/>
            <a:ext cx="8458200" cy="5486400"/>
          </a:xfrm>
        </p:spPr>
        <p:txBody>
          <a:bodyPr/>
          <a:lstStyle/>
          <a:p>
            <a:pPr>
              <a:lnSpc>
                <a:spcPct val="90000"/>
              </a:lnSpc>
            </a:pPr>
            <a:r>
              <a:rPr lang="en-US" smtClean="0"/>
              <a:t>On 4 January 1995 Boutell releasese``PBF,'' for Portable Bitmap Format.</a:t>
            </a:r>
          </a:p>
          <a:p>
            <a:pPr>
              <a:lnSpc>
                <a:spcPct val="90000"/>
              </a:lnSpc>
            </a:pPr>
            <a:r>
              <a:rPr lang="en-US" smtClean="0"/>
              <a:t>Within one week, others add other features and suggest a name change. Most of the work is done.</a:t>
            </a:r>
          </a:p>
          <a:p>
            <a:pPr>
              <a:lnSpc>
                <a:spcPct val="90000"/>
              </a:lnSpc>
            </a:pPr>
            <a:r>
              <a:rPr lang="en-US" smtClean="0"/>
              <a:t>On 1 October 1996 PNG 1.0 becomes the first W3C Recommendation </a:t>
            </a:r>
          </a:p>
          <a:p>
            <a:pPr>
              <a:lnSpc>
                <a:spcPct val="90000"/>
              </a:lnSpc>
            </a:pPr>
            <a:r>
              <a:rPr lang="en-US" smtClean="0"/>
              <a:t>On 14 Oct 1996 image/png become a MIME type</a:t>
            </a:r>
          </a:p>
          <a:p>
            <a:pPr>
              <a:lnSpc>
                <a:spcPct val="90000"/>
              </a:lnSpc>
            </a:pPr>
            <a:r>
              <a:rPr lang="en-US" smtClean="0"/>
              <a:t>On 15 Jan 1997 the PNG spec 1.0 released as RFC 2083 </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p:cNvSpPr>
          <p:nvPr>
            <p:ph type="title"/>
          </p:nvPr>
        </p:nvSpPr>
        <p:spPr/>
        <p:txBody>
          <a:bodyPr/>
          <a:lstStyle/>
          <a:p>
            <a:r>
              <a:rPr lang="en-US" smtClean="0"/>
              <a:t>features |1|</a:t>
            </a:r>
          </a:p>
        </p:txBody>
      </p:sp>
      <p:sp>
        <p:nvSpPr>
          <p:cNvPr id="51202" name="Rectangle 3"/>
          <p:cNvSpPr>
            <a:spLocks noGrp="1"/>
          </p:cNvSpPr>
          <p:nvPr>
            <p:ph type="body" idx="1"/>
          </p:nvPr>
        </p:nvSpPr>
        <p:spPr/>
        <p:txBody>
          <a:bodyPr/>
          <a:lstStyle/>
          <a:p>
            <a:r>
              <a:rPr lang="en-US" smtClean="0"/>
              <a:t>non-patented and completely lossless compression  that is better than the compression in GIF, but only by 5%-20%</a:t>
            </a:r>
          </a:p>
          <a:p>
            <a:r>
              <a:rPr lang="en-US" smtClean="0"/>
              <a:t>Multiple circular redundancy checks so that file integrity can be checked without viewing </a:t>
            </a:r>
          </a:p>
          <a:p>
            <a:r>
              <a:rPr lang="en-US" smtClean="0"/>
              <a:t>It has a magic signature that can detect the most common types of file corruption.</a:t>
            </a:r>
          </a:p>
          <a:p>
            <a:endParaRPr lang="en-US"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p:cNvSpPr>
          <p:nvPr>
            <p:ph type="title"/>
          </p:nvPr>
        </p:nvSpPr>
        <p:spPr/>
        <p:txBody>
          <a:bodyPr/>
          <a:lstStyle/>
          <a:p>
            <a:r>
              <a:rPr lang="en-US" smtClean="0"/>
              <a:t>features |2|</a:t>
            </a:r>
          </a:p>
        </p:txBody>
      </p:sp>
      <p:sp>
        <p:nvSpPr>
          <p:cNvPr id="52226" name="Rectangle 3"/>
          <p:cNvSpPr>
            <a:spLocks noGrp="1"/>
          </p:cNvSpPr>
          <p:nvPr>
            <p:ph type="body" idx="1"/>
          </p:nvPr>
        </p:nvSpPr>
        <p:spPr/>
        <p:txBody>
          <a:bodyPr/>
          <a:lstStyle/>
          <a:p>
            <a:r>
              <a:rPr lang="en-US" smtClean="0"/>
              <a:t>two-dimensional interlacing scheme |+</a:t>
            </a:r>
          </a:p>
          <a:p>
            <a:r>
              <a:rPr lang="en-US" smtClean="0"/>
              <a:t>1-, 2-, 4- and 8-bit palette support (like GIF) </a:t>
            </a:r>
          </a:p>
          <a:p>
            <a:r>
              <a:rPr lang="en-US" smtClean="0"/>
              <a:t>1-, 2-, 4-, 8- and 16-bit grayscale support </a:t>
            </a:r>
          </a:p>
          <a:p>
            <a:r>
              <a:rPr lang="en-US" smtClean="0"/>
              <a:t>24- and 48-bit truecolor support </a:t>
            </a:r>
          </a:p>
          <a:p>
            <a:r>
              <a:rPr lang="en-US" smtClean="0"/>
              <a:t>full alpha transparency in 8- and 16-bit modes, not just simple on-off transparency like GIF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p:cNvSpPr>
          <p:nvPr>
            <p:ph type="title"/>
          </p:nvPr>
        </p:nvSpPr>
        <p:spPr/>
        <p:txBody>
          <a:bodyPr/>
          <a:lstStyle/>
          <a:p>
            <a:r>
              <a:rPr lang="en-US" smtClean="0"/>
              <a:t>features |3|</a:t>
            </a:r>
          </a:p>
        </p:txBody>
      </p:sp>
      <p:sp>
        <p:nvSpPr>
          <p:cNvPr id="53250" name="Rectangle 3"/>
          <p:cNvSpPr>
            <a:spLocks noGrp="1"/>
          </p:cNvSpPr>
          <p:nvPr>
            <p:ph type="body" idx="1"/>
          </p:nvPr>
        </p:nvSpPr>
        <p:spPr/>
        <p:txBody>
          <a:bodyPr/>
          <a:lstStyle/>
          <a:p>
            <a:r>
              <a:rPr lang="en-US" dirty="0" smtClean="0"/>
              <a:t>“palette-alpha” mode, effectively transforming normal RGB palette into RGBA </a:t>
            </a:r>
          </a:p>
          <a:p>
            <a:r>
              <a:rPr lang="en-US" dirty="0" smtClean="0"/>
              <a:t>gamma correction for cross-platform “brightness” </a:t>
            </a:r>
            <a:r>
              <a:rPr lang="en-US" smtClean="0"/>
              <a:t>control </a:t>
            </a:r>
          </a:p>
          <a:p>
            <a:r>
              <a:rPr lang="en-US" dirty="0" smtClean="0"/>
              <a:t>both compressed and uncompressed text chunks for copyright and other info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smtClean="0"/>
              <a:t>physics: light</a:t>
            </a:r>
          </a:p>
        </p:txBody>
      </p:sp>
      <p:sp>
        <p:nvSpPr>
          <p:cNvPr id="27650" name="Content Placeholder 2"/>
          <p:cNvSpPr>
            <a:spLocks noGrp="1"/>
          </p:cNvSpPr>
          <p:nvPr>
            <p:ph idx="1"/>
          </p:nvPr>
        </p:nvSpPr>
        <p:spPr/>
        <p:txBody>
          <a:bodyPr/>
          <a:lstStyle/>
          <a:p>
            <a:r>
              <a:rPr lang="en-US" smtClean="0"/>
              <a:t>Visible light is a kind of electromagnetic wave.</a:t>
            </a:r>
          </a:p>
          <a:p>
            <a:r>
              <a:rPr lang="en-US" smtClean="0"/>
              <a:t>It is the one that the eye can perceive.</a:t>
            </a:r>
          </a:p>
          <a:p>
            <a:r>
              <a:rPr lang="en-US" smtClean="0"/>
              <a:t>The wavelength of that radiation is roughly between 380nm and 700nm. </a:t>
            </a:r>
          </a:p>
          <a:p>
            <a:r>
              <a:rPr lang="en-US" smtClean="0"/>
              <a:t>Infrared is below 380nm.</a:t>
            </a:r>
          </a:p>
          <a:p>
            <a:r>
              <a:rPr lang="en-US" smtClean="0"/>
              <a:t>Ultraviolet is above 700nm.</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p:cNvSpPr>
          <p:nvPr>
            <p:ph type="title"/>
          </p:nvPr>
        </p:nvSpPr>
        <p:spPr/>
        <p:txBody>
          <a:bodyPr/>
          <a:lstStyle/>
          <a:p>
            <a:r>
              <a:rPr lang="en-US" smtClean="0"/>
              <a:t>PNG interlacing</a:t>
            </a:r>
          </a:p>
        </p:txBody>
      </p:sp>
      <p:sp>
        <p:nvSpPr>
          <p:cNvPr id="54274" name="Rectangle 3"/>
          <p:cNvSpPr>
            <a:spLocks noGrp="1"/>
          </p:cNvSpPr>
          <p:nvPr>
            <p:ph type="body" idx="1"/>
          </p:nvPr>
        </p:nvSpPr>
        <p:spPr>
          <a:xfrm>
            <a:off x="457200" y="1295400"/>
            <a:ext cx="8229600" cy="5257800"/>
          </a:xfrm>
        </p:spPr>
        <p:txBody>
          <a:bodyPr/>
          <a:lstStyle/>
          <a:p>
            <a:r>
              <a:rPr lang="en-US" smtClean="0"/>
              <a:t>Interlaced GIF images display their data in 4 passes, each one filling in more detail from top to bottom. The first pass begins after 1/8 of the image has downloaded. </a:t>
            </a:r>
          </a:p>
          <a:p>
            <a:r>
              <a:rPr lang="en-US" smtClean="0"/>
              <a:t>PNG begins rendering the image after only 1/64 of the data has arrived. It’s “7 pass” scheme will fill images </a:t>
            </a:r>
          </a:p>
          <a:p>
            <a:r>
              <a:rPr lang="en-US" smtClean="0"/>
              <a:t>Interlacing increases the file size.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p:cNvSpPr>
          <p:nvPr>
            <p:ph type="title"/>
          </p:nvPr>
        </p:nvSpPr>
        <p:spPr/>
        <p:txBody>
          <a:bodyPr/>
          <a:lstStyle/>
          <a:p>
            <a:r>
              <a:rPr lang="en-US" smtClean="0"/>
              <a:t>gamma correction</a:t>
            </a:r>
          </a:p>
        </p:txBody>
      </p:sp>
      <p:sp>
        <p:nvSpPr>
          <p:cNvPr id="55298" name="Rectangle 3"/>
          <p:cNvSpPr>
            <a:spLocks noGrp="1"/>
          </p:cNvSpPr>
          <p:nvPr>
            <p:ph type="body" idx="1"/>
          </p:nvPr>
        </p:nvSpPr>
        <p:spPr/>
        <p:txBody>
          <a:bodyPr/>
          <a:lstStyle/>
          <a:p>
            <a:pPr>
              <a:lnSpc>
                <a:spcPct val="90000"/>
              </a:lnSpc>
            </a:pPr>
            <a:r>
              <a:rPr lang="en-US" smtClean="0"/>
              <a:t>Gamma correction is the ability to correct for differences in how computer systems interpret color values. </a:t>
            </a:r>
          </a:p>
          <a:p>
            <a:pPr lvl="1">
              <a:lnSpc>
                <a:spcPct val="90000"/>
              </a:lnSpc>
            </a:pPr>
            <a:r>
              <a:rPr lang="en-US" smtClean="0"/>
              <a:t>Macintosh-generated images tend to look too dark on PCs</a:t>
            </a:r>
          </a:p>
          <a:p>
            <a:pPr lvl="1">
              <a:lnSpc>
                <a:spcPct val="90000"/>
              </a:lnSpc>
            </a:pPr>
            <a:r>
              <a:rPr lang="en-US" smtClean="0"/>
              <a:t>PC-generated images tend to look too light on Macs. </a:t>
            </a:r>
          </a:p>
          <a:p>
            <a:pPr>
              <a:lnSpc>
                <a:spcPct val="90000"/>
              </a:lnSpc>
            </a:pPr>
            <a:r>
              <a:rPr lang="en-US" smtClean="0"/>
              <a:t>PNG format allows the gamma value of the computer which created an image to be embedded into the image file.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lstStyle/>
          <a:p>
            <a:r>
              <a:rPr lang="en-US" smtClean="0"/>
              <a:t>the alpha </a:t>
            </a:r>
          </a:p>
        </p:txBody>
      </p:sp>
      <p:sp>
        <p:nvSpPr>
          <p:cNvPr id="56322" name="Content Placeholder 2"/>
          <p:cNvSpPr>
            <a:spLocks noGrp="1"/>
          </p:cNvSpPr>
          <p:nvPr>
            <p:ph idx="1"/>
          </p:nvPr>
        </p:nvSpPr>
        <p:spPr/>
        <p:txBody>
          <a:bodyPr/>
          <a:lstStyle/>
          <a:p>
            <a:r>
              <a:rPr lang="en-US" smtClean="0"/>
              <a:t>The alpha value of a pixel indicates how transparent the pixel is.</a:t>
            </a:r>
          </a:p>
          <a:p>
            <a:r>
              <a:rPr lang="en-US" smtClean="0"/>
              <a:t>In a PNG, thealpha value is represented by a byte, allowing for 255 settings.</a:t>
            </a:r>
          </a:p>
          <a:p>
            <a:r>
              <a:rPr lang="en-US" smtClean="0"/>
              <a:t>If the alpha value is 0, the pixel is transparent.</a:t>
            </a:r>
          </a:p>
          <a:p>
            <a:r>
              <a:rPr lang="en-US" smtClean="0"/>
              <a:t>If the alpha value is 255, the pixel is opaque.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p:txBody>
          <a:bodyPr/>
          <a:lstStyle/>
          <a:p>
            <a:r>
              <a:rPr lang="en-US" smtClean="0"/>
              <a:t>JPEG</a:t>
            </a:r>
          </a:p>
        </p:txBody>
      </p:sp>
      <p:sp>
        <p:nvSpPr>
          <p:cNvPr id="57346" name="Content Placeholder 2"/>
          <p:cNvSpPr>
            <a:spLocks noGrp="1"/>
          </p:cNvSpPr>
          <p:nvPr>
            <p:ph idx="1"/>
          </p:nvPr>
        </p:nvSpPr>
        <p:spPr/>
        <p:txBody>
          <a:bodyPr/>
          <a:lstStyle/>
          <a:p>
            <a:r>
              <a:rPr lang="en-US" smtClean="0"/>
              <a:t>There are two standards, the original JPEG and JPEG2000.</a:t>
            </a:r>
          </a:p>
          <a:p>
            <a:r>
              <a:rPr lang="en-US" smtClean="0"/>
              <a:t>We need to worry about this because JPEG 2000 has an option for lossless manipulation of the image.</a:t>
            </a:r>
          </a:p>
          <a:p>
            <a:r>
              <a:rPr lang="en-US" smtClean="0"/>
              <a:t>JPEG does not have this. </a:t>
            </a:r>
          </a:p>
          <a:p>
            <a:r>
              <a:rPr lang="en-US" smtClean="0"/>
              <a:t>We will assume JPEG is always a lossy format.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p:txBody>
          <a:bodyPr/>
          <a:lstStyle/>
          <a:p>
            <a:r>
              <a:rPr lang="en-US" smtClean="0"/>
              <a:t>compression</a:t>
            </a:r>
          </a:p>
        </p:txBody>
      </p:sp>
      <p:sp>
        <p:nvSpPr>
          <p:cNvPr id="58370" name="Content Placeholder 2"/>
          <p:cNvSpPr>
            <a:spLocks noGrp="1"/>
          </p:cNvSpPr>
          <p:nvPr>
            <p:ph idx="1"/>
          </p:nvPr>
        </p:nvSpPr>
        <p:spPr>
          <a:xfrm>
            <a:off x="457200" y="1371600"/>
            <a:ext cx="8229600" cy="5029200"/>
          </a:xfrm>
        </p:spPr>
        <p:txBody>
          <a:bodyPr/>
          <a:lstStyle/>
          <a:p>
            <a:r>
              <a:rPr lang="en-US" smtClean="0"/>
              <a:t>Neighboring pixels in pixel images often have similar color. </a:t>
            </a:r>
          </a:p>
          <a:p>
            <a:r>
              <a:rPr lang="en-US" smtClean="0"/>
              <a:t>This is the basic premise on which compression in a JPEG is based on.</a:t>
            </a:r>
          </a:p>
          <a:p>
            <a:r>
              <a:rPr lang="en-US" smtClean="0"/>
              <a:t>JPEG lossy compression does not reduce the amount of pixels, but it similaryfies neighboring pixels.</a:t>
            </a:r>
          </a:p>
          <a:p>
            <a:r>
              <a:rPr lang="en-US" smtClean="0"/>
              <a:t>This is done in a complex way. Some implementations take shortcuts.</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title"/>
          </p:nvPr>
        </p:nvSpPr>
        <p:spPr/>
        <p:txBody>
          <a:bodyPr/>
          <a:lstStyle/>
          <a:p>
            <a:r>
              <a:rPr lang="en-US" smtClean="0"/>
              <a:t>compression scales</a:t>
            </a:r>
          </a:p>
        </p:txBody>
      </p:sp>
      <p:sp>
        <p:nvSpPr>
          <p:cNvPr id="59394" name="Content Placeholder 2"/>
          <p:cNvSpPr>
            <a:spLocks noGrp="1"/>
          </p:cNvSpPr>
          <p:nvPr>
            <p:ph idx="1"/>
          </p:nvPr>
        </p:nvSpPr>
        <p:spPr/>
        <p:txBody>
          <a:bodyPr/>
          <a:lstStyle/>
          <a:p>
            <a:r>
              <a:rPr lang="en-US" smtClean="0"/>
              <a:t>Usually JPEG programs give you as scale by which you can set the amount of lossy compression. </a:t>
            </a:r>
          </a:p>
          <a:p>
            <a:r>
              <a:rPr lang="en-US" smtClean="0"/>
              <a:t>The numbers they use are not absolute, they depend on the way each software handles JPEG. </a:t>
            </a:r>
          </a:p>
          <a:p>
            <a:r>
              <a:rPr lang="en-US" smtClean="0"/>
              <a:t>Using different software and/or different settings will aggravate the loss from consecutive manipulation of JPEG.</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p:txBody>
          <a:bodyPr/>
          <a:lstStyle/>
          <a:p>
            <a:r>
              <a:rPr lang="en-US" smtClean="0"/>
              <a:t>rotation</a:t>
            </a:r>
          </a:p>
        </p:txBody>
      </p:sp>
      <p:sp>
        <p:nvSpPr>
          <p:cNvPr id="60418" name="Content Placeholder 2"/>
          <p:cNvSpPr>
            <a:spLocks noGrp="1"/>
          </p:cNvSpPr>
          <p:nvPr>
            <p:ph idx="1"/>
          </p:nvPr>
        </p:nvSpPr>
        <p:spPr/>
        <p:txBody>
          <a:bodyPr/>
          <a:lstStyle/>
          <a:p>
            <a:r>
              <a:rPr lang="en-US" smtClean="0"/>
              <a:t>Rotation is the most common manipulation of images that we know of.</a:t>
            </a:r>
          </a:p>
          <a:p>
            <a:r>
              <a:rPr lang="en-US" smtClean="0"/>
              <a:t>There are software packages that allow for lossless rotation of JPEG images. A $0 example for the MS Windows operating system is irfanview.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p:cNvSpPr>
            <a:spLocks noGrp="1"/>
          </p:cNvSpPr>
          <p:nvPr>
            <p:ph type="title"/>
          </p:nvPr>
        </p:nvSpPr>
        <p:spPr/>
        <p:txBody>
          <a:bodyPr/>
          <a:lstStyle/>
          <a:p>
            <a:r>
              <a:rPr lang="en-US" smtClean="0"/>
              <a:t>JPEG2000</a:t>
            </a:r>
          </a:p>
        </p:txBody>
      </p:sp>
      <p:sp>
        <p:nvSpPr>
          <p:cNvPr id="61442" name="Content Placeholder 2"/>
          <p:cNvSpPr>
            <a:spLocks noGrp="1"/>
          </p:cNvSpPr>
          <p:nvPr>
            <p:ph idx="1"/>
          </p:nvPr>
        </p:nvSpPr>
        <p:spPr/>
        <p:txBody>
          <a:bodyPr/>
          <a:lstStyle/>
          <a:p>
            <a:r>
              <a:rPr lang="en-US" smtClean="0"/>
              <a:t>JPEG2000 is a different standard than JPEG. </a:t>
            </a:r>
          </a:p>
          <a:p>
            <a:r>
              <a:rPr lang="en-US" smtClean="0"/>
              <a:t>It has a different MIME type image/jp2. </a:t>
            </a:r>
          </a:p>
          <a:p>
            <a:r>
              <a:rPr lang="en-US" smtClean="0"/>
              <a:t>It supports a lossless format. </a:t>
            </a:r>
          </a:p>
          <a:p>
            <a:r>
              <a:rPr lang="en-US" smtClean="0"/>
              <a:t>Its support is graphics manipulation programs is good but its web support is very poor at this time. </a:t>
            </a:r>
          </a:p>
          <a:p>
            <a:r>
              <a:rPr lang="en-US" smtClean="0"/>
              <a:t>There are controversies about its free status.</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64514"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p:cNvSpPr>
            <a:spLocks noGrp="1"/>
          </p:cNvSpPr>
          <p:nvPr>
            <p:ph type="title"/>
          </p:nvPr>
        </p:nvSpPr>
        <p:spPr/>
        <p:txBody>
          <a:bodyPr/>
          <a:lstStyle/>
          <a:p>
            <a:r>
              <a:rPr lang="en-US" smtClean="0"/>
              <a:t>antialiasing</a:t>
            </a:r>
          </a:p>
        </p:txBody>
      </p:sp>
      <p:sp>
        <p:nvSpPr>
          <p:cNvPr id="63490" name="Content Placeholder 2"/>
          <p:cNvSpPr>
            <a:spLocks noGrp="1"/>
          </p:cNvSpPr>
          <p:nvPr>
            <p:ph idx="1"/>
          </p:nvPr>
        </p:nvSpPr>
        <p:spPr/>
        <p:txBody>
          <a:bodyPr/>
          <a:lstStyle/>
          <a:p>
            <a:r>
              <a:rPr lang="en-US" smtClean="0"/>
              <a:t>In order to reduce an impressing of pixelated ruggedness across a diagonal shape, some formats support antaliasing.</a:t>
            </a:r>
          </a:p>
          <a:p>
            <a:r>
              <a:rPr lang="en-US" smtClean="0"/>
              <a:t>This is a technique by which pixels at the border are given an intermediate color.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smtClean="0"/>
              <a:t>the eye</a:t>
            </a:r>
          </a:p>
        </p:txBody>
      </p:sp>
      <p:sp>
        <p:nvSpPr>
          <p:cNvPr id="29698" name="Content Placeholder 2"/>
          <p:cNvSpPr>
            <a:spLocks noGrp="1"/>
          </p:cNvSpPr>
          <p:nvPr>
            <p:ph idx="1"/>
          </p:nvPr>
        </p:nvSpPr>
        <p:spPr>
          <a:xfrm>
            <a:off x="457200" y="1295400"/>
            <a:ext cx="8229600" cy="4830763"/>
          </a:xfrm>
        </p:spPr>
        <p:txBody>
          <a:bodyPr/>
          <a:lstStyle/>
          <a:p>
            <a:r>
              <a:rPr lang="en-US" smtClean="0"/>
              <a:t>The eye has two types of cells to see light.</a:t>
            </a:r>
          </a:p>
          <a:p>
            <a:r>
              <a:rPr lang="en-US" smtClean="0"/>
              <a:t>“Rods” are used to perceive the intensity of light.</a:t>
            </a:r>
          </a:p>
          <a:p>
            <a:r>
              <a:rPr lang="en-US" smtClean="0"/>
              <a:t>“Cones” are used to perceive colors.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p:cNvSpPr>
            <a:spLocks noGrp="1"/>
          </p:cNvSpPr>
          <p:nvPr>
            <p:ph type="title"/>
          </p:nvPr>
        </p:nvSpPr>
        <p:spPr/>
        <p:txBody>
          <a:bodyPr/>
          <a:lstStyle/>
          <a:p>
            <a:r>
              <a:rPr lang="en-US" smtClean="0"/>
              <a:t>layers</a:t>
            </a:r>
          </a:p>
        </p:txBody>
      </p:sp>
      <p:sp>
        <p:nvSpPr>
          <p:cNvPr id="62466" name="Content Placeholder 2"/>
          <p:cNvSpPr>
            <a:spLocks noGrp="1"/>
          </p:cNvSpPr>
          <p:nvPr>
            <p:ph idx="1"/>
          </p:nvPr>
        </p:nvSpPr>
        <p:spPr/>
        <p:txBody>
          <a:bodyPr/>
          <a:lstStyle/>
          <a:p>
            <a:r>
              <a:rPr lang="en-US" smtClean="0"/>
              <a:t>There may be several layers to an image. </a:t>
            </a:r>
          </a:p>
          <a:p>
            <a:r>
              <a:rPr lang="en-US" smtClean="0"/>
              <a:t>For example, image manipulation programs can allow you to draw something over an existing image, or add layers together.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p:cNvSpPr>
          <p:nvPr>
            <p:ph type="title"/>
          </p:nvPr>
        </p:nvSpPr>
        <p:spPr/>
        <p:txBody>
          <a:bodyPr/>
          <a:lstStyle/>
          <a:p>
            <a:r>
              <a:rPr lang="en-US" smtClean="0"/>
              <a:t>palette</a:t>
            </a:r>
          </a:p>
        </p:txBody>
      </p:sp>
      <p:sp>
        <p:nvSpPr>
          <p:cNvPr id="35842" name="Rectangle 3"/>
          <p:cNvSpPr>
            <a:spLocks noGrp="1"/>
          </p:cNvSpPr>
          <p:nvPr>
            <p:ph type="body" idx="1"/>
          </p:nvPr>
        </p:nvSpPr>
        <p:spPr/>
        <p:txBody>
          <a:bodyPr/>
          <a:lstStyle/>
          <a:p>
            <a:r>
              <a:rPr lang="en-US" smtClean="0"/>
              <a:t>A palette is either a given, finite set of colors for the management of digital images.</a:t>
            </a:r>
          </a:p>
          <a:p>
            <a:r>
              <a:rPr lang="en-US" smtClean="0"/>
              <a:t>It’s to images what the character set is to text.</a:t>
            </a:r>
          </a:p>
          <a:p>
            <a:r>
              <a:rPr lang="en-US" smtClean="0"/>
              <a:t>When talking about a screen it may also mean the total number of colors that the screen can show. Not all of them may be visible at high resolutions due to video card memory limits. |look at screen properties|</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r>
              <a:rPr lang="en-US" smtClean="0"/>
              <a:t>gamut</a:t>
            </a:r>
          </a:p>
        </p:txBody>
      </p:sp>
      <p:sp>
        <p:nvSpPr>
          <p:cNvPr id="36866" name="Content Placeholder 2"/>
          <p:cNvSpPr>
            <a:spLocks noGrp="1"/>
          </p:cNvSpPr>
          <p:nvPr>
            <p:ph idx="1"/>
          </p:nvPr>
        </p:nvSpPr>
        <p:spPr/>
        <p:txBody>
          <a:bodyPr/>
          <a:lstStyle/>
          <a:p>
            <a:r>
              <a:rPr lang="en-US" smtClean="0"/>
              <a:t>A gamut is a range of colors.</a:t>
            </a:r>
          </a:p>
          <a:p>
            <a:r>
              <a:rPr lang="en-US" smtClean="0"/>
              <a:t>An output device can have a gamut, meaning the set of all colors that it can show.</a:t>
            </a:r>
          </a:p>
          <a:p>
            <a:r>
              <a:rPr lang="en-US" smtClean="0"/>
              <a:t>A color model may also have a gamut, meaning all the colors that can be shown in the model.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p:cNvSpPr>
          <p:nvPr>
            <p:ph type="title"/>
          </p:nvPr>
        </p:nvSpPr>
        <p:spPr/>
        <p:txBody>
          <a:bodyPr/>
          <a:lstStyle/>
          <a:p>
            <a:r>
              <a:rPr lang="en-US" smtClean="0"/>
              <a:t>greyscale</a:t>
            </a:r>
          </a:p>
        </p:txBody>
      </p:sp>
      <p:sp>
        <p:nvSpPr>
          <p:cNvPr id="66563" name="Rectangle 3"/>
          <p:cNvSpPr>
            <a:spLocks noGrp="1"/>
          </p:cNvSpPr>
          <p:nvPr>
            <p:ph type="body" idx="1"/>
          </p:nvPr>
        </p:nvSpPr>
        <p:spPr/>
        <p:txBody>
          <a:bodyPr/>
          <a:lstStyle/>
          <a:p>
            <a:r>
              <a:rPr lang="en-US" smtClean="0"/>
              <a:t>The rods in the eye cell perceive a full spectrum of natural light as white and the absence of light as black.</a:t>
            </a:r>
          </a:p>
          <a:p>
            <a:r>
              <a:rPr lang="en-US" smtClean="0"/>
              <a:t>In between, they see various shades of grey.</a:t>
            </a:r>
          </a:p>
          <a:p>
            <a:r>
              <a:rPr lang="en-US" smtClean="0"/>
              <a:t>An image that only have shades of gray is called a greyscale image.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r>
              <a:rPr lang="en-US" smtClean="0"/>
              <a:t>trichromatic theory</a:t>
            </a:r>
          </a:p>
        </p:txBody>
      </p:sp>
      <p:sp>
        <p:nvSpPr>
          <p:cNvPr id="28674" name="Content Placeholder 2"/>
          <p:cNvSpPr>
            <a:spLocks noGrp="1"/>
          </p:cNvSpPr>
          <p:nvPr>
            <p:ph idx="1"/>
          </p:nvPr>
        </p:nvSpPr>
        <p:spPr/>
        <p:txBody>
          <a:bodyPr/>
          <a:lstStyle/>
          <a:p>
            <a:r>
              <a:rPr lang="en-US" smtClean="0"/>
              <a:t>James Clerk Maxwell (1831–1879) is credited with setting up foundation of the trichromatic theory. </a:t>
            </a:r>
          </a:p>
          <a:p>
            <a:r>
              <a:rPr lang="en-US" smtClean="0"/>
              <a:t>It states that any color can be obtained by combining, in various proportions, three conveniently chosen primary colors. </a:t>
            </a:r>
          </a:p>
          <a:p>
            <a:r>
              <a:rPr lang="en-US" smtClean="0"/>
              <a:t>This more a property of the human eye than a property of physics.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p:cNvSpPr>
          <p:nvPr>
            <p:ph type="title"/>
          </p:nvPr>
        </p:nvSpPr>
        <p:spPr/>
        <p:txBody>
          <a:bodyPr/>
          <a:lstStyle/>
          <a:p>
            <a:r>
              <a:rPr lang="en-US" smtClean="0"/>
              <a:t>biological foundation</a:t>
            </a:r>
          </a:p>
        </p:txBody>
      </p:sp>
      <p:sp>
        <p:nvSpPr>
          <p:cNvPr id="67587" name="Rectangle 3"/>
          <p:cNvSpPr>
            <a:spLocks noGrp="1"/>
          </p:cNvSpPr>
          <p:nvPr>
            <p:ph type="body" idx="1"/>
          </p:nvPr>
        </p:nvSpPr>
        <p:spPr/>
        <p:txBody>
          <a:bodyPr/>
          <a:lstStyle/>
          <a:p>
            <a:r>
              <a:rPr lang="en-US" smtClean="0"/>
              <a:t>There are three types of cones, “short”, “medium” and “long”. They differ in how sensitive they are to different wavelengths of light. </a:t>
            </a:r>
          </a:p>
          <a:p>
            <a:r>
              <a:rPr lang="en-US" smtClean="0"/>
              <a:t>The fact that we have three cones links types of color back to basic color perception. </a:t>
            </a:r>
          </a:p>
          <a:p>
            <a:endParaRPr lang="en-US" smtClean="0"/>
          </a:p>
          <a:p>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r>
              <a:rPr lang="en-US" smtClean="0"/>
              <a:t>color mixing</a:t>
            </a:r>
          </a:p>
        </p:txBody>
      </p:sp>
      <p:sp>
        <p:nvSpPr>
          <p:cNvPr id="30722" name="Content Placeholder 2"/>
          <p:cNvSpPr>
            <a:spLocks noGrp="1"/>
          </p:cNvSpPr>
          <p:nvPr>
            <p:ph idx="1"/>
          </p:nvPr>
        </p:nvSpPr>
        <p:spPr/>
        <p:txBody>
          <a:bodyPr/>
          <a:lstStyle/>
          <a:p>
            <a:r>
              <a:rPr lang="en-US" smtClean="0"/>
              <a:t>When we are mixing primary colors to produce others, there are two approaches.</a:t>
            </a:r>
          </a:p>
          <a:p>
            <a:pPr lvl="1"/>
            <a:r>
              <a:rPr lang="en-US" smtClean="0"/>
              <a:t>Subtractive color mixing uses light filters to remove the unnecessary colors present in the incoming (white) radiation. </a:t>
            </a:r>
          </a:p>
          <a:p>
            <a:pPr lvl="1"/>
            <a:r>
              <a:rPr lang="en-US" smtClean="0"/>
              <a:t>This approach uses several light sources of different colors to create the </a:t>
            </a:r>
            <a:r>
              <a:rPr lang="en-US" u="sng" smtClean="0"/>
              <a:t>sensation</a:t>
            </a:r>
            <a:r>
              <a:rPr lang="en-US" i="1" smtClean="0"/>
              <a:t> </a:t>
            </a:r>
            <a:r>
              <a:rPr lang="en-US" smtClean="0"/>
              <a:t>of another color.</a:t>
            </a:r>
          </a:p>
          <a:p>
            <a:endParaRPr lang="en-US" smtClean="0"/>
          </a:p>
          <a:p>
            <a:endParaRPr lang="en-US" smtClean="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3261379</TotalTime>
  <Words>2563</Words>
  <Application>Microsoft Office PowerPoint</Application>
  <PresentationFormat>On-screen Show (4:3)</PresentationFormat>
  <Paragraphs>246</Paragraphs>
  <Slides>52</Slides>
  <Notes>2</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Slide 1</vt:lpstr>
      <vt:lpstr>structure</vt:lpstr>
      <vt:lpstr>human culture: color</vt:lpstr>
      <vt:lpstr>physics: light</vt:lpstr>
      <vt:lpstr>the eye</vt:lpstr>
      <vt:lpstr>greyscale</vt:lpstr>
      <vt:lpstr>trichromatic theory</vt:lpstr>
      <vt:lpstr>biological foundation</vt:lpstr>
      <vt:lpstr>color mixing</vt:lpstr>
      <vt:lpstr>subtractive color details</vt:lpstr>
      <vt:lpstr>additive color detail</vt:lpstr>
      <vt:lpstr>color model</vt:lpstr>
      <vt:lpstr>the RGB color model</vt:lpstr>
      <vt:lpstr>raster images</vt:lpstr>
      <vt:lpstr>vector graphics</vt:lpstr>
      <vt:lpstr>vector graphics usage</vt:lpstr>
      <vt:lpstr>scanning</vt:lpstr>
      <vt:lpstr>raster images</vt:lpstr>
      <vt:lpstr>grayscale</vt:lpstr>
      <vt:lpstr>lossy vs lossless </vt:lpstr>
      <vt:lpstr>usability of standards</vt:lpstr>
      <vt:lpstr>bit depth</vt:lpstr>
      <vt:lpstr>palette / indexed color</vt:lpstr>
      <vt:lpstr>Classic file image types</vt:lpstr>
      <vt:lpstr>TIFF</vt:lpstr>
      <vt:lpstr>origin</vt:lpstr>
      <vt:lpstr>status</vt:lpstr>
      <vt:lpstr>tagged…</vt:lpstr>
      <vt:lpstr>baseline TIFF</vt:lpstr>
      <vt:lpstr>requirements of baseline TIFF</vt:lpstr>
      <vt:lpstr>problems</vt:lpstr>
      <vt:lpstr>TIFF since its release</vt:lpstr>
      <vt:lpstr>PNG history</vt:lpstr>
      <vt:lpstr>GIF</vt:lpstr>
      <vt:lpstr>birth of PNG</vt:lpstr>
      <vt:lpstr>start and end of work</vt:lpstr>
      <vt:lpstr>features |1|</vt:lpstr>
      <vt:lpstr>features |2|</vt:lpstr>
      <vt:lpstr>features |3|</vt:lpstr>
      <vt:lpstr>PNG interlacing</vt:lpstr>
      <vt:lpstr>gamma correction</vt:lpstr>
      <vt:lpstr>the alpha </vt:lpstr>
      <vt:lpstr>JPEG</vt:lpstr>
      <vt:lpstr>compression</vt:lpstr>
      <vt:lpstr>compression scales</vt:lpstr>
      <vt:lpstr>rotation</vt:lpstr>
      <vt:lpstr>JPEG2000</vt:lpstr>
      <vt:lpstr>Slide 48</vt:lpstr>
      <vt:lpstr>antialiasing</vt:lpstr>
      <vt:lpstr>layers</vt:lpstr>
      <vt:lpstr>palette</vt:lpstr>
      <vt:lpstr>gamut</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314</cp:revision>
  <dcterms:created xsi:type="dcterms:W3CDTF">2011-03-03T20:54:23Z</dcterms:created>
  <dcterms:modified xsi:type="dcterms:W3CDTF">2011-11-02T21:38:10Z</dcterms:modified>
</cp:coreProperties>
</file>