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sldIdLst>
    <p:sldId id="256" r:id="rId2"/>
    <p:sldId id="257" r:id="rId3"/>
    <p:sldId id="260" r:id="rId4"/>
    <p:sldId id="259" r:id="rId5"/>
    <p:sldId id="258" r:id="rId6"/>
    <p:sldId id="265" r:id="rId7"/>
    <p:sldId id="261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44" autoAdjust="0"/>
    <p:restoredTop sz="94665" autoAdjust="0"/>
  </p:normalViewPr>
  <p:slideViewPr>
    <p:cSldViewPr snapToGrid="0" snapToObjects="1">
      <p:cViewPr varScale="1">
        <p:scale>
          <a:sx n="113" d="100"/>
          <a:sy n="113" d="100"/>
        </p:scale>
        <p:origin x="-7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1EACD6-A525-4B49-8009-7F09B4461B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1EACD6-A525-4B49-8009-7F09B4461B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0FAA508-F0CD-46EA-95FB-26B559A0B5D9}" type="datetimeFigureOut">
              <a:rPr lang="en-US" smtClean="0"/>
              <a:pPr/>
              <a:t>10/25/11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A822907-8A9D-4F6B-98F6-913902AD56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Judith Schwartz</a:t>
            </a:r>
          </a:p>
          <a:p>
            <a:r>
              <a:rPr lang="en-US" dirty="0" smtClean="0"/>
              <a:t>Fall 2011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Repository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928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Creator:</a:t>
            </a:r>
            <a:r>
              <a:rPr lang="en-US" b="1" dirty="0" smtClean="0"/>
              <a:t> </a:t>
            </a:r>
            <a:r>
              <a:rPr lang="en-US" dirty="0" smtClean="0"/>
              <a:t>ad agency </a:t>
            </a:r>
            <a:endParaRPr lang="en-US" dirty="0" smtClean="0"/>
          </a:p>
          <a:p>
            <a:r>
              <a:rPr lang="en-US" b="1" dirty="0" smtClean="0"/>
              <a:t>Date: </a:t>
            </a:r>
            <a:r>
              <a:rPr lang="en-US" dirty="0" smtClean="0"/>
              <a:t>YYY-MM-DD</a:t>
            </a:r>
          </a:p>
          <a:p>
            <a:pPr marL="1280160" lvl="6" indent="-228600">
              <a:buFont typeface="Wingdings 2" pitchFamily="18" charset="2"/>
              <a:buChar char=""/>
            </a:pPr>
            <a:r>
              <a:rPr lang="en-US" sz="1500" dirty="0"/>
              <a:t>1996-00-00</a:t>
            </a:r>
          </a:p>
          <a:p>
            <a:r>
              <a:rPr lang="en-US" dirty="0" smtClean="0"/>
              <a:t>Description</a:t>
            </a:r>
            <a:r>
              <a:rPr lang="en-US" dirty="0"/>
              <a:t>: </a:t>
            </a:r>
            <a:r>
              <a:rPr lang="en-US" sz="1500" dirty="0"/>
              <a:t>Kenneth Cole promotes AIDS</a:t>
            </a:r>
            <a:br>
              <a:rPr lang="en-US" sz="1500" dirty="0"/>
            </a:br>
            <a:r>
              <a:rPr lang="en-US" sz="1500" dirty="0"/>
              <a:t>awareness and donates a portion of </a:t>
            </a:r>
            <a:br>
              <a:rPr lang="en-US" sz="1500" dirty="0"/>
            </a:br>
            <a:r>
              <a:rPr lang="en-US" sz="1500" dirty="0"/>
              <a:t>their retail sales to the AmFAR organization</a:t>
            </a:r>
            <a:r>
              <a:rPr lang="en-US" sz="1500" dirty="0" smtClean="0"/>
              <a:t>.</a:t>
            </a:r>
            <a:endParaRPr lang="en-US" dirty="0" smtClean="0"/>
          </a:p>
          <a:p>
            <a:r>
              <a:rPr lang="en-US" b="1" dirty="0" smtClean="0"/>
              <a:t>Source</a:t>
            </a:r>
            <a:r>
              <a:rPr lang="en-US" b="1" dirty="0" smtClean="0"/>
              <a:t>: scanned </a:t>
            </a:r>
            <a:r>
              <a:rPr lang="en-US" dirty="0" smtClean="0"/>
              <a:t>from magazine print ad </a:t>
            </a:r>
            <a:br>
              <a:rPr lang="en-US" dirty="0" smtClean="0"/>
            </a:br>
            <a:r>
              <a:rPr lang="en-US" sz="1400" dirty="0" smtClean="0"/>
              <a:t>(scanned magazine ads, company websites, </a:t>
            </a:r>
            <a:br>
              <a:rPr lang="en-US" sz="1400" dirty="0" smtClean="0"/>
            </a:br>
            <a:r>
              <a:rPr lang="en-US" sz="1400" smtClean="0"/>
              <a:t>marketing </a:t>
            </a:r>
            <a:r>
              <a:rPr lang="en-US" sz="1400" smtClean="0"/>
              <a:t>materials)</a:t>
            </a:r>
            <a:endParaRPr lang="en-US" sz="1400" dirty="0"/>
          </a:p>
          <a:p>
            <a:r>
              <a:rPr lang="en-US" b="1" dirty="0"/>
              <a:t>Format:</a:t>
            </a:r>
            <a:r>
              <a:rPr lang="en-US" b="1" dirty="0" smtClean="0"/>
              <a:t> image/</a:t>
            </a:r>
            <a:r>
              <a:rPr lang="en-US" dirty="0" smtClean="0"/>
              <a:t>jpeg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/Dublin Core</a:t>
            </a:r>
            <a:endParaRPr lang="en-US" dirty="0"/>
          </a:p>
        </p:txBody>
      </p:sp>
      <p:pic>
        <p:nvPicPr>
          <p:cNvPr id="4" name="Picture 3" descr="kennethcole.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045158" y="1297881"/>
            <a:ext cx="2698778" cy="3726480"/>
          </a:xfrm>
          <a:prstGeom prst="rect">
            <a:avLst/>
          </a:prstGeom>
          <a:ln w="19050" cap="sq" cmpd="sng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9392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Will include thirty printed magazine ads focusing on “Cause Marketing” campaigns from the 1990s.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Explores the </a:t>
            </a:r>
            <a:r>
              <a:rPr lang="en-US" dirty="0"/>
              <a:t>trends of corporate “</a:t>
            </a:r>
            <a:r>
              <a:rPr lang="en-US" dirty="0" smtClean="0"/>
              <a:t>socially responsible” advertising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/>
              <a:t>The collection is based on</a:t>
            </a:r>
            <a:r>
              <a:rPr lang="en-US" dirty="0" smtClean="0"/>
              <a:t> research </a:t>
            </a:r>
            <a:r>
              <a:rPr lang="en-US" dirty="0"/>
              <a:t>for my thesis compiled from over 200 articles, books and company websites as well as interviews. </a:t>
            </a:r>
            <a:endParaRPr lang="en-US" dirty="0" smtClean="0"/>
          </a:p>
          <a:p>
            <a:pPr marL="45720" indent="0">
              <a:buNone/>
            </a:pPr>
            <a:endParaRPr lang="en-US" sz="1100" b="1" dirty="0" smtClean="0"/>
          </a:p>
          <a:p>
            <a:r>
              <a:rPr lang="en-US" dirty="0" smtClean="0"/>
              <a:t>Includes examples of controversial marketing and marketing criticized as being exploitative.</a:t>
            </a:r>
          </a:p>
          <a:p>
            <a:pPr marL="4572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the collection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51051" y="5416126"/>
            <a:ext cx="447828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“American corporations give away seven billion dollars each year to a variety of nonprofit organizations with the hope of improving their public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image…” </a:t>
            </a:r>
            <a:b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Excerpt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from “Looking Good &amp; Doing Good” Jerome L. Himmelstein, 1997 Indiana University Press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171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Individuals researching </a:t>
            </a:r>
            <a:r>
              <a:rPr lang="en-US" dirty="0"/>
              <a:t>the social, cultural, and historical impact of cause marketing and </a:t>
            </a:r>
            <a:r>
              <a:rPr lang="en-US" dirty="0" smtClean="0"/>
              <a:t>advertising.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 agencies</a:t>
            </a:r>
          </a:p>
          <a:p>
            <a:pPr marL="4572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Company marketing depts.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Non-profits, researching company/cause partnerships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Will Use The collection?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1017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Historical representation of “Cause Marketing” campaigns, 1960s thru present.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/>
              <a:t>Exhibits might be divided into </a:t>
            </a:r>
            <a:r>
              <a:rPr lang="en-US" dirty="0" smtClean="0"/>
              <a:t>3 groups</a:t>
            </a:r>
            <a:r>
              <a:rPr lang="en-US" dirty="0"/>
              <a:t>: </a:t>
            </a:r>
            <a:r>
              <a:rPr lang="en-US" sz="1500" dirty="0" smtClean="0"/>
              <a:t>(using the plugin exhibit builder)</a:t>
            </a:r>
          </a:p>
          <a:p>
            <a:pPr lvl="1"/>
            <a:r>
              <a:rPr lang="en-US" dirty="0" smtClean="0"/>
              <a:t>Niche Marketers: “</a:t>
            </a:r>
            <a:r>
              <a:rPr lang="en-US" dirty="0"/>
              <a:t>grass roots values”</a:t>
            </a:r>
          </a:p>
          <a:p>
            <a:pPr lvl="1"/>
            <a:r>
              <a:rPr lang="en-US" dirty="0" smtClean="0"/>
              <a:t>Image Builders: rebuilding a </a:t>
            </a:r>
            <a:r>
              <a:rPr lang="en-US" dirty="0"/>
              <a:t>corporate </a:t>
            </a:r>
            <a:r>
              <a:rPr lang="en-US" dirty="0" smtClean="0"/>
              <a:t>image due to tarnished reputation</a:t>
            </a:r>
            <a:endParaRPr lang="en-US" dirty="0"/>
          </a:p>
          <a:p>
            <a:pPr lvl="1"/>
            <a:r>
              <a:rPr lang="en-US" dirty="0" smtClean="0"/>
              <a:t>Passion Branders: They raise money and are involved in their causes.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Future collections may include:</a:t>
            </a:r>
          </a:p>
          <a:p>
            <a:pPr lvl="1"/>
            <a:r>
              <a:rPr lang="en-US" dirty="0" smtClean="0"/>
              <a:t>TV commercials (moving images/video)</a:t>
            </a:r>
          </a:p>
          <a:p>
            <a:pPr lvl="1"/>
            <a:r>
              <a:rPr lang="en-US" dirty="0" smtClean="0"/>
              <a:t>Public Interest ads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Potential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616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9071"/>
            <a:ext cx="7408333" cy="4407408"/>
          </a:xfrm>
        </p:spPr>
        <p:txBody>
          <a:bodyPr>
            <a:normAutofit/>
          </a:bodyPr>
          <a:lstStyle/>
          <a:p>
            <a:pPr marL="45720" indent="0">
              <a:spcAft>
                <a:spcPts val="1200"/>
              </a:spcAft>
              <a:buNone/>
            </a:pPr>
            <a:r>
              <a:rPr lang="en-US" sz="2500" b="1" dirty="0" smtClean="0"/>
              <a:t>ABOUT PAGE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Description </a:t>
            </a:r>
            <a:r>
              <a:rPr lang="en-US" dirty="0"/>
              <a:t>of the digital library </a:t>
            </a:r>
            <a:r>
              <a:rPr lang="en-US" dirty="0" smtClean="0"/>
              <a:t>contents </a:t>
            </a:r>
            <a:br>
              <a:rPr lang="en-US" dirty="0" smtClean="0"/>
            </a:br>
            <a:r>
              <a:rPr lang="en-US" dirty="0" smtClean="0"/>
              <a:t>and significance.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smtClean="0"/>
              <a:t>Link to my CV, contact info, and website.</a:t>
            </a:r>
          </a:p>
          <a:p>
            <a:pPr marL="822960" lvl="3" indent="-228600">
              <a:spcAft>
                <a:spcPts val="1200"/>
              </a:spcAft>
              <a:buClr>
                <a:schemeClr val="accent1"/>
              </a:buClr>
              <a:buFont typeface="Wingdings 2" pitchFamily="18" charset="2"/>
              <a:buChar char=""/>
            </a:pPr>
            <a:r>
              <a:rPr lang="en-US" dirty="0" smtClean="0"/>
              <a:t>Link </a:t>
            </a:r>
            <a:r>
              <a:rPr lang="en-US" dirty="0"/>
              <a:t>to my research </a:t>
            </a:r>
            <a:r>
              <a:rPr lang="en-US" dirty="0" smtClean="0"/>
              <a:t>article published in “Citizen Designer” </a:t>
            </a:r>
            <a:r>
              <a:rPr lang="en-US" dirty="0"/>
              <a:t>based on my masters </a:t>
            </a:r>
            <a:r>
              <a:rPr lang="en-US" dirty="0" smtClean="0"/>
              <a:t>thesis: “</a:t>
            </a:r>
            <a:r>
              <a:rPr lang="en-US" b="1" dirty="0"/>
              <a:t>Socially Responsible </a:t>
            </a:r>
            <a:r>
              <a:rPr lang="en-US" b="1" dirty="0" smtClean="0"/>
              <a:t>Advertising: </a:t>
            </a:r>
            <a:r>
              <a:rPr lang="en-US" b="1" dirty="0"/>
              <a:t>Altruism or </a:t>
            </a:r>
            <a:r>
              <a:rPr lang="en-US" b="1" dirty="0" smtClean="0"/>
              <a:t>Exploitation</a:t>
            </a:r>
            <a:r>
              <a:rPr lang="en-US" b="1" dirty="0"/>
              <a:t>?</a:t>
            </a:r>
            <a:r>
              <a:rPr lang="en-US" dirty="0" smtClean="0"/>
              <a:t>” by Judith Schwartz.</a:t>
            </a:r>
          </a:p>
          <a:p>
            <a:pPr marL="822960" lvl="3" indent="-228600">
              <a:spcAft>
                <a:spcPts val="1200"/>
              </a:spcAft>
              <a:buClr>
                <a:schemeClr val="accent1"/>
              </a:buClr>
              <a:buFont typeface="Wingdings 2" pitchFamily="18" charset="2"/>
              <a:buChar char=""/>
            </a:pPr>
            <a:r>
              <a:rPr lang="en-US" sz="1400" dirty="0" smtClean="0"/>
              <a:t>http</a:t>
            </a:r>
            <a:r>
              <a:rPr lang="en-US" sz="1400" dirty="0"/>
              <a:t>://www.amazon.com</a:t>
            </a:r>
            <a:r>
              <a:rPr lang="en-US" sz="1400" dirty="0" smtClean="0"/>
              <a:t>/Citizen</a:t>
            </a:r>
            <a:r>
              <a:rPr lang="en-US" sz="1400" dirty="0"/>
              <a:t>-Designer-Perspectives-Design-Responsibility/dp/1581152655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Features</a:t>
            </a:r>
            <a:endParaRPr lang="en-US" dirty="0"/>
          </a:p>
        </p:txBody>
      </p:sp>
      <p:pic>
        <p:nvPicPr>
          <p:cNvPr id="4" name="Picture 3" descr="citizendesign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789047" y="1284752"/>
            <a:ext cx="1693124" cy="2032772"/>
          </a:xfrm>
          <a:prstGeom prst="rect">
            <a:avLst/>
          </a:prstGeom>
          <a:ln w="19050" cap="sq" cmpd="sng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6685352" y="3360104"/>
            <a:ext cx="21033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Citizen Designer, perspectives on design responsibility ©2003 Steven Heller and Veronique Vienne</a:t>
            </a:r>
            <a:endParaRPr lang="en-US" sz="90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7398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500" b="1" dirty="0" smtClean="0"/>
              <a:t>Textual materials: </a:t>
            </a:r>
          </a:p>
          <a:p>
            <a:pPr lvl="1"/>
            <a:r>
              <a:rPr lang="en-US" dirty="0" smtClean="0"/>
              <a:t>recommended articles</a:t>
            </a:r>
          </a:p>
          <a:p>
            <a:pPr lvl="1"/>
            <a:r>
              <a:rPr lang="en-US" dirty="0" smtClean="0"/>
              <a:t>links to books through Worldcat (or Amazon)</a:t>
            </a:r>
          </a:p>
          <a:p>
            <a:pPr lvl="1"/>
            <a:r>
              <a:rPr lang="en-US" dirty="0" smtClean="0"/>
              <a:t>list </a:t>
            </a:r>
            <a:r>
              <a:rPr lang="en-US" dirty="0"/>
              <a:t>of “Do Good” company tag lines and </a:t>
            </a:r>
            <a:r>
              <a:rPr lang="en-US" dirty="0" smtClean="0"/>
              <a:t>links </a:t>
            </a:r>
            <a:r>
              <a:rPr lang="en-US" dirty="0"/>
              <a:t>to </a:t>
            </a:r>
            <a:r>
              <a:rPr lang="en-US" dirty="0" smtClean="0"/>
              <a:t>ads</a:t>
            </a:r>
          </a:p>
          <a:p>
            <a:pPr lvl="1"/>
            <a:r>
              <a:rPr lang="en-US" dirty="0" smtClean="0"/>
              <a:t>Glossary of terminology such as “green washing” etc.</a:t>
            </a:r>
          </a:p>
          <a:p>
            <a:pPr lvl="1"/>
            <a:r>
              <a:rPr lang="en-US" dirty="0" smtClean="0"/>
              <a:t>Interviews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Links to Academic Lib guides </a:t>
            </a:r>
          </a:p>
          <a:p>
            <a:pPr lvl="1"/>
            <a:r>
              <a:rPr lang="en-US" dirty="0" smtClean="0"/>
              <a:t>includes resources such as books, articles </a:t>
            </a:r>
          </a:p>
          <a:p>
            <a:pPr lvl="1"/>
            <a:r>
              <a:rPr lang="en-US" dirty="0" smtClean="0"/>
              <a:t>lists databases</a:t>
            </a:r>
          </a:p>
          <a:p>
            <a:pPr lvl="1"/>
            <a:r>
              <a:rPr lang="en-US" dirty="0" smtClean="0"/>
              <a:t>Links to archives that specialize in advertising collections</a:t>
            </a:r>
          </a:p>
          <a:p>
            <a:pPr lvl="1"/>
            <a:r>
              <a:rPr lang="en-US" dirty="0" smtClean="0"/>
              <a:t>Links to special media collections in the LOC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Features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1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b="1" dirty="0" smtClean="0"/>
              <a:t>Rights Management, Copyright, </a:t>
            </a:r>
            <a:r>
              <a:rPr lang="en-US" sz="2400" b="1" dirty="0"/>
              <a:t>and </a:t>
            </a:r>
            <a:r>
              <a:rPr lang="en-US" sz="2400" b="1" dirty="0" smtClean="0"/>
              <a:t>Usage.</a:t>
            </a:r>
            <a:endParaRPr lang="en-US" sz="2400" dirty="0" smtClean="0"/>
          </a:p>
          <a:p>
            <a:pPr lvl="1">
              <a:spcAft>
                <a:spcPts val="1200"/>
              </a:spcAft>
            </a:pPr>
            <a:r>
              <a:rPr lang="en-US" i="1" dirty="0" smtClean="0"/>
              <a:t>(Terms of </a:t>
            </a:r>
            <a:r>
              <a:rPr lang="en-US" i="1" dirty="0"/>
              <a:t>Service </a:t>
            </a:r>
            <a:r>
              <a:rPr lang="en-US" i="1" dirty="0" smtClean="0"/>
              <a:t>Plug-in </a:t>
            </a:r>
            <a:r>
              <a:rPr lang="en-US" dirty="0" smtClean="0"/>
              <a:t>creates a Policy Page)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Fair Use: U.S. copyright office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Section </a:t>
            </a:r>
            <a:r>
              <a:rPr lang="en-US" dirty="0"/>
              <a:t>107 contains a list of the various purposes for which the reproduction of a particular work may be considered fair, such as criticism, comment, news reporting, teaching, scholarship, and research. </a:t>
            </a:r>
            <a:endParaRPr lang="en-US" dirty="0" smtClean="0"/>
          </a:p>
          <a:p>
            <a:pPr marL="365760" lvl="1" indent="0">
              <a:spcAft>
                <a:spcPts val="1200"/>
              </a:spcAft>
              <a:buNone/>
            </a:pPr>
            <a:r>
              <a:rPr lang="en-US" sz="1400" b="1" dirty="0" smtClean="0"/>
              <a:t>Example, Duke </a:t>
            </a:r>
            <a:r>
              <a:rPr lang="en-US" sz="1400" b="1" dirty="0"/>
              <a:t>University </a:t>
            </a:r>
            <a:r>
              <a:rPr lang="en-US" sz="1400" b="1" dirty="0" smtClean="0"/>
              <a:t>Libraries: 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smtClean="0"/>
              <a:t>The </a:t>
            </a:r>
            <a:r>
              <a:rPr lang="en-US" sz="1400" dirty="0"/>
              <a:t>ads digitized as part this project were published after 1923. </a:t>
            </a:r>
            <a:r>
              <a:rPr lang="en-US" sz="1400" dirty="0" smtClean="0"/>
              <a:t>Therefore</a:t>
            </a:r>
            <a:r>
              <a:rPr lang="en-US" sz="1400" dirty="0"/>
              <a:t>, the majority of </a:t>
            </a:r>
            <a:r>
              <a:rPr lang="en-US" sz="1400" dirty="0" smtClean="0"/>
              <a:t>ads </a:t>
            </a:r>
            <a:r>
              <a:rPr lang="en-US" sz="1400" dirty="0"/>
              <a:t>represented in this resource are not in the public domain. The advertisements may be viewed and printed out by anyone for research, teaching, private study, or general interest.</a:t>
            </a:r>
          </a:p>
          <a:p>
            <a:pPr lvl="1">
              <a:spcAft>
                <a:spcPts val="12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 and Intellectual Rights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00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Omeka Plugins will include:</a:t>
            </a:r>
          </a:p>
          <a:p>
            <a:pPr lvl="1"/>
            <a:r>
              <a:rPr lang="en-US" dirty="0" smtClean="0"/>
              <a:t>Simple Pages </a:t>
            </a:r>
          </a:p>
          <a:p>
            <a:pPr lvl="1"/>
            <a:r>
              <a:rPr lang="en-US" dirty="0" smtClean="0"/>
              <a:t>Light box </a:t>
            </a:r>
          </a:p>
          <a:p>
            <a:pPr lvl="1"/>
            <a:r>
              <a:rPr lang="en-US" smtClean="0"/>
              <a:t>Exhibit Builder</a:t>
            </a:r>
          </a:p>
          <a:p>
            <a:pPr lvl="1"/>
            <a:r>
              <a:rPr lang="en-US" dirty="0" smtClean="0"/>
              <a:t>Simple Contact Form</a:t>
            </a:r>
          </a:p>
          <a:p>
            <a:pPr lvl="1"/>
            <a:r>
              <a:rPr lang="en-US" dirty="0" smtClean="0"/>
              <a:t>Terms Of Service</a:t>
            </a:r>
            <a:endParaRPr lang="en-US" dirty="0"/>
          </a:p>
          <a:p>
            <a:pPr marL="365760" lvl="1" indent="0">
              <a:buNone/>
            </a:pPr>
            <a:r>
              <a:rPr lang="en-US" b="1" dirty="0" smtClean="0"/>
              <a:t> 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Special Capabilities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4703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smtClean="0"/>
              <a:t>Examples </a:t>
            </a:r>
          </a:p>
          <a:p>
            <a:r>
              <a:rPr lang="en-US" b="1" dirty="0"/>
              <a:t>Generic tags may include: </a:t>
            </a:r>
          </a:p>
          <a:p>
            <a:pPr lvl="1"/>
            <a:r>
              <a:rPr lang="en-US" dirty="0"/>
              <a:t>diversity, human rights, cancer awareness, </a:t>
            </a:r>
            <a:br>
              <a:rPr lang="en-US" dirty="0"/>
            </a:br>
            <a:r>
              <a:rPr lang="en-US" dirty="0"/>
              <a:t>girl power, disabilities, children’s issues, </a:t>
            </a:r>
            <a:br>
              <a:rPr lang="en-US" dirty="0"/>
            </a:br>
            <a:r>
              <a:rPr lang="en-US" dirty="0"/>
              <a:t>women’s issues, hunger, </a:t>
            </a:r>
            <a:r>
              <a:rPr lang="en-US" dirty="0" smtClean="0"/>
              <a:t>homeless, AIDS.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Fashion, automotive, footwear, food, fuel</a:t>
            </a:r>
            <a:endParaRPr lang="en-US" dirty="0" smtClean="0"/>
          </a:p>
          <a:p>
            <a:pPr marL="45720" indent="0">
              <a:buNone/>
            </a:pPr>
            <a:r>
              <a:rPr lang="en-US" b="1" dirty="0" smtClean="0"/>
              <a:t>OR</a:t>
            </a:r>
          </a:p>
          <a:p>
            <a:r>
              <a:rPr lang="en-US" b="1" dirty="0" smtClean="0"/>
              <a:t>Specific </a:t>
            </a:r>
            <a:r>
              <a:rPr lang="en-US" b="1" dirty="0"/>
              <a:t>tags include</a:t>
            </a:r>
            <a:r>
              <a:rPr lang="en-US" b="1" dirty="0" smtClean="0"/>
              <a:t>:</a:t>
            </a:r>
          </a:p>
          <a:p>
            <a:r>
              <a:rPr lang="en-US" dirty="0" smtClean="0"/>
              <a:t>(company name, cause, date)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Kenneth Cole</a:t>
            </a:r>
            <a:r>
              <a:rPr lang="en-US" dirty="0"/>
              <a:t>, Aids, Amfar</a:t>
            </a:r>
            <a:r>
              <a:rPr lang="en-US" dirty="0" smtClean="0"/>
              <a:t>, American </a:t>
            </a:r>
            <a:br>
              <a:rPr lang="en-US" dirty="0" smtClean="0"/>
            </a:br>
            <a:r>
              <a:rPr lang="en-US" dirty="0" smtClean="0"/>
              <a:t>Foundation for Aids Research, 1990s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tags</a:t>
            </a:r>
            <a:endParaRPr lang="en-US" dirty="0"/>
          </a:p>
        </p:txBody>
      </p:sp>
      <p:pic>
        <p:nvPicPr>
          <p:cNvPr id="4" name="Picture 3" descr="kennethcole.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968319" y="1199095"/>
            <a:ext cx="2698778" cy="3726480"/>
          </a:xfrm>
          <a:prstGeom prst="rect">
            <a:avLst/>
          </a:prstGeom>
          <a:ln w="19050" cap="sq" cmpd="sng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520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565</TotalTime>
  <Words>684</Words>
  <Application>Microsoft Macintosh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Grid</vt:lpstr>
      <vt:lpstr>Digital Repository</vt:lpstr>
      <vt:lpstr>About the collection</vt:lpstr>
      <vt:lpstr>Who Will Use The collection?</vt:lpstr>
      <vt:lpstr>Growth Potential</vt:lpstr>
      <vt:lpstr>Additional Features</vt:lpstr>
      <vt:lpstr>Additional Features</vt:lpstr>
      <vt:lpstr>Access and Intellectual Rights</vt:lpstr>
      <vt:lpstr>Special Capabilities   </vt:lpstr>
      <vt:lpstr>tags</vt:lpstr>
      <vt:lpstr>Metadata /Dublin Core</vt:lpstr>
    </vt:vector>
  </TitlesOfParts>
  <Company>studio six graphics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schwartz</dc:creator>
  <cp:lastModifiedBy>Judith</cp:lastModifiedBy>
  <cp:revision>424</cp:revision>
  <cp:lastPrinted>2011-10-25T19:48:38Z</cp:lastPrinted>
  <dcterms:created xsi:type="dcterms:W3CDTF">2011-10-25T23:23:55Z</dcterms:created>
  <dcterms:modified xsi:type="dcterms:W3CDTF">2011-10-25T23:29:09Z</dcterms:modified>
</cp:coreProperties>
</file>