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13.xml" ContentType="application/vnd.openxmlformats-officedocument.presentationml.slideLayout+xml"/>
  <Default Extension="bin" ContentType="application/vnd.openxmlformats-officedocument.presentationml.printerSettings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s/slide6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598" autoAdjust="0"/>
    <p:restoredTop sz="94687" autoAdjust="0"/>
  </p:normalViewPr>
  <p:slideViewPr>
    <p:cSldViewPr snapToGrid="0" snapToObjects="1">
      <p:cViewPr>
        <p:scale>
          <a:sx n="100" d="100"/>
          <a:sy n="100" d="100"/>
        </p:scale>
        <p:origin x="-584" y="-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0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46113" y="1447800"/>
            <a:ext cx="7851775" cy="3200400"/>
          </a:xfrm>
          <a:prstGeom prst="rect">
            <a:avLst/>
          </a:prstGeom>
          <a:noFill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813" y="1537447"/>
            <a:ext cx="7826281" cy="1627093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16200000" scaled="1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813" y="3218329"/>
            <a:ext cx="7826281" cy="86061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300"/>
              </a:spcBef>
              <a:buFont typeface="Wingdings 2" pitchFamily="18" charset="2"/>
              <a:buNone/>
              <a:defRPr sz="1800" kern="1200"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16200000" scaled="1"/>
                </a:gra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4C64-7134-4443-9EB0-70E32B69C5C4}" type="datetimeFigureOut">
              <a:rPr lang="en-US" smtClean="0"/>
              <a:pPr/>
              <a:t>10/23/11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F51E-353F-A04D-872D-1A4D0D7EB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2856" y="1600200"/>
            <a:ext cx="3931920" cy="56673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1792" y="457200"/>
            <a:ext cx="3474720" cy="510235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2856" y="2240280"/>
            <a:ext cx="3931920" cy="210312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4C64-7134-4443-9EB0-70E32B69C5C4}" type="datetimeFigureOut">
              <a:rPr lang="en-US" smtClean="0"/>
              <a:pPr/>
              <a:t>10/23/11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F51E-353F-A04D-872D-1A4D0D7EB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2575" y="458788"/>
            <a:ext cx="8577263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1353312"/>
          </a:xfrm>
        </p:spPr>
        <p:txBody>
          <a:bodyPr anchor="t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4C64-7134-4443-9EB0-70E32B69C5C4}" type="datetimeFigureOut">
              <a:rPr lang="en-US" smtClean="0"/>
              <a:pPr/>
              <a:t>10/23/11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F51E-353F-A04D-872D-1A4D0D7EB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300"/>
              </a:spcBef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4745038" y="458788"/>
            <a:ext cx="4114800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2575" y="458788"/>
            <a:ext cx="4114800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1353312"/>
          </a:xfrm>
        </p:spPr>
        <p:txBody>
          <a:bodyPr anchor="t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4C64-7134-4443-9EB0-70E32B69C5C4}" type="datetimeFigureOut">
              <a:rPr lang="en-US" smtClean="0"/>
              <a:pPr/>
              <a:t>10/23/11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F51E-353F-A04D-872D-1A4D0D7EB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300"/>
              </a:spcBef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ide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2575" y="5563458"/>
            <a:ext cx="3931920" cy="652462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4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4C64-7134-4443-9EB0-70E32B69C5C4}" type="datetimeFigureOut">
              <a:rPr lang="en-US" smtClean="0"/>
              <a:pPr/>
              <a:t>10/23/11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F51E-353F-A04D-872D-1A4D0D7EB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300"/>
              </a:spcBef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Media Placeholder 11"/>
          <p:cNvSpPr>
            <a:spLocks noGrp="1"/>
          </p:cNvSpPr>
          <p:nvPr>
            <p:ph type="media" sz="quarter" idx="14"/>
          </p:nvPr>
        </p:nvSpPr>
        <p:spPr>
          <a:xfrm>
            <a:off x="282575" y="458788"/>
            <a:ext cx="8577263" cy="3849624"/>
          </a:xfrm>
          <a:noFill/>
          <a:ln w="44450">
            <a:solidFill>
              <a:schemeClr val="bg1"/>
            </a:solidFill>
            <a:miter lim="800000"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media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4C64-7134-4443-9EB0-70E32B69C5C4}" type="datetimeFigureOut">
              <a:rPr lang="en-US" smtClean="0"/>
              <a:pPr/>
              <a:t>10/23/11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F51E-353F-A04D-872D-1A4D0D7EB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458788"/>
            <a:ext cx="1447800" cy="5792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1350" y="458788"/>
            <a:ext cx="6521450" cy="5792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4C64-7134-4443-9EB0-70E32B69C5C4}" type="datetimeFigureOut">
              <a:rPr lang="en-US" smtClean="0"/>
              <a:pPr/>
              <a:t>10/23/11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F51E-353F-A04D-872D-1A4D0D7EB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4C64-7134-4443-9EB0-70E32B69C5C4}" type="datetimeFigureOut">
              <a:rPr lang="en-US" smtClean="0"/>
              <a:pPr/>
              <a:t>10/23/11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F51E-353F-A04D-872D-1A4D0D7EB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Freeform 1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371725" y="381000"/>
            <a:ext cx="4400550" cy="3048000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1350" y="4146363"/>
            <a:ext cx="7856538" cy="1470025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350" y="5620871"/>
            <a:ext cx="7856538" cy="614081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4C64-7134-4443-9EB0-70E32B69C5C4}" type="datetimeFigureOut">
              <a:rPr lang="en-US" smtClean="0"/>
              <a:pPr/>
              <a:t>10/23/11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F51E-353F-A04D-872D-1A4D0D7EB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17059"/>
            <a:ext cx="7772400" cy="1655064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b="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662979"/>
            <a:ext cx="7772400" cy="1500187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ctr" defTabSz="914400" rtl="0" eaLnBrk="1" latinLnBrk="0" hangingPunct="1">
              <a:lnSpc>
                <a:spcPts val="2000"/>
              </a:lnSpc>
              <a:spcBef>
                <a:spcPts val="2000"/>
              </a:spcBef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4C64-7134-4443-9EB0-70E32B69C5C4}" type="datetimeFigureOut">
              <a:rPr lang="en-US" smtClean="0"/>
              <a:pPr/>
              <a:t>10/23/11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F51E-353F-A04D-872D-1A4D0D7EB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1350" y="1600200"/>
            <a:ext cx="3749040" cy="4651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9501" y="1600200"/>
            <a:ext cx="3749040" cy="4651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4C64-7134-4443-9EB0-70E32B69C5C4}" type="datetimeFigureOut">
              <a:rPr lang="en-US" smtClean="0"/>
              <a:pPr/>
              <a:t>10/23/11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F51E-353F-A04D-872D-1A4D0D7EB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Freeform 16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350" y="1532964"/>
            <a:ext cx="3749040" cy="83371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50" y="2362200"/>
            <a:ext cx="3749040" cy="3889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2601" y="1532964"/>
            <a:ext cx="3749040" cy="83371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2601" y="2362200"/>
            <a:ext cx="3749040" cy="3889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4C64-7134-4443-9EB0-70E32B69C5C4}" type="datetimeFigureOut">
              <a:rPr lang="en-US" smtClean="0"/>
              <a:pPr/>
              <a:t>10/23/11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F51E-353F-A04D-872D-1A4D0D7EB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Freeform 10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4C64-7134-4443-9EB0-70E32B69C5C4}" type="datetimeFigureOut">
              <a:rPr lang="en-US" smtClean="0"/>
              <a:pPr/>
              <a:t>10/23/11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F51E-353F-A04D-872D-1A4D0D7EB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Freeform 6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Freeform 9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Freeform 10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Freeform 11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Freeform 12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4C64-7134-4443-9EB0-70E32B69C5C4}" type="datetimeFigureOut">
              <a:rPr lang="en-US" smtClean="0"/>
              <a:pPr/>
              <a:t>10/23/11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F51E-353F-A04D-872D-1A4D0D7EB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340" y="802910"/>
            <a:ext cx="3474720" cy="116205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2010" y="449705"/>
            <a:ext cx="3931920" cy="57813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340" y="2057399"/>
            <a:ext cx="3474720" cy="37338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4C64-7134-4443-9EB0-70E32B69C5C4}" type="datetimeFigureOut">
              <a:rPr lang="en-US" smtClean="0"/>
              <a:pPr/>
              <a:t>10/23/11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F51E-353F-A04D-872D-1A4D0D7EB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6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1350" y="107576"/>
            <a:ext cx="7856538" cy="13100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565" y="1600200"/>
            <a:ext cx="7878788" cy="463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AF594C64-7134-4443-9EB0-70E32B69C5C4}" type="datetimeFigureOut">
              <a:rPr lang="en-US" smtClean="0"/>
              <a:pPr/>
              <a:t>10/23/11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0416" y="6356350"/>
            <a:ext cx="2895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762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A0E8F51E-353F-A04D-872D-1A4D0D7EB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Wingdings 2" pitchFamily="18" charset="2"/>
        <a:buChar char="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Wingdings 2" pitchFamily="18" charset="2"/>
        <a:buChar char="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800" dirty="0" smtClean="0"/>
              <a:t>LIS 654 Digital Collection Planning for</a:t>
            </a:r>
            <a:br>
              <a:rPr lang="en-US" sz="3800" dirty="0" smtClean="0"/>
            </a:br>
            <a:r>
              <a:rPr lang="en-US" sz="3400" dirty="0" smtClean="0"/>
              <a:t>The Cure Discography: A Retrospective</a:t>
            </a:r>
            <a:endParaRPr lang="en-US" sz="3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Marta Joksimovic</a:t>
            </a:r>
          </a:p>
          <a:p>
            <a:r>
              <a:rPr lang="en-US" sz="2000" dirty="0" smtClean="0"/>
              <a:t>Fall 2011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types of resources will the collection contain?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5" y="2243139"/>
            <a:ext cx="7878788" cy="3408362"/>
          </a:xfrm>
        </p:spPr>
        <p:txBody>
          <a:bodyPr/>
          <a:lstStyle/>
          <a:p>
            <a:r>
              <a:rPr lang="en-US" dirty="0" smtClean="0"/>
              <a:t>JPG images of  The Cure’s album covers.</a:t>
            </a:r>
          </a:p>
          <a:p>
            <a:r>
              <a:rPr lang="en-US" dirty="0" smtClean="0"/>
              <a:t>Metadata about the items:</a:t>
            </a:r>
            <a:r>
              <a:rPr lang="en-US" dirty="0" smtClean="0"/>
              <a:t> format, identifiers, title</a:t>
            </a:r>
            <a:r>
              <a:rPr lang="en-US" dirty="0" smtClean="0"/>
              <a:t>, release date, song and band line-</a:t>
            </a:r>
            <a:r>
              <a:rPr lang="en-US" dirty="0" smtClean="0"/>
              <a:t>up descriptions. </a:t>
            </a:r>
            <a:r>
              <a:rPr lang="en-US" dirty="0" smtClean="0"/>
              <a:t>Additional information if applicable.</a:t>
            </a:r>
          </a:p>
          <a:p>
            <a:r>
              <a:rPr lang="en-US" dirty="0" smtClean="0"/>
              <a:t>Link to the official Cure website. </a:t>
            </a:r>
          </a:p>
          <a:p>
            <a:r>
              <a:rPr lang="en-US" dirty="0" err="1" smtClean="0"/>
              <a:t>Plugins</a:t>
            </a:r>
            <a:r>
              <a:rPr lang="en-US" dirty="0" smtClean="0"/>
              <a:t>, such as Simple Pages and Comments.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big is it expected to grow?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5" y="2159000"/>
            <a:ext cx="7878788" cy="3797300"/>
          </a:xfrm>
        </p:spPr>
        <p:txBody>
          <a:bodyPr/>
          <a:lstStyle/>
          <a:p>
            <a:r>
              <a:rPr lang="en-US" dirty="0" smtClean="0"/>
              <a:t>At this point, I would like to keep it to two collections containing at most 62 images and focusing on original albums and singles. </a:t>
            </a:r>
          </a:p>
          <a:p>
            <a:r>
              <a:rPr lang="en-US" dirty="0" smtClean="0"/>
              <a:t>In the future, I could add new collections to show compilation albums, collaborations, soundtrack work, videos and/or mp3s.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Who is going to use it and how?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Primarily Cure and music fans. It is intended to be a fan site for simple informational purposes only. 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70965" y="3525231"/>
            <a:ext cx="7856538" cy="13100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Who should be involved in the selection process?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41350" y="5020235"/>
            <a:ext cx="7878788" cy="923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9250" marR="0" lvl="0" indent="-34925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Wingdings 2" pitchFamily="18" charset="2"/>
              <a:buChar char="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Me!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15900" y="4974993"/>
            <a:ext cx="8674100" cy="1588"/>
          </a:xfrm>
          <a:prstGeom prst="line">
            <a:avLst/>
          </a:prstGeom>
          <a:ln w="12700">
            <a:solidFill>
              <a:schemeClr val="tx1">
                <a:lumMod val="85000"/>
                <a:alpha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will access and intellectual property rights be managed?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5" y="2362201"/>
            <a:ext cx="7878788" cy="3365500"/>
          </a:xfrm>
        </p:spPr>
        <p:txBody>
          <a:bodyPr>
            <a:normAutofit/>
          </a:bodyPr>
          <a:lstStyle/>
          <a:p>
            <a:r>
              <a:rPr lang="en-US" dirty="0" smtClean="0"/>
              <a:t>At this point, I’m treating this as a learning experience and class project, and thus, not making it truly public. </a:t>
            </a:r>
          </a:p>
          <a:p>
            <a:r>
              <a:rPr lang="en-US" dirty="0" smtClean="0"/>
              <a:t>If made public, I would contact Geffen Records, the current copyright holder and ask for express permission to use their copyrighted images for strictly non-commercial use. </a:t>
            </a:r>
          </a:p>
          <a:p>
            <a:r>
              <a:rPr lang="en-US" dirty="0" smtClean="0"/>
              <a:t>If permission is granted all appropriate credits, disclaimers, and copyrights would be noted for each item.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systems does it need to interact with?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specific systems are required as this is a stand-alone website with all data stored in the </a:t>
            </a:r>
            <a:r>
              <a:rPr lang="en-US" dirty="0" err="1" smtClean="0"/>
              <a:t>Omeka</a:t>
            </a:r>
            <a:r>
              <a:rPr lang="en-US" dirty="0" smtClean="0"/>
              <a:t> database. </a:t>
            </a:r>
            <a:endParaRPr lang="en-US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27000" y="2882900"/>
            <a:ext cx="8891120" cy="13100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special capabilities does it need? 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25395" y="4375524"/>
            <a:ext cx="7878788" cy="463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9250" marR="0" lvl="0" indent="-34925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Wingdings 2" pitchFamily="18" charset="2"/>
              <a:buChar char="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 is designed to be a simple project that doesn’t rely on special functionalities beyond the capabilities of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Omeka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its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plugins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(such as simple pages and comments).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17020" y="4373936"/>
            <a:ext cx="8674100" cy="1588"/>
          </a:xfrm>
          <a:prstGeom prst="line">
            <a:avLst/>
          </a:prstGeom>
          <a:ln w="12700">
            <a:solidFill>
              <a:schemeClr val="tx1">
                <a:lumMod val="85000"/>
                <a:alpha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What Resources will be available to create and maintain it?</a:t>
            </a:r>
            <a:endParaRPr lang="en-US" sz="40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41350" y="1714500"/>
            <a:ext cx="7878788" cy="1333499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200" dirty="0" smtClean="0"/>
              <a:t>The official Cure website, </a:t>
            </a:r>
            <a:r>
              <a:rPr lang="en-US" sz="2200" dirty="0" err="1" smtClean="0"/>
              <a:t>thecure.com</a:t>
            </a:r>
            <a:r>
              <a:rPr lang="en-US" sz="2200" dirty="0" smtClean="0"/>
              <a:t>.</a:t>
            </a:r>
          </a:p>
          <a:p>
            <a:pPr>
              <a:spcBef>
                <a:spcPts val="800"/>
              </a:spcBef>
            </a:pPr>
            <a:r>
              <a:rPr lang="en-US" sz="2200" dirty="0" smtClean="0"/>
              <a:t>Wikipedia</a:t>
            </a:r>
          </a:p>
          <a:p>
            <a:pPr>
              <a:spcBef>
                <a:spcPts val="800"/>
              </a:spcBef>
            </a:pPr>
            <a:r>
              <a:rPr lang="en-US" sz="2200" dirty="0" smtClean="0"/>
              <a:t>Search engines</a:t>
            </a:r>
            <a:endParaRPr lang="en-US" sz="2200" dirty="0" smtClean="0"/>
          </a:p>
          <a:p>
            <a:pPr>
              <a:spcBef>
                <a:spcPts val="800"/>
              </a:spcBef>
            </a:pPr>
            <a:endParaRPr lang="en-US" sz="2200" dirty="0" smtClean="0"/>
          </a:p>
          <a:p>
            <a:endParaRPr lang="en-US" sz="22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41350" y="3047999"/>
            <a:ext cx="7856538" cy="13100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tools exist to help automatically detect resources?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19100" y="4535488"/>
            <a:ext cx="8272020" cy="13569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9250" marR="0" lvl="0" indent="-34925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Wingdings 2" pitchFamily="18" charset="2"/>
              <a:buChar char="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band’s website and search engines such as Google image search.</a:t>
            </a:r>
          </a:p>
          <a:p>
            <a:pPr marL="349250" marR="0" lvl="0" indent="-34925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Wingdings 2" pitchFamily="18" charset="2"/>
              <a:buChar char="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RSS feed for information on new releases from the band’s label and official website. 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17020" y="4358061"/>
            <a:ext cx="8674100" cy="1588"/>
          </a:xfrm>
          <a:prstGeom prst="line">
            <a:avLst/>
          </a:prstGeom>
          <a:ln w="12700">
            <a:solidFill>
              <a:schemeClr val="tx1">
                <a:lumMod val="85000"/>
                <a:alpha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7500"/>
            <a:ext cx="9144000" cy="909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Descriptive metadata in Dublin</a:t>
            </a:r>
            <a:r>
              <a:rPr lang="en-US" dirty="0" smtClean="0"/>
              <a:t> Core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3365" y="2044701"/>
            <a:ext cx="6099735" cy="2819399"/>
          </a:xfrm>
        </p:spPr>
        <p:txBody>
          <a:bodyPr numCol="2">
            <a:normAutofit/>
          </a:bodyPr>
          <a:lstStyle/>
          <a:p>
            <a:r>
              <a:rPr lang="en-US" dirty="0" smtClean="0"/>
              <a:t>Title</a:t>
            </a:r>
          </a:p>
          <a:p>
            <a:r>
              <a:rPr lang="en-US" dirty="0" smtClean="0"/>
              <a:t>Source</a:t>
            </a:r>
          </a:p>
          <a:p>
            <a:r>
              <a:rPr lang="en-US" dirty="0" smtClean="0"/>
              <a:t>Creator</a:t>
            </a:r>
          </a:p>
          <a:p>
            <a:r>
              <a:rPr lang="en-US" dirty="0" smtClean="0"/>
              <a:t>Format</a:t>
            </a:r>
          </a:p>
          <a:p>
            <a:r>
              <a:rPr lang="en-US" dirty="0" smtClean="0"/>
              <a:t>Description</a:t>
            </a:r>
          </a:p>
          <a:p>
            <a:r>
              <a:rPr lang="en-US" dirty="0" smtClean="0"/>
              <a:t>Date</a:t>
            </a:r>
          </a:p>
          <a:p>
            <a:r>
              <a:rPr lang="en-US" dirty="0" smtClean="0"/>
              <a:t>Identifier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hibit">
  <a:themeElements>
    <a:clrScheme name="Exhibit">
      <a:dk1>
        <a:sysClr val="windowText" lastClr="000000"/>
      </a:dk1>
      <a:lt1>
        <a:sysClr val="window" lastClr="FFFFFF"/>
      </a:lt1>
      <a:dk2>
        <a:srgbClr val="1C3264"/>
      </a:dk2>
      <a:lt2>
        <a:srgbClr val="CCCCCC"/>
      </a:lt2>
      <a:accent1>
        <a:srgbClr val="3399FF"/>
      </a:accent1>
      <a:accent2>
        <a:srgbClr val="69FFFF"/>
      </a:accent2>
      <a:accent3>
        <a:srgbClr val="CCFF33"/>
      </a:accent3>
      <a:accent4>
        <a:srgbClr val="3333FF"/>
      </a:accent4>
      <a:accent5>
        <a:srgbClr val="9933FF"/>
      </a:accent5>
      <a:accent6>
        <a:srgbClr val="FF33FF"/>
      </a:accent6>
      <a:hlink>
        <a:srgbClr val="6699FF"/>
      </a:hlink>
      <a:folHlink>
        <a:srgbClr val="9999CC"/>
      </a:folHlink>
    </a:clrScheme>
    <a:fontScheme name="Exhibit">
      <a:majorFont>
        <a:latin typeface="Corbel"/>
        <a:ea typeface=""/>
        <a:cs typeface=""/>
        <a:font script="Jpan" typeface="ＭＳ Ｐゴシック"/>
      </a:majorFont>
      <a:minorFont>
        <a:latin typeface="Corbel"/>
        <a:ea typeface=""/>
        <a:cs typeface=""/>
        <a:font script="Jpan" typeface="ＭＳ Ｐゴシック"/>
      </a:minorFont>
    </a:fontScheme>
    <a:fmtScheme name="Exhibi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0000"/>
                <a:satMod val="110000"/>
                <a:lumMod val="70000"/>
              </a:schemeClr>
            </a:gs>
            <a:gs pos="50000">
              <a:schemeClr val="phClr">
                <a:tint val="80000"/>
                <a:satMod val="135000"/>
              </a:schemeClr>
            </a:gs>
            <a:gs pos="100000">
              <a:schemeClr val="phClr">
                <a:tint val="3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10000"/>
                <a:lumMod val="70000"/>
              </a:schemeClr>
            </a:gs>
            <a:gs pos="65000">
              <a:schemeClr val="phClr">
                <a:shade val="90000"/>
                <a:satMod val="200000"/>
                <a:lumMod val="110000"/>
              </a:schemeClr>
            </a:gs>
            <a:gs pos="100000">
              <a:schemeClr val="phClr"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</a:fillStyleLst>
      <a:lnStyleLst>
        <a:ln w="31750" cap="flat" cmpd="sng" algn="ctr">
          <a:solidFill>
            <a:schemeClr val="phClr"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alpha val="95000"/>
            </a:schemeClr>
          </a:solidFill>
          <a:prstDash val="solid"/>
        </a:ln>
        <a:ln w="50800" cap="flat" cmpd="sng" algn="ctr">
          <a:solidFill>
            <a:schemeClr val="phClr">
              <a:alpha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5000" endPos="15000" dist="50800" dir="5400000" sy="-100000" rotWithShape="0"/>
          </a:effectLst>
        </a:effectStyle>
        <a:effectStyle>
          <a:effectLst>
            <a:innerShdw blurRad="76200" dist="25400" dir="5400000">
              <a:srgbClr val="FFFFFF">
                <a:alpha val="50000"/>
              </a:srgbClr>
            </a:innerShdw>
            <a:outerShdw blurRad="254000" dist="254000" dir="5400000" sx="90000" sy="-30000" rotWithShape="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  <a:lumMod val="30000"/>
              </a:schemeClr>
              <a:schemeClr val="phClr">
                <a:tint val="70000"/>
                <a:satMod val="500000"/>
                <a:lumMod val="5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Exhibit.thmx</Template>
  <TotalTime>86</TotalTime>
  <Words>401</Words>
  <Application>Microsoft Macintosh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Exhibit</vt:lpstr>
      <vt:lpstr>LIS 654 Digital Collection Planning for The Cure Discography: A Retrospective</vt:lpstr>
      <vt:lpstr>What types of resources will the collection contain?</vt:lpstr>
      <vt:lpstr>How big is it expected to grow?</vt:lpstr>
      <vt:lpstr>Who is going to use it and how?</vt:lpstr>
      <vt:lpstr>How will access and intellectual property rights be managed?</vt:lpstr>
      <vt:lpstr>What systems does it need to interact with?</vt:lpstr>
      <vt:lpstr>What Resources will be available to create and maintain it?</vt:lpstr>
      <vt:lpstr>Descriptive metadata in Dublin Core.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 654 Digital Collection Planning</dc:title>
  <dc:creator>Marta Joksimovic</dc:creator>
  <cp:lastModifiedBy>Marta Joksimovic</cp:lastModifiedBy>
  <cp:revision>10</cp:revision>
  <dcterms:created xsi:type="dcterms:W3CDTF">2011-10-23T20:22:27Z</dcterms:created>
  <dcterms:modified xsi:type="dcterms:W3CDTF">2011-10-23T20:29:41Z</dcterms:modified>
</cp:coreProperties>
</file>