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2.xml" ContentType="application/vnd.openxmlformats-officedocument.presentationml.notesSlide+xml"/>
  <Override PartName="/ppt/slides/slide79.xml" ContentType="application/vnd.openxmlformats-officedocument.presentationml.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slides/slide89.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1"/>
  </p:notesMasterIdLst>
  <p:handoutMasterIdLst>
    <p:handoutMasterId r:id="rId92"/>
  </p:handoutMasterIdLst>
  <p:sldIdLst>
    <p:sldId id="257" r:id="rId2"/>
    <p:sldId id="760" r:id="rId3"/>
    <p:sldId id="782" r:id="rId4"/>
    <p:sldId id="761" r:id="rId5"/>
    <p:sldId id="757" r:id="rId6"/>
    <p:sldId id="763" r:id="rId7"/>
    <p:sldId id="766" r:id="rId8"/>
    <p:sldId id="767" r:id="rId9"/>
    <p:sldId id="768" r:id="rId10"/>
    <p:sldId id="769" r:id="rId11"/>
    <p:sldId id="773" r:id="rId12"/>
    <p:sldId id="779" r:id="rId13"/>
    <p:sldId id="770" r:id="rId14"/>
    <p:sldId id="771" r:id="rId15"/>
    <p:sldId id="764" r:id="rId16"/>
    <p:sldId id="772" r:id="rId17"/>
    <p:sldId id="774" r:id="rId18"/>
    <p:sldId id="775" r:id="rId19"/>
    <p:sldId id="776" r:id="rId20"/>
    <p:sldId id="777" r:id="rId21"/>
    <p:sldId id="778" r:id="rId22"/>
    <p:sldId id="780" r:id="rId23"/>
    <p:sldId id="781" r:id="rId24"/>
    <p:sldId id="783" r:id="rId25"/>
    <p:sldId id="784" r:id="rId26"/>
    <p:sldId id="785" r:id="rId27"/>
    <p:sldId id="786" r:id="rId28"/>
    <p:sldId id="787" r:id="rId29"/>
    <p:sldId id="788" r:id="rId30"/>
    <p:sldId id="789" r:id="rId31"/>
    <p:sldId id="878" r:id="rId32"/>
    <p:sldId id="827" r:id="rId33"/>
    <p:sldId id="828" r:id="rId34"/>
    <p:sldId id="829" r:id="rId35"/>
    <p:sldId id="830" r:id="rId36"/>
    <p:sldId id="831" r:id="rId37"/>
    <p:sldId id="832" r:id="rId38"/>
    <p:sldId id="833" r:id="rId39"/>
    <p:sldId id="834" r:id="rId40"/>
    <p:sldId id="835" r:id="rId41"/>
    <p:sldId id="836" r:id="rId42"/>
    <p:sldId id="837" r:id="rId43"/>
    <p:sldId id="838" r:id="rId44"/>
    <p:sldId id="839" r:id="rId45"/>
    <p:sldId id="840" r:id="rId46"/>
    <p:sldId id="841" r:id="rId47"/>
    <p:sldId id="842" r:id="rId48"/>
    <p:sldId id="843" r:id="rId49"/>
    <p:sldId id="844" r:id="rId50"/>
    <p:sldId id="847" r:id="rId51"/>
    <p:sldId id="848" r:id="rId52"/>
    <p:sldId id="849" r:id="rId53"/>
    <p:sldId id="850" r:id="rId54"/>
    <p:sldId id="851" r:id="rId55"/>
    <p:sldId id="852" r:id="rId56"/>
    <p:sldId id="853" r:id="rId57"/>
    <p:sldId id="854" r:id="rId58"/>
    <p:sldId id="855" r:id="rId59"/>
    <p:sldId id="856" r:id="rId60"/>
    <p:sldId id="857" r:id="rId61"/>
    <p:sldId id="876" r:id="rId62"/>
    <p:sldId id="881" r:id="rId63"/>
    <p:sldId id="865" r:id="rId64"/>
    <p:sldId id="866" r:id="rId65"/>
    <p:sldId id="879" r:id="rId66"/>
    <p:sldId id="880" r:id="rId67"/>
    <p:sldId id="867" r:id="rId68"/>
    <p:sldId id="868" r:id="rId69"/>
    <p:sldId id="862" r:id="rId70"/>
    <p:sldId id="877" r:id="rId71"/>
    <p:sldId id="882" r:id="rId72"/>
    <p:sldId id="858" r:id="rId73"/>
    <p:sldId id="859" r:id="rId74"/>
    <p:sldId id="860" r:id="rId75"/>
    <p:sldId id="861" r:id="rId76"/>
    <p:sldId id="863" r:id="rId77"/>
    <p:sldId id="883" r:id="rId78"/>
    <p:sldId id="884" r:id="rId79"/>
    <p:sldId id="869" r:id="rId80"/>
    <p:sldId id="871" r:id="rId81"/>
    <p:sldId id="872" r:id="rId82"/>
    <p:sldId id="873" r:id="rId83"/>
    <p:sldId id="886" r:id="rId84"/>
    <p:sldId id="885" r:id="rId85"/>
    <p:sldId id="874" r:id="rId86"/>
    <p:sldId id="875" r:id="rId87"/>
    <p:sldId id="845" r:id="rId88"/>
    <p:sldId id="846" r:id="rId89"/>
    <p:sldId id="825" r:id="rId9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84" autoAdjust="0"/>
    <p:restoredTop sz="94660"/>
  </p:normalViewPr>
  <p:slideViewPr>
    <p:cSldViewPr>
      <p:cViewPr varScale="1">
        <p:scale>
          <a:sx n="78" d="100"/>
          <a:sy n="78" d="100"/>
        </p:scale>
        <p:origin x="-966" y="-90"/>
      </p:cViewPr>
      <p:guideLst>
        <p:guide orient="horz" pos="2160"/>
        <p:guide pos="2880"/>
      </p:guideLst>
    </p:cSldViewPr>
  </p:slideViewPr>
  <p:notesTextViewPr>
    <p:cViewPr>
      <p:scale>
        <a:sx n="1" d="1"/>
        <a:sy n="1" d="1"/>
      </p:scale>
      <p:origin x="0" y="0"/>
    </p:cViewPr>
  </p:notesTextViewPr>
  <p:sorterViewPr>
    <p:cViewPr>
      <p:scale>
        <a:sx n="100" d="100"/>
        <a:sy n="100" d="100"/>
      </p:scale>
      <p:origin x="0" y="19098"/>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29D8E50-994A-4AF7-9171-DDE1C0C7AEE0}" type="datetimeFigureOut">
              <a:rPr lang="en-US"/>
              <a:pPr>
                <a:defRPr/>
              </a:pPr>
              <a:t>1/22/2012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C0C493C-C617-40B4-B4C5-CD60C302F7C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92773239-31F4-48E8-9BBF-7AA8C3B3AC88}" type="datetimeFigureOut">
              <a:rPr lang="en-US"/>
              <a:pPr>
                <a:defRPr/>
              </a:pPr>
              <a:t>1/22/2012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2FF60F9B-C01A-49D7-B3B7-B6FB1DF2C11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6387"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21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1"/>
          <p:cNvSpPr>
            <a:spLocks noGrp="1" noRot="1" noChangeAspect="1" noChangeArrowheads="1" noTextEdit="1"/>
          </p:cNvSpPr>
          <p:nvPr>
            <p:ph type="sldImg"/>
          </p:nvPr>
        </p:nvSpPr>
        <p:spPr bwMode="auto">
          <a:xfrm>
            <a:off x="1143000" y="695325"/>
            <a:ext cx="4567238" cy="3424238"/>
          </a:xfrm>
          <a:solidFill>
            <a:srgbClr val="FFFFFF"/>
          </a:solidFill>
          <a:ln>
            <a:solidFill>
              <a:srgbClr val="000000"/>
            </a:solidFill>
            <a:miter lim="800000"/>
            <a:headEnd/>
            <a:tailEnd/>
          </a:ln>
        </p:spPr>
      </p:sp>
      <p:sp>
        <p:nvSpPr>
          <p:cNvPr id="84995" name="Rectangle 2"/>
          <p:cNvSpPr>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88067"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0115"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4211"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1"/>
          <p:cNvSpPr>
            <a:spLocks noGrp="1" noRot="1" noChangeAspect="1" noChangeArrowheads="1" noTextEdit="1"/>
          </p:cNvSpPr>
          <p:nvPr>
            <p:ph type="sldImg"/>
          </p:nvPr>
        </p:nvSpPr>
        <p:spPr bwMode="auto">
          <a:xfrm>
            <a:off x="1143000" y="695325"/>
            <a:ext cx="4567238" cy="3424238"/>
          </a:xfrm>
          <a:solidFill>
            <a:srgbClr val="FFFFFF"/>
          </a:solidFill>
          <a:ln>
            <a:solidFill>
              <a:srgbClr val="000000"/>
            </a:solidFill>
            <a:miter lim="800000"/>
            <a:headEnd/>
            <a:tailEnd/>
          </a:ln>
        </p:spPr>
      </p:sp>
      <p:sp>
        <p:nvSpPr>
          <p:cNvPr id="104451" name="Rectangle 2"/>
          <p:cNvSpPr>
            <a:spLocks noGrp="1" noChangeArrowheads="1"/>
          </p:cNvSpPr>
          <p:nvPr>
            <p:ph type="body" idx="1"/>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8547"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1619"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5714"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15715"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bwMode="auto">
          <a:noFill/>
          <a:ln>
            <a:solidFill>
              <a:srgbClr val="000000"/>
            </a:solidFill>
            <a:miter lim="800000"/>
            <a:headEnd/>
            <a:tailEnd/>
          </a:ln>
        </p:spPr>
      </p:sp>
      <p:sp>
        <p:nvSpPr>
          <p:cNvPr id="1843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944085-1D22-4399-843E-76F32D485072}" type="slidenum">
              <a:rPr lang="en-US"/>
              <a:pPr fontAlgn="base">
                <a:spcBef>
                  <a:spcPct val="0"/>
                </a:spcBef>
                <a:spcAft>
                  <a:spcPct val="0"/>
                </a:spcAft>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3DB6F8A-70E0-4AA1-AADE-0DC6902050DB}" type="slidenum">
              <a:rPr lang="en-US"/>
              <a:pPr fontAlgn="base">
                <a:spcBef>
                  <a:spcPct val="0"/>
                </a:spcBef>
                <a:spcAft>
                  <a:spcPct val="0"/>
                </a:spcAft>
                <a:defRPr/>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B941E8-5560-410E-8E87-EB5F0E7A7194}" type="slidenum">
              <a:rPr lang="en-US"/>
              <a:pPr fontAlgn="base">
                <a:spcBef>
                  <a:spcPct val="0"/>
                </a:spcBef>
                <a:spcAft>
                  <a:spcPct val="0"/>
                </a:spcAft>
                <a:defRPr/>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733964-2876-4335-AEB1-09FD6CB323CC}" type="slidenum">
              <a:rPr lang="en-US"/>
              <a:pPr fontAlgn="base">
                <a:spcBef>
                  <a:spcPct val="0"/>
                </a:spcBef>
                <a:spcAft>
                  <a:spcPct val="0"/>
                </a:spcAft>
                <a:defRPr/>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1BB901-0E0F-4BDB-8005-C6CE9915DDA9}" type="slidenum">
              <a:rPr lang="en-US"/>
              <a:pPr fontAlgn="base">
                <a:spcBef>
                  <a:spcPct val="0"/>
                </a:spcBef>
                <a:spcAft>
                  <a:spcPct val="0"/>
                </a:spcAft>
                <a:defRPr/>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98307" name="Rectangle 2"/>
          <p:cNvSpPr>
            <a:spLocks noGrp="1" noChangeArrowheads="1"/>
          </p:cNvSpPr>
          <p:nvPr>
            <p:ph type="body"/>
          </p:nvPr>
        </p:nvSpPr>
        <p:spPr bwMode="auto">
          <a:xfrm>
            <a:off x="914400" y="4343400"/>
            <a:ext cx="5019675" cy="4106863"/>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0355" name="Rectangle 2"/>
          <p:cNvSpPr>
            <a:spLocks noGrp="1" noChangeArrowheads="1"/>
          </p:cNvSpPr>
          <p:nvPr>
            <p:ph type="body"/>
          </p:nvPr>
        </p:nvSpPr>
        <p:spPr bwMode="auto">
          <a:xfrm>
            <a:off x="914400" y="4343400"/>
            <a:ext cx="5019675" cy="4106863"/>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Text Box 1"/>
          <p:cNvSpPr txBox="1">
            <a:spLocks noChangeArrowheads="1"/>
          </p:cNvSpPr>
          <p:nvPr/>
        </p:nvSpPr>
        <p:spPr bwMode="auto">
          <a:xfrm>
            <a:off x="1143000" y="695325"/>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02403" name="Rectangle 2"/>
          <p:cNvSpPr>
            <a:spLocks noGrp="1" noChangeArrowheads="1"/>
          </p:cNvSpPr>
          <p:nvPr>
            <p:ph type="body"/>
          </p:nvPr>
        </p:nvSpPr>
        <p:spPr bwMode="auto">
          <a:xfrm>
            <a:off x="914400" y="4343400"/>
            <a:ext cx="5019675" cy="4106863"/>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35A47E-6ADA-40C5-8D12-9CB59548244C}" type="datetimeFigureOut">
              <a:rPr lang="en-US"/>
              <a:pPr>
                <a:defRPr/>
              </a:pPr>
              <a:t>1/22/2012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8A1DE1-3B58-4C82-94FC-0CC74E424C1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6068A59-8687-4155-8E06-F84E6BC7E2A3}" type="datetimeFigureOut">
              <a:rPr lang="en-US"/>
              <a:pPr>
                <a:defRPr/>
              </a:pPr>
              <a:t>1/22/2012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68BC880-761D-4594-8F56-97135E9E479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339BFAA-D13E-4570-B5A8-2E576BBD930E}" type="datetimeFigureOut">
              <a:rPr lang="en-US"/>
              <a:pPr>
                <a:defRPr/>
              </a:pPr>
              <a:t>1/22/2012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716F1F-73F6-4880-A0F2-B056841257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F3400C3-7954-48D0-9241-874B04FF6D51}" type="datetimeFigureOut">
              <a:rPr lang="en-US"/>
              <a:pPr>
                <a:defRPr/>
              </a:pPr>
              <a:t>1/22/2012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6617EC-C8F8-46E6-A005-2934A0C5CB3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A37EF43-E3DC-4402-A444-6BB328F54E44}" type="datetimeFigureOut">
              <a:rPr lang="en-US"/>
              <a:pPr>
                <a:defRPr/>
              </a:pPr>
              <a:t>1/22/2012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723739-0B44-42D4-BE52-9810FFA27A8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C8DE56D-0F2C-4E7E-B296-59D5F3E3140C}" type="datetimeFigureOut">
              <a:rPr lang="en-US"/>
              <a:pPr>
                <a:defRPr/>
              </a:pPr>
              <a:t>1/22/2012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EF3DE50-DE11-4718-A642-B290815AB8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A82CFEF-F60C-4411-BCAB-BB3541B80F82}" type="datetimeFigureOut">
              <a:rPr lang="en-US"/>
              <a:pPr>
                <a:defRPr/>
              </a:pPr>
              <a:t>1/22/2012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FAFC365-7A7E-4F78-AA12-5E4E63BF736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1177E82F-4CA7-431D-9036-1BD6C95C165F}" type="datetimeFigureOut">
              <a:rPr lang="en-US"/>
              <a:pPr>
                <a:defRPr/>
              </a:pPr>
              <a:t>1/22/2012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99D47B1-8C59-4992-AC0D-E13628E9A08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0EA43FA-30F0-4080-9F9F-B5F9DA2029B4}" type="datetimeFigureOut">
              <a:rPr lang="en-US"/>
              <a:pPr>
                <a:defRPr/>
              </a:pPr>
              <a:t>1/22/2012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ADC9097-768A-47DD-8DB3-ADCEBDFD006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578700-CFEB-49A5-A553-E880D1A4150F}" type="datetimeFigureOut">
              <a:rPr lang="en-US"/>
              <a:pPr>
                <a:defRPr/>
              </a:pPr>
              <a:t>1/22/2012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A867E8C-80AC-41D0-A0C9-302300DF257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1D9A803-C37C-4838-8EE0-FEAEA11634D8}" type="datetimeFigureOut">
              <a:rPr lang="en-US"/>
              <a:pPr>
                <a:defRPr/>
              </a:pPr>
              <a:t>1/22/2012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1CCFADF-447A-4A78-A76E-5A108E0F472E}"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5E16070C-6FEA-4A52-8AAA-09D8AAAB60CC}" type="datetimeFigureOut">
              <a:rPr lang="en-US"/>
              <a:pPr>
                <a:defRPr/>
              </a:pPr>
              <a:t>1/22/2012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E4423F9-67C7-49ED-9BC3-9BB9A7F3E21F}"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 Box 1"/>
          <p:cNvSpPr txBox="1">
            <a:spLocks noChangeArrowheads="1"/>
          </p:cNvSpPr>
          <p:nvPr/>
        </p:nvSpPr>
        <p:spPr bwMode="auto">
          <a:xfrm>
            <a:off x="685800" y="1371600"/>
            <a:ext cx="7848600" cy="2667000"/>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1</a:t>
            </a: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Introduction</a:t>
            </a:r>
            <a:r>
              <a:rPr lang="en-US" sz="4000">
                <a:solidFill>
                  <a:srgbClr val="E3EBF1"/>
                </a:solidFill>
                <a:latin typeface="Calibri" pitchFamily="34" charset="0"/>
              </a:rPr>
              <a:t> to the course, the ssh protocol</a:t>
            </a:r>
          </a:p>
        </p:txBody>
      </p:sp>
      <p:sp>
        <p:nvSpPr>
          <p:cNvPr id="15362"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2012-01-22</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pPr eaLnBrk="1" hangingPunct="1"/>
            <a:r>
              <a:rPr lang="en-US" smtClean="0"/>
              <a:t>benefits: updating</a:t>
            </a:r>
          </a:p>
        </p:txBody>
      </p:sp>
      <p:sp>
        <p:nvSpPr>
          <p:cNvPr id="29698" name="Content Placeholder 2"/>
          <p:cNvSpPr>
            <a:spLocks noGrp="1"/>
          </p:cNvSpPr>
          <p:nvPr>
            <p:ph idx="1"/>
          </p:nvPr>
        </p:nvSpPr>
        <p:spPr/>
        <p:txBody>
          <a:bodyPr/>
          <a:lstStyle/>
          <a:p>
            <a:pPr eaLnBrk="1" hangingPunct="1"/>
            <a:r>
              <a:rPr lang="en-US" smtClean="0"/>
              <a:t>Information can be kept up-to-date more easily. </a:t>
            </a:r>
          </a:p>
          <a:p>
            <a:pPr eaLnBrk="1" hangingPunct="1"/>
            <a:r>
              <a:rPr lang="en-US" smtClean="0"/>
              <a:t>To update a book, you have to reprint all copies, and replace them. </a:t>
            </a:r>
          </a:p>
          <a:p>
            <a:pPr eaLnBrk="1" hangingPunct="1"/>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US" smtClean="0"/>
              <a:t>benefits: new media</a:t>
            </a:r>
          </a:p>
        </p:txBody>
      </p:sp>
      <p:sp>
        <p:nvSpPr>
          <p:cNvPr id="30722" name="Content Placeholder 2"/>
          <p:cNvSpPr>
            <a:spLocks noGrp="1"/>
          </p:cNvSpPr>
          <p:nvPr>
            <p:ph idx="1"/>
          </p:nvPr>
        </p:nvSpPr>
        <p:spPr/>
        <p:txBody>
          <a:bodyPr/>
          <a:lstStyle/>
          <a:p>
            <a:pPr eaLnBrk="1" hangingPunct="1"/>
            <a:r>
              <a:rPr lang="en-US" smtClean="0"/>
              <a:t>Information can be created and manipulated in completely new ways.</a:t>
            </a:r>
          </a:p>
          <a:p>
            <a:pPr eaLnBrk="1" hangingPunct="1"/>
            <a:r>
              <a:rPr lang="en-US" smtClean="0"/>
              <a:t>For example location information can be mixed up with subject information.</a:t>
            </a:r>
          </a:p>
          <a:p>
            <a:pPr eaLnBrk="1" hangingPunct="1"/>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pPr eaLnBrk="1" hangingPunct="1"/>
            <a:r>
              <a:rPr lang="en-US" smtClean="0"/>
              <a:t>issue: costs</a:t>
            </a:r>
          </a:p>
        </p:txBody>
      </p:sp>
      <p:sp>
        <p:nvSpPr>
          <p:cNvPr id="31746" name="Content Placeholder 2"/>
          <p:cNvSpPr>
            <a:spLocks noGrp="1"/>
          </p:cNvSpPr>
          <p:nvPr>
            <p:ph idx="1"/>
          </p:nvPr>
        </p:nvSpPr>
        <p:spPr/>
        <p:txBody>
          <a:bodyPr/>
          <a:lstStyle/>
          <a:p>
            <a:pPr eaLnBrk="1" hangingPunct="1"/>
            <a:r>
              <a:rPr lang="en-US" smtClean="0"/>
              <a:t>The cost of storing print information is very high. It is a multiple of acquisition costs.</a:t>
            </a:r>
          </a:p>
          <a:p>
            <a:pPr eaLnBrk="1" hangingPunct="1"/>
            <a:r>
              <a:rPr lang="en-US" smtClean="0"/>
              <a:t>Digital storage devices decline  in price.</a:t>
            </a:r>
          </a:p>
          <a:p>
            <a:pPr eaLnBrk="1" hangingPunct="1"/>
            <a:r>
              <a:rPr lang="en-US" smtClean="0"/>
              <a:t>But digital information manipulation requires skills that are not easy to procure.</a:t>
            </a:r>
          </a:p>
          <a:p>
            <a:pPr eaLnBrk="1" hangingPunct="1"/>
            <a:r>
              <a:rPr lang="en-US" smtClean="0"/>
              <a:t>The overall cost comparison is difficult to assess.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r>
              <a:rPr lang="en-US" smtClean="0"/>
              <a:t>drawback: preservation</a:t>
            </a:r>
          </a:p>
        </p:txBody>
      </p:sp>
      <p:sp>
        <p:nvSpPr>
          <p:cNvPr id="32770" name="Content Placeholder 2"/>
          <p:cNvSpPr>
            <a:spLocks noGrp="1"/>
          </p:cNvSpPr>
          <p:nvPr>
            <p:ph idx="1"/>
          </p:nvPr>
        </p:nvSpPr>
        <p:spPr/>
        <p:txBody>
          <a:bodyPr/>
          <a:lstStyle/>
          <a:p>
            <a:pPr eaLnBrk="1" hangingPunct="1"/>
            <a:r>
              <a:rPr lang="en-US" dirty="0" smtClean="0"/>
              <a:t>Preserving information is easy on paper.</a:t>
            </a:r>
          </a:p>
          <a:p>
            <a:pPr eaLnBrk="1" hangingPunct="1"/>
            <a:r>
              <a:rPr lang="en-US" dirty="0" smtClean="0"/>
              <a:t>Preserving digital information looks very hard. </a:t>
            </a:r>
          </a:p>
          <a:p>
            <a:pPr eaLnBrk="1" hangingPunct="1"/>
            <a:r>
              <a:rPr lang="en-US" dirty="0" smtClean="0"/>
              <a:t>We will </a:t>
            </a:r>
            <a:r>
              <a:rPr lang="en-US" dirty="0" smtClean="0"/>
              <a:t>not look </a:t>
            </a:r>
            <a:r>
              <a:rPr lang="en-US" dirty="0" smtClean="0"/>
              <a:t>at this issue in the </a:t>
            </a:r>
            <a:r>
              <a:rPr lang="en-US" dirty="0" smtClean="0"/>
              <a:t>course</a:t>
            </a:r>
            <a:r>
              <a:rPr lang="en-US" dirty="0" smtClean="0"/>
              <a:t>, because there is a specialized Palmer School course dealing </a:t>
            </a:r>
            <a:r>
              <a:rPr lang="en-US" smtClean="0"/>
              <a:t>with this.</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p:nvPr>
        </p:nvSpPr>
        <p:spPr/>
        <p:txBody>
          <a:bodyPr/>
          <a:lstStyle/>
          <a:p>
            <a:pPr eaLnBrk="1" hangingPunct="1"/>
            <a:r>
              <a:rPr lang="en-US" smtClean="0"/>
              <a:t>drawbacks: monopoly dangers</a:t>
            </a:r>
          </a:p>
        </p:txBody>
      </p:sp>
      <p:sp>
        <p:nvSpPr>
          <p:cNvPr id="33794" name="Content Placeholder 2"/>
          <p:cNvSpPr>
            <a:spLocks noGrp="1"/>
          </p:cNvSpPr>
          <p:nvPr>
            <p:ph idx="1"/>
          </p:nvPr>
        </p:nvSpPr>
        <p:spPr/>
        <p:txBody>
          <a:bodyPr/>
          <a:lstStyle/>
          <a:p>
            <a:pPr eaLnBrk="1" hangingPunct="1"/>
            <a:r>
              <a:rPr lang="en-US" smtClean="0"/>
              <a:t>Since the information only needs to be kept in one copy, and others can access it, there are inherent dangers of the build-up of monopolies. </a:t>
            </a:r>
          </a:p>
          <a:p>
            <a:pPr eaLnBrk="1" hangingPunct="1"/>
            <a:r>
              <a:rPr lang="en-US" smtClean="0"/>
              <a:t>One example is Google search engine.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smtClean="0"/>
              <a:t>drawbacks: free information</a:t>
            </a:r>
          </a:p>
        </p:txBody>
      </p:sp>
      <p:sp>
        <p:nvSpPr>
          <p:cNvPr id="34818" name="Content Placeholder 2"/>
          <p:cNvSpPr>
            <a:spLocks noGrp="1"/>
          </p:cNvSpPr>
          <p:nvPr>
            <p:ph idx="1"/>
          </p:nvPr>
        </p:nvSpPr>
        <p:spPr/>
        <p:txBody>
          <a:bodyPr/>
          <a:lstStyle/>
          <a:p>
            <a:pPr eaLnBrk="1" hangingPunct="1"/>
            <a:r>
              <a:rPr lang="en-US" smtClean="0"/>
              <a:t>Since the information is more easy to copy it is harder to police illegal sharing.</a:t>
            </a:r>
          </a:p>
          <a:p>
            <a:pPr eaLnBrk="1" hangingPunct="1"/>
            <a:r>
              <a:rPr lang="en-US" smtClean="0"/>
              <a:t>Some creators and intermediaries are feeling the pinch. </a:t>
            </a:r>
          </a:p>
          <a:p>
            <a:pPr eaLnBrk="1" hangingPunct="1"/>
            <a:r>
              <a:rPr lang="en-US" smtClean="0"/>
              <a:t>The newspaper industry is one.</a:t>
            </a:r>
          </a:p>
          <a:p>
            <a:pPr eaLnBrk="1" hangingPunct="1"/>
            <a:r>
              <a:rPr lang="en-US" smtClean="0"/>
              <a:t>Physical libraries are one potential victim.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r>
              <a:rPr lang="en-US" smtClean="0"/>
              <a:t>drawbacks: professional upheaval</a:t>
            </a:r>
          </a:p>
        </p:txBody>
      </p:sp>
      <p:sp>
        <p:nvSpPr>
          <p:cNvPr id="36866" name="Content Placeholder 2"/>
          <p:cNvSpPr>
            <a:spLocks noGrp="1"/>
          </p:cNvSpPr>
          <p:nvPr>
            <p:ph idx="1"/>
          </p:nvPr>
        </p:nvSpPr>
        <p:spPr/>
        <p:txBody>
          <a:bodyPr/>
          <a:lstStyle/>
          <a:p>
            <a:pPr eaLnBrk="1" hangingPunct="1"/>
            <a:r>
              <a:rPr lang="en-US" smtClean="0"/>
              <a:t>Digital librarianship is as yet, largely undefined.</a:t>
            </a:r>
          </a:p>
          <a:p>
            <a:pPr eaLnBrk="1" hangingPunct="1"/>
            <a:r>
              <a:rPr lang="en-US" smtClean="0"/>
              <a:t>This leads me to the next topic.</a:t>
            </a:r>
          </a:p>
          <a:p>
            <a:pPr eaLnBrk="1" hangingPunct="1"/>
            <a:endParaRPr lang="en-US"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pPr eaLnBrk="1" hangingPunct="1"/>
            <a:r>
              <a:rPr lang="en-US" smtClean="0"/>
              <a:t>digital librarianship</a:t>
            </a:r>
          </a:p>
        </p:txBody>
      </p:sp>
      <p:sp>
        <p:nvSpPr>
          <p:cNvPr id="37890" name="Content Placeholder 2"/>
          <p:cNvSpPr>
            <a:spLocks noGrp="1"/>
          </p:cNvSpPr>
          <p:nvPr>
            <p:ph idx="1"/>
          </p:nvPr>
        </p:nvSpPr>
        <p:spPr/>
        <p:txBody>
          <a:bodyPr/>
          <a:lstStyle/>
          <a:p>
            <a:pPr eaLnBrk="1" hangingPunct="1"/>
            <a:r>
              <a:rPr lang="en-US" smtClean="0"/>
              <a:t>Librarianship has always been a bicephal occupation. </a:t>
            </a:r>
          </a:p>
          <a:p>
            <a:pPr eaLnBrk="1" hangingPunct="1"/>
            <a:r>
              <a:rPr lang="en-US" smtClean="0"/>
              <a:t>Libraries always have a collection and service aspect  them. </a:t>
            </a:r>
          </a:p>
          <a:p>
            <a:pPr eaLnBrk="1" hangingPunct="1"/>
            <a:r>
              <a:rPr lang="en-US" smtClean="0"/>
              <a:t>Digital libraries are no different.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US" smtClean="0"/>
              <a:t>collection aspect</a:t>
            </a:r>
          </a:p>
        </p:txBody>
      </p:sp>
      <p:sp>
        <p:nvSpPr>
          <p:cNvPr id="38914" name="Content Placeholder 2"/>
          <p:cNvSpPr>
            <a:spLocks noGrp="1"/>
          </p:cNvSpPr>
          <p:nvPr>
            <p:ph idx="1"/>
          </p:nvPr>
        </p:nvSpPr>
        <p:spPr/>
        <p:txBody>
          <a:bodyPr/>
          <a:lstStyle/>
          <a:p>
            <a:pPr eaLnBrk="1" hangingPunct="1"/>
            <a:r>
              <a:rPr lang="en-US" smtClean="0"/>
              <a:t>The collection has to be managed and organized. </a:t>
            </a:r>
          </a:p>
          <a:p>
            <a:pPr eaLnBrk="1" hangingPunct="1"/>
            <a:r>
              <a:rPr lang="en-US" smtClean="0"/>
              <a:t>The organizers deal with dead matter, documents. </a:t>
            </a:r>
          </a:p>
          <a:p>
            <a:pPr eaLnBrk="1" hangingPunct="1"/>
            <a:r>
              <a:rPr lang="en-US" smtClean="0"/>
              <a:t>This organization is a scientific activity.</a:t>
            </a:r>
          </a:p>
          <a:p>
            <a:pPr eaLnBrk="1" hangingPunct="1"/>
            <a:r>
              <a:rPr lang="en-US" smtClean="0"/>
              <a:t>Librarianship is a natural science. </a:t>
            </a:r>
          </a:p>
          <a:p>
            <a:pPr eaLnBrk="1" hangingPunct="1"/>
            <a:r>
              <a:rPr lang="en-US" smtClean="0"/>
              <a:t>The librarian is a cataloger in a corner.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p:txBody>
          <a:bodyPr/>
          <a:lstStyle/>
          <a:p>
            <a:pPr eaLnBrk="1" hangingPunct="1"/>
            <a:r>
              <a:rPr lang="en-US" smtClean="0"/>
              <a:t>service aspect</a:t>
            </a:r>
          </a:p>
        </p:txBody>
      </p:sp>
      <p:sp>
        <p:nvSpPr>
          <p:cNvPr id="39938" name="Content Placeholder 2"/>
          <p:cNvSpPr>
            <a:spLocks noGrp="1"/>
          </p:cNvSpPr>
          <p:nvPr>
            <p:ph idx="1"/>
          </p:nvPr>
        </p:nvSpPr>
        <p:spPr/>
        <p:txBody>
          <a:bodyPr/>
          <a:lstStyle/>
          <a:p>
            <a:pPr eaLnBrk="1" hangingPunct="1"/>
            <a:r>
              <a:rPr lang="en-US" smtClean="0"/>
              <a:t>Users have to be shown how the library works.</a:t>
            </a:r>
          </a:p>
          <a:p>
            <a:pPr eaLnBrk="1" hangingPunct="1"/>
            <a:r>
              <a:rPr lang="en-US" smtClean="0"/>
              <a:t>Librarians have to understand users’ needs to build services users want.</a:t>
            </a:r>
          </a:p>
          <a:p>
            <a:pPr eaLnBrk="1" hangingPunct="1"/>
            <a:r>
              <a:rPr lang="en-US" smtClean="0"/>
              <a:t>All these are social activities.</a:t>
            </a:r>
          </a:p>
          <a:p>
            <a:pPr eaLnBrk="1" hangingPunct="1"/>
            <a:r>
              <a:rPr lang="en-US" smtClean="0"/>
              <a:t>Librarianship is a social science.</a:t>
            </a:r>
          </a:p>
          <a:p>
            <a:pPr eaLnBrk="1" hangingPunct="1"/>
            <a:r>
              <a:rPr lang="en-US" smtClean="0"/>
              <a:t>The librarian is a people service person.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pPr eaLnBrk="1" hangingPunct="1"/>
            <a:r>
              <a:rPr lang="en-US" smtClean="0"/>
              <a:t>what's up doc?</a:t>
            </a:r>
          </a:p>
        </p:txBody>
      </p:sp>
      <p:sp>
        <p:nvSpPr>
          <p:cNvPr id="17410" name="Content Placeholder 2"/>
          <p:cNvSpPr>
            <a:spLocks noGrp="1"/>
          </p:cNvSpPr>
          <p:nvPr>
            <p:ph idx="1"/>
          </p:nvPr>
        </p:nvSpPr>
        <p:spPr>
          <a:xfrm>
            <a:off x="457200" y="1295400"/>
            <a:ext cx="8229600" cy="5257800"/>
          </a:xfrm>
        </p:spPr>
        <p:txBody>
          <a:bodyPr/>
          <a:lstStyle/>
          <a:p>
            <a:pPr eaLnBrk="1" hangingPunct="1"/>
            <a:r>
              <a:rPr lang="en-US" smtClean="0"/>
              <a:t>This lecture is to introduce the topic of digital libraries.</a:t>
            </a:r>
          </a:p>
          <a:p>
            <a:pPr eaLnBrk="1" hangingPunct="1"/>
            <a:r>
              <a:rPr lang="en-US" smtClean="0"/>
              <a:t>First part: we look at the nature of digital libraries. This part is informed by the first chapter of Arms book.</a:t>
            </a:r>
          </a:p>
          <a:p>
            <a:pPr eaLnBrk="1" hangingPunct="1"/>
            <a:r>
              <a:rPr lang="en-US" smtClean="0"/>
              <a:t>Second part: look at repository planning. This part is misinformed by the Reese and Barnarjee book. </a:t>
            </a:r>
          </a:p>
          <a:p>
            <a:pPr eaLnBrk="1" hangingPunct="1"/>
            <a:r>
              <a:rPr lang="en-US" smtClean="0"/>
              <a:t>Then we talk ssh. A sorry excuse to play with wotan.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mtClean="0"/>
              <a:t>digital information was hard to use</a:t>
            </a:r>
          </a:p>
        </p:txBody>
      </p:sp>
      <p:sp>
        <p:nvSpPr>
          <p:cNvPr id="40962" name="Content Placeholder 2"/>
          <p:cNvSpPr>
            <a:spLocks noGrp="1"/>
          </p:cNvSpPr>
          <p:nvPr>
            <p:ph idx="1"/>
          </p:nvPr>
        </p:nvSpPr>
        <p:spPr/>
        <p:txBody>
          <a:bodyPr/>
          <a:lstStyle/>
          <a:p>
            <a:pPr eaLnBrk="1" hangingPunct="1"/>
            <a:r>
              <a:rPr lang="en-US" smtClean="0"/>
              <a:t>Computers had to be driven by esoteric commands.</a:t>
            </a:r>
          </a:p>
          <a:p>
            <a:pPr eaLnBrk="1" hangingPunct="1"/>
            <a:r>
              <a:rPr lang="en-US" smtClean="0"/>
              <a:t>Screens were hard to read from. </a:t>
            </a:r>
          </a:p>
          <a:p>
            <a:pPr eaLnBrk="1" hangingPunct="1"/>
            <a:r>
              <a:rPr lang="en-US" smtClean="0"/>
              <a:t>Telephone lines where hard to get to work to transmit information</a:t>
            </a:r>
          </a:p>
          <a:p>
            <a:pPr eaLnBrk="1" hangingPunct="1"/>
            <a:r>
              <a:rPr lang="en-US" smtClean="0"/>
              <a:t>Access costs to digital information was high.</a:t>
            </a:r>
          </a:p>
          <a:p>
            <a:pPr eaLnBrk="1" hangingPunct="1"/>
            <a:r>
              <a:rPr lang="en-US" smtClean="0"/>
              <a:t>The service aspect was important.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digital information is becoming easier  </a:t>
            </a:r>
            <a:endParaRPr lang="en-US" dirty="0"/>
          </a:p>
        </p:txBody>
      </p:sp>
      <p:sp>
        <p:nvSpPr>
          <p:cNvPr id="41986" name="Content Placeholder 2"/>
          <p:cNvSpPr>
            <a:spLocks noGrp="1"/>
          </p:cNvSpPr>
          <p:nvPr>
            <p:ph idx="1"/>
          </p:nvPr>
        </p:nvSpPr>
        <p:spPr/>
        <p:txBody>
          <a:bodyPr/>
          <a:lstStyle/>
          <a:p>
            <a:pPr eaLnBrk="1" hangingPunct="1"/>
            <a:r>
              <a:rPr lang="en-US" smtClean="0"/>
              <a:t>Computers are more and more easy to use.</a:t>
            </a:r>
          </a:p>
          <a:p>
            <a:pPr eaLnBrk="1" hangingPunct="1"/>
            <a:r>
              <a:rPr lang="en-US" smtClean="0"/>
              <a:t>Digital information providers tend to communicate directly with customers, bypassing libraries.</a:t>
            </a:r>
          </a:p>
          <a:p>
            <a:pPr eaLnBrk="1" hangingPunct="1"/>
            <a:r>
              <a:rPr lang="en-US" smtClean="0"/>
              <a:t>Subject literacy becomes relatively more important than information literacy.</a:t>
            </a:r>
          </a:p>
          <a:p>
            <a:pPr eaLnBrk="1" hangingPunct="1"/>
            <a:r>
              <a:rPr lang="en-US" smtClean="0"/>
              <a:t>The service aspect is being reduced over time.</a:t>
            </a:r>
          </a:p>
          <a:p>
            <a:pPr eaLnBrk="1" hangingPunct="1"/>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p:txBody>
          <a:bodyPr/>
          <a:lstStyle/>
          <a:p>
            <a:pPr eaLnBrk="1" hangingPunct="1"/>
            <a:r>
              <a:rPr lang="en-US" smtClean="0"/>
              <a:t>an important caveat</a:t>
            </a:r>
          </a:p>
        </p:txBody>
      </p:sp>
      <p:sp>
        <p:nvSpPr>
          <p:cNvPr id="43010" name="Content Placeholder 2"/>
          <p:cNvSpPr>
            <a:spLocks noGrp="1"/>
          </p:cNvSpPr>
          <p:nvPr>
            <p:ph idx="1"/>
          </p:nvPr>
        </p:nvSpPr>
        <p:spPr/>
        <p:txBody>
          <a:bodyPr/>
          <a:lstStyle/>
          <a:p>
            <a:pPr eaLnBrk="1" hangingPunct="1"/>
            <a:r>
              <a:rPr lang="en-US" smtClean="0"/>
              <a:t>Most items in the modern (19</a:t>
            </a:r>
            <a:r>
              <a:rPr lang="en-US" baseline="30000" smtClean="0"/>
              <a:t>th</a:t>
            </a:r>
            <a:r>
              <a:rPr lang="en-US" smtClean="0"/>
              <a:t>, 20</a:t>
            </a:r>
            <a:r>
              <a:rPr lang="en-US" baseline="30000" smtClean="0"/>
              <a:t>th</a:t>
            </a:r>
            <a:r>
              <a:rPr lang="en-US" smtClean="0"/>
              <a:t> century) are mass-produced. </a:t>
            </a:r>
          </a:p>
          <a:p>
            <a:pPr eaLnBrk="1" hangingPunct="1"/>
            <a:r>
              <a:rPr lang="en-US" smtClean="0"/>
              <a:t>There is no mass production or  mass storage in the digital library. </a:t>
            </a:r>
          </a:p>
          <a:p>
            <a:pPr eaLnBrk="1" hangingPunct="1"/>
            <a:r>
              <a:rPr lang="en-US" smtClean="0"/>
              <a:t>The difference between publishers, archives and libraries become very blurred.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p:nvPr>
        </p:nvSpPr>
        <p:spPr/>
        <p:txBody>
          <a:bodyPr/>
          <a:lstStyle/>
          <a:p>
            <a:pPr eaLnBrk="1" hangingPunct="1"/>
            <a:r>
              <a:rPr lang="en-US" smtClean="0"/>
              <a:t>a course on digital libraries?</a:t>
            </a:r>
          </a:p>
        </p:txBody>
      </p:sp>
      <p:sp>
        <p:nvSpPr>
          <p:cNvPr id="44034" name="Content Placeholder 2"/>
          <p:cNvSpPr>
            <a:spLocks noGrp="1"/>
          </p:cNvSpPr>
          <p:nvPr>
            <p:ph idx="1"/>
          </p:nvPr>
        </p:nvSpPr>
        <p:spPr/>
        <p:txBody>
          <a:bodyPr/>
          <a:lstStyle/>
          <a:p>
            <a:pPr eaLnBrk="1" hangingPunct="1"/>
            <a:r>
              <a:rPr lang="en-US" smtClean="0"/>
              <a:t>My initial thought is that a course on digital libraries is nonsensical.</a:t>
            </a:r>
          </a:p>
          <a:p>
            <a:pPr eaLnBrk="1" hangingPunct="1"/>
            <a:r>
              <a:rPr lang="en-US" smtClean="0"/>
              <a:t>In the recent future, all libraries will be digital.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r>
              <a:rPr lang="en-US" smtClean="0"/>
              <a:t>digital libraries course</a:t>
            </a:r>
          </a:p>
        </p:txBody>
      </p:sp>
      <p:sp>
        <p:nvSpPr>
          <p:cNvPr id="45058" name="Content Placeholder 2"/>
          <p:cNvSpPr>
            <a:spLocks noGrp="1"/>
          </p:cNvSpPr>
          <p:nvPr>
            <p:ph idx="1"/>
          </p:nvPr>
        </p:nvSpPr>
        <p:spPr/>
        <p:txBody>
          <a:bodyPr/>
          <a:lstStyle/>
          <a:p>
            <a:pPr eaLnBrk="1" hangingPunct="1"/>
            <a:r>
              <a:rPr lang="en-US" smtClean="0"/>
              <a:t>Literacy and use of digital media. </a:t>
            </a:r>
          </a:p>
          <a:p>
            <a:pPr eaLnBrk="1" hangingPunct="1"/>
            <a:r>
              <a:rPr lang="en-US" smtClean="0"/>
              <a:t>The idea is to look at what digital libraries exist and how to use them. </a:t>
            </a:r>
          </a:p>
          <a:p>
            <a:pPr eaLnBrk="1" hangingPunct="1"/>
            <a:r>
              <a:rPr lang="en-US" smtClean="0"/>
              <a:t>This is really already done in LIS511.</a:t>
            </a:r>
          </a:p>
          <a:p>
            <a:pPr eaLnBrk="1" hangingPunct="1"/>
            <a:r>
              <a:rPr lang="en-US" smtClean="0"/>
              <a:t>The course has the “building” theme to it. </a:t>
            </a:r>
          </a:p>
          <a:p>
            <a:pPr eaLnBrk="1" hangingPunct="1"/>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p:cNvSpPr>
            <a:spLocks noGrp="1"/>
          </p:cNvSpPr>
          <p:nvPr>
            <p:ph type="title"/>
          </p:nvPr>
        </p:nvSpPr>
        <p:spPr/>
        <p:txBody>
          <a:bodyPr/>
          <a:lstStyle/>
          <a:p>
            <a:pPr eaLnBrk="1" hangingPunct="1"/>
            <a:r>
              <a:rPr lang="en-US" smtClean="0"/>
              <a:t>building aspect</a:t>
            </a:r>
          </a:p>
        </p:txBody>
      </p:sp>
      <p:sp>
        <p:nvSpPr>
          <p:cNvPr id="46082" name="Content Placeholder 2"/>
          <p:cNvSpPr>
            <a:spLocks noGrp="1"/>
          </p:cNvSpPr>
          <p:nvPr>
            <p:ph idx="1"/>
          </p:nvPr>
        </p:nvSpPr>
        <p:spPr/>
        <p:txBody>
          <a:bodyPr/>
          <a:lstStyle/>
          <a:p>
            <a:pPr eaLnBrk="1" hangingPunct="1"/>
            <a:r>
              <a:rPr lang="en-US" smtClean="0"/>
              <a:t>Building a digital library can basically take three for</a:t>
            </a:r>
          </a:p>
          <a:p>
            <a:pPr lvl="1" eaLnBrk="1" hangingPunct="1"/>
            <a:r>
              <a:rPr lang="en-US" smtClean="0"/>
              <a:t>electronic resource management</a:t>
            </a:r>
          </a:p>
          <a:p>
            <a:pPr lvl="1" eaLnBrk="1" hangingPunct="1"/>
            <a:r>
              <a:rPr lang="en-US" smtClean="0"/>
              <a:t>repository building</a:t>
            </a:r>
          </a:p>
          <a:p>
            <a:pPr lvl="1" eaLnBrk="1" hangingPunct="1"/>
            <a:r>
              <a:rPr lang="en-US" smtClean="0"/>
              <a:t>cross-repository services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p:cNvSpPr>
            <a:spLocks noGrp="1"/>
          </p:cNvSpPr>
          <p:nvPr>
            <p:ph type="title"/>
          </p:nvPr>
        </p:nvSpPr>
        <p:spPr/>
        <p:txBody>
          <a:bodyPr/>
          <a:lstStyle/>
          <a:p>
            <a:pPr eaLnBrk="1" hangingPunct="1"/>
            <a:r>
              <a:rPr lang="en-US" smtClean="0"/>
              <a:t>electronic resource management</a:t>
            </a:r>
          </a:p>
        </p:txBody>
      </p:sp>
      <p:sp>
        <p:nvSpPr>
          <p:cNvPr id="47106" name="Content Placeholder 2"/>
          <p:cNvSpPr>
            <a:spLocks noGrp="1"/>
          </p:cNvSpPr>
          <p:nvPr>
            <p:ph idx="1"/>
          </p:nvPr>
        </p:nvSpPr>
        <p:spPr/>
        <p:txBody>
          <a:bodyPr/>
          <a:lstStyle/>
          <a:p>
            <a:pPr eaLnBrk="1" hangingPunct="1"/>
            <a:r>
              <a:rPr lang="en-US" smtClean="0"/>
              <a:t>Libraries license digital contents from providers and make them available.</a:t>
            </a:r>
          </a:p>
          <a:p>
            <a:pPr eaLnBrk="1" hangingPunct="1"/>
            <a:r>
              <a:rPr lang="en-US" smtClean="0"/>
              <a:t>There are some minor technical issue</a:t>
            </a:r>
          </a:p>
          <a:p>
            <a:pPr lvl="1" eaLnBrk="1" hangingPunct="1"/>
            <a:r>
              <a:rPr lang="en-US" smtClean="0"/>
              <a:t>authentication</a:t>
            </a:r>
          </a:p>
          <a:p>
            <a:pPr lvl="1" eaLnBrk="1" hangingPunct="1"/>
            <a:r>
              <a:rPr lang="en-US" smtClean="0"/>
              <a:t>integration with ILS</a:t>
            </a:r>
          </a:p>
          <a:p>
            <a:pPr eaLnBrk="1" hangingPunct="1"/>
            <a:r>
              <a:rPr lang="en-US" smtClean="0"/>
              <a:t>legal issues with the licensing</a:t>
            </a:r>
          </a:p>
          <a:p>
            <a:pPr eaLnBrk="1" hangingPunct="1"/>
            <a:r>
              <a:rPr lang="en-US" smtClean="0"/>
              <a:t>minor training issues with users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p:cNvSpPr>
            <a:spLocks noGrp="1"/>
          </p:cNvSpPr>
          <p:nvPr>
            <p:ph type="title"/>
          </p:nvPr>
        </p:nvSpPr>
        <p:spPr/>
        <p:txBody>
          <a:bodyPr/>
          <a:lstStyle/>
          <a:p>
            <a:pPr eaLnBrk="1" hangingPunct="1"/>
            <a:r>
              <a:rPr lang="en-US" smtClean="0"/>
              <a:t>repository building</a:t>
            </a:r>
          </a:p>
        </p:txBody>
      </p:sp>
      <p:sp>
        <p:nvSpPr>
          <p:cNvPr id="48130" name="Content Placeholder 2"/>
          <p:cNvSpPr>
            <a:spLocks noGrp="1"/>
          </p:cNvSpPr>
          <p:nvPr>
            <p:ph idx="1"/>
          </p:nvPr>
        </p:nvSpPr>
        <p:spPr/>
        <p:txBody>
          <a:bodyPr/>
          <a:lstStyle/>
          <a:p>
            <a:pPr eaLnBrk="1" hangingPunct="1"/>
            <a:r>
              <a:rPr lang="en-US" smtClean="0"/>
              <a:t>Libraries are building repositories of local digital or digitized contents. </a:t>
            </a:r>
          </a:p>
          <a:p>
            <a:pPr eaLnBrk="1" hangingPunct="1"/>
            <a:r>
              <a:rPr lang="en-US" smtClean="0"/>
              <a:t>This is firmly on the technical side.</a:t>
            </a:r>
          </a:p>
          <a:p>
            <a:pPr eaLnBrk="1" hangingPunct="1"/>
            <a:r>
              <a:rPr lang="en-US" smtClean="0"/>
              <a:t>It is the main focus of the LIS654 course as it has been developed in the past.</a:t>
            </a:r>
          </a:p>
          <a:p>
            <a:pPr eaLnBrk="1" hangingPunct="1"/>
            <a:r>
              <a:rPr lang="en-US" smtClean="0"/>
              <a:t>We cover digitization as part of repository building.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p:txBody>
          <a:bodyPr/>
          <a:lstStyle/>
          <a:p>
            <a:pPr eaLnBrk="1" hangingPunct="1"/>
            <a:r>
              <a:rPr lang="en-US" smtClean="0"/>
              <a:t>cross-repository services</a:t>
            </a:r>
          </a:p>
        </p:txBody>
      </p:sp>
      <p:sp>
        <p:nvSpPr>
          <p:cNvPr id="49154" name="Content Placeholder 2"/>
          <p:cNvSpPr>
            <a:spLocks noGrp="1"/>
          </p:cNvSpPr>
          <p:nvPr>
            <p:ph idx="1"/>
          </p:nvPr>
        </p:nvSpPr>
        <p:spPr/>
        <p:txBody>
          <a:bodyPr/>
          <a:lstStyle/>
          <a:p>
            <a:pPr eaLnBrk="1" hangingPunct="1"/>
            <a:r>
              <a:rPr lang="en-US" smtClean="0"/>
              <a:t>I think of repositories as publishers, rather than libraries.</a:t>
            </a:r>
          </a:p>
          <a:p>
            <a:pPr eaLnBrk="1" hangingPunct="1"/>
            <a:r>
              <a:rPr lang="en-US" smtClean="0"/>
              <a:t>Digital libraries are cross-repository datasets and services attached to them.</a:t>
            </a:r>
          </a:p>
          <a:p>
            <a:pPr eaLnBrk="1" hangingPunct="1"/>
            <a:r>
              <a:rPr lang="en-US" smtClean="0"/>
              <a:t>This is where I have done almost all my work.</a:t>
            </a:r>
          </a:p>
          <a:p>
            <a:pPr eaLnBrk="1" hangingPunct="1"/>
            <a:r>
              <a:rPr lang="en-US" smtClean="0"/>
              <a:t>It can not be done without custom computer programming.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p:txBody>
          <a:bodyPr/>
          <a:lstStyle/>
          <a:p>
            <a:pPr eaLnBrk="1" hangingPunct="1"/>
            <a:r>
              <a:rPr lang="en-US" smtClean="0"/>
              <a:t>course syllabus</a:t>
            </a:r>
          </a:p>
        </p:txBody>
      </p:sp>
      <p:sp>
        <p:nvSpPr>
          <p:cNvPr id="3" name="Content Placeholder 2"/>
          <p:cNvSpPr>
            <a:spLocks noGrp="1"/>
          </p:cNvSpPr>
          <p:nvPr>
            <p:ph idx="1"/>
          </p:nvPr>
        </p:nvSpPr>
        <p:spPr/>
        <p:txBody>
          <a:bodyPr>
            <a:normAutofit/>
          </a:bodyPr>
          <a:lstStyle/>
          <a:p>
            <a:pPr eaLnBrk="1" hangingPunct="1">
              <a:lnSpc>
                <a:spcPct val="90000"/>
              </a:lnSpc>
            </a:pPr>
            <a:r>
              <a:rPr lang="en-US" smtClean="0"/>
              <a:t>It draws on Brian Hoffman’s syllabus in for his Manhattan, Spring 2011 section. </a:t>
            </a:r>
          </a:p>
          <a:p>
            <a:pPr eaLnBrk="1" hangingPunct="1">
              <a:lnSpc>
                <a:spcPct val="90000"/>
              </a:lnSpc>
            </a:pPr>
            <a:r>
              <a:rPr lang="en-US" smtClean="0"/>
              <a:t>It  is quiet non-technical. I will tune up the technology over the years. </a:t>
            </a:r>
          </a:p>
          <a:p>
            <a:pPr eaLnBrk="1" hangingPunct="1">
              <a:lnSpc>
                <a:spcPct val="90000"/>
              </a:lnSpc>
            </a:pPr>
            <a:r>
              <a:rPr lang="en-US" smtClean="0"/>
              <a:t>One can argue that without computer programming, one can not be a digital librarian. </a:t>
            </a:r>
          </a:p>
          <a:p>
            <a:pPr eaLnBrk="1" hangingPunct="1">
              <a:lnSpc>
                <a:spcPct val="90000"/>
              </a:lnSpc>
            </a:pPr>
            <a:r>
              <a:rPr lang="en-US" smtClean="0"/>
              <a:t>But most digital libraries fail because of non-technical issues.</a:t>
            </a:r>
          </a:p>
          <a:p>
            <a:pPr eaLnBrk="1" hangingPunct="1">
              <a:lnSpc>
                <a:spcPct val="90000"/>
              </a:lnSpc>
            </a:pPr>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pPr eaLnBrk="1" hangingPunct="1"/>
            <a:r>
              <a:rPr lang="en-US" smtClean="0"/>
              <a:t>first part contents</a:t>
            </a:r>
          </a:p>
        </p:txBody>
      </p:sp>
      <p:sp>
        <p:nvSpPr>
          <p:cNvPr id="19458" name="Content Placeholder 2"/>
          <p:cNvSpPr>
            <a:spLocks noGrp="1"/>
          </p:cNvSpPr>
          <p:nvPr>
            <p:ph idx="1"/>
          </p:nvPr>
        </p:nvSpPr>
        <p:spPr/>
        <p:txBody>
          <a:bodyPr/>
          <a:lstStyle/>
          <a:p>
            <a:pPr eaLnBrk="1" hangingPunct="1"/>
            <a:r>
              <a:rPr lang="en-US" smtClean="0"/>
              <a:t>digital libraries</a:t>
            </a:r>
          </a:p>
          <a:p>
            <a:pPr eaLnBrk="1" hangingPunct="1"/>
            <a:r>
              <a:rPr lang="en-US" smtClean="0"/>
              <a:t>digital librarianship</a:t>
            </a:r>
          </a:p>
          <a:p>
            <a:pPr eaLnBrk="1" hangingPunct="1"/>
            <a:r>
              <a:rPr lang="en-US" smtClean="0"/>
              <a:t>a course on digital libraries</a:t>
            </a:r>
          </a:p>
          <a:p>
            <a:pPr eaLnBrk="1" hangingPunct="1"/>
            <a:r>
              <a:rPr lang="en-US" smtClean="0"/>
              <a:t>with the aim of training digital librarians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p:cNvSpPr>
            <a:spLocks noGrp="1"/>
          </p:cNvSpPr>
          <p:nvPr>
            <p:ph type="title"/>
          </p:nvPr>
        </p:nvSpPr>
        <p:spPr/>
        <p:txBody>
          <a:bodyPr/>
          <a:lstStyle/>
          <a:p>
            <a:pPr eaLnBrk="1" hangingPunct="1"/>
            <a:r>
              <a:rPr lang="en-US" smtClean="0"/>
              <a:t>my expertise</a:t>
            </a:r>
          </a:p>
        </p:txBody>
      </p:sp>
      <p:sp>
        <p:nvSpPr>
          <p:cNvPr id="51202" name="Content Placeholder 2"/>
          <p:cNvSpPr>
            <a:spLocks noGrp="1"/>
          </p:cNvSpPr>
          <p:nvPr>
            <p:ph idx="1"/>
          </p:nvPr>
        </p:nvSpPr>
        <p:spPr/>
        <p:txBody>
          <a:bodyPr/>
          <a:lstStyle/>
          <a:p>
            <a:pPr eaLnBrk="1" hangingPunct="1"/>
            <a:r>
              <a:rPr lang="en-US" smtClean="0"/>
              <a:t>My main expertise is in setting up completely new open-access digital library services and collections.</a:t>
            </a:r>
          </a:p>
          <a:p>
            <a:pPr eaLnBrk="1" hangingPunct="1"/>
            <a:r>
              <a:rPr lang="en-US" smtClean="0"/>
              <a:t>In non-technical terms,  I can discuss how to set up these service and how they run.</a:t>
            </a:r>
          </a:p>
          <a:p>
            <a:pPr eaLnBrk="1" hangingPunct="1"/>
            <a:r>
              <a:rPr lang="en-US" smtClean="0"/>
              <a:t>But I am reluctant to appear like a self-promoting pompous git.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title"/>
          </p:nvPr>
        </p:nvSpPr>
        <p:spPr/>
        <p:txBody>
          <a:bodyPr/>
          <a:lstStyle/>
          <a:p>
            <a:r>
              <a:rPr lang="en-US" smtClean="0"/>
              <a:t>the wider environment </a:t>
            </a:r>
          </a:p>
        </p:txBody>
      </p:sp>
      <p:sp>
        <p:nvSpPr>
          <p:cNvPr id="118787" name="Rectangle 3"/>
          <p:cNvSpPr>
            <a:spLocks noGrp="1"/>
          </p:cNvSpPr>
          <p:nvPr>
            <p:ph type="body" idx="1"/>
          </p:nvPr>
        </p:nvSpPr>
        <p:spPr/>
        <p:txBody>
          <a:bodyPr/>
          <a:lstStyle/>
          <a:p>
            <a:r>
              <a:rPr lang="en-US" smtClean="0"/>
              <a:t>Since 2008  I have been trying to build a special digital information concentration in the Palmer MSLIS program. </a:t>
            </a:r>
          </a:p>
          <a:p>
            <a:r>
              <a:rPr lang="en-US" smtClean="0"/>
              <a:t>The current version is at http://wotan.liu.edu/ home/proposals/wic.html. </a:t>
            </a:r>
          </a:p>
          <a:p>
            <a:r>
              <a:rPr lang="en-US" smtClean="0"/>
              <a:t>The LIS654 course is not part of the proposed concentration. </a:t>
            </a:r>
          </a:p>
          <a:p>
            <a:endParaRPr 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p:cNvSpPr>
            <a:spLocks noGrp="1"/>
          </p:cNvSpPr>
          <p:nvPr>
            <p:ph type="title" idx="4294967295"/>
          </p:nvPr>
        </p:nvSpPr>
        <p:spPr/>
        <p:txBody>
          <a:bodyPr/>
          <a:lstStyle/>
          <a:p>
            <a:r>
              <a:rPr lang="en-US" dirty="0" smtClean="0"/>
              <a:t>second part: repository planning</a:t>
            </a:r>
          </a:p>
        </p:txBody>
      </p:sp>
      <p:sp>
        <p:nvSpPr>
          <p:cNvPr id="52226" name="Content Placeholder 2"/>
          <p:cNvSpPr>
            <a:spLocks noGrp="1"/>
          </p:cNvSpPr>
          <p:nvPr>
            <p:ph idx="4294967295"/>
          </p:nvPr>
        </p:nvSpPr>
        <p:spPr>
          <a:xfrm>
            <a:off x="457200" y="1371600"/>
            <a:ext cx="8229600" cy="4754563"/>
          </a:xfrm>
        </p:spPr>
        <p:txBody>
          <a:bodyPr/>
          <a:lstStyle/>
          <a:p>
            <a:r>
              <a:rPr lang="en-US" smtClean="0"/>
              <a:t>This slide set follows Reese and Barnerjee very closely. </a:t>
            </a:r>
          </a:p>
          <a:p>
            <a:r>
              <a:rPr lang="en-US" smtClean="0"/>
              <a:t>We want to get through the gist of what they have in chapters one and two. I skip the most trivial things as well as the stuff that will be covered in copyright and imaging lectures.</a:t>
            </a:r>
          </a:p>
          <a:p>
            <a:r>
              <a:rPr lang="en-US" smtClean="0"/>
              <a:t>I have not been involved in repositories but I don’t buy a lot what they write.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idx="4294967295"/>
          </p:nvPr>
        </p:nvSpPr>
        <p:spPr/>
        <p:txBody>
          <a:bodyPr/>
          <a:lstStyle/>
          <a:p>
            <a:r>
              <a:rPr lang="en-US" smtClean="0"/>
              <a:t>planning</a:t>
            </a:r>
          </a:p>
        </p:txBody>
      </p:sp>
      <p:sp>
        <p:nvSpPr>
          <p:cNvPr id="53250" name="Rectangle 3"/>
          <p:cNvSpPr>
            <a:spLocks noGrp="1"/>
          </p:cNvSpPr>
          <p:nvPr>
            <p:ph type="body" idx="4294967295"/>
          </p:nvPr>
        </p:nvSpPr>
        <p:spPr>
          <a:xfrm>
            <a:off x="457200" y="1219200"/>
            <a:ext cx="8229600" cy="5257800"/>
          </a:xfrm>
        </p:spPr>
        <p:txBody>
          <a:bodyPr/>
          <a:lstStyle/>
          <a:p>
            <a:r>
              <a:rPr lang="en-US" smtClean="0"/>
              <a:t>“The ultimate success or failure of a digital repository is usually determined in the planning stage. A repository must be structured and organized that users can readily find and use diverse types of resources. It must be easy to maintain and capable of accommodating needs and resources that may not exist at the time the repository is designed.”</a:t>
            </a:r>
          </a:p>
          <a:p>
            <a:r>
              <a:rPr lang="en-US" smtClean="0"/>
              <a:t>Happy talk!</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idx="4294967295"/>
          </p:nvPr>
        </p:nvSpPr>
        <p:spPr/>
        <p:txBody>
          <a:bodyPr/>
          <a:lstStyle/>
          <a:p>
            <a:r>
              <a:rPr lang="en-US" smtClean="0"/>
              <a:t>planning importance</a:t>
            </a:r>
          </a:p>
        </p:txBody>
      </p:sp>
      <p:sp>
        <p:nvSpPr>
          <p:cNvPr id="54274" name="Rectangle 3"/>
          <p:cNvSpPr>
            <a:spLocks noGrp="1"/>
          </p:cNvSpPr>
          <p:nvPr>
            <p:ph type="body" idx="4294967295"/>
          </p:nvPr>
        </p:nvSpPr>
        <p:spPr>
          <a:xfrm>
            <a:off x="457200" y="1371600"/>
            <a:ext cx="8229600" cy="4754563"/>
          </a:xfrm>
        </p:spPr>
        <p:txBody>
          <a:bodyPr/>
          <a:lstStyle/>
          <a:p>
            <a:r>
              <a:rPr lang="en-US" smtClean="0"/>
              <a:t>“The ultimate success or failure of a digital repository is usually determined in the planning stage.”</a:t>
            </a:r>
          </a:p>
          <a:p>
            <a:r>
              <a:rPr lang="en-US" smtClean="0"/>
              <a:t>It would be useful to have an example of a repository that failed because it was badly planned.</a:t>
            </a:r>
          </a:p>
          <a:p>
            <a:r>
              <a:rPr lang="en-US" smtClean="0"/>
              <a:t>The weak contents in many academic repositories suggests that all are badly planned?</a:t>
            </a:r>
          </a:p>
          <a:p>
            <a:endParaRPr lang="en-US"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idx="4294967295"/>
          </p:nvPr>
        </p:nvSpPr>
        <p:spPr/>
        <p:txBody>
          <a:bodyPr/>
          <a:lstStyle/>
          <a:p>
            <a:r>
              <a:rPr lang="en-US" smtClean="0"/>
              <a:t>search</a:t>
            </a:r>
          </a:p>
        </p:txBody>
      </p:sp>
      <p:sp>
        <p:nvSpPr>
          <p:cNvPr id="55298" name="Rectangle 3"/>
          <p:cNvSpPr>
            <a:spLocks noGrp="1"/>
          </p:cNvSpPr>
          <p:nvPr>
            <p:ph type="body" idx="4294967295"/>
          </p:nvPr>
        </p:nvSpPr>
        <p:spPr/>
        <p:txBody>
          <a:bodyPr/>
          <a:lstStyle/>
          <a:p>
            <a:r>
              <a:rPr lang="en-US" smtClean="0"/>
              <a:t>“A repository must be structured and organized that users can readily find and use diverse types of resources.” </a:t>
            </a:r>
          </a:p>
          <a:p>
            <a:r>
              <a:rPr lang="en-US" smtClean="0"/>
              <a:t>Users don’t search local repositories. They come in through search engines or aggregators (which are also found through search engines). Optimizing repositories for local findability is plain wrong.</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p:cNvSpPr>
          <p:nvPr>
            <p:ph type="title" idx="4294967295"/>
          </p:nvPr>
        </p:nvSpPr>
        <p:spPr/>
        <p:txBody>
          <a:bodyPr/>
          <a:lstStyle/>
          <a:p>
            <a:r>
              <a:rPr lang="en-US" smtClean="0"/>
              <a:t>capability</a:t>
            </a:r>
          </a:p>
        </p:txBody>
      </p:sp>
      <p:sp>
        <p:nvSpPr>
          <p:cNvPr id="56322" name="Rectangle 3"/>
          <p:cNvSpPr>
            <a:spLocks noGrp="1"/>
          </p:cNvSpPr>
          <p:nvPr>
            <p:ph type="body" idx="4294967295"/>
          </p:nvPr>
        </p:nvSpPr>
        <p:spPr/>
        <p:txBody>
          <a:bodyPr/>
          <a:lstStyle/>
          <a:p>
            <a:r>
              <a:rPr lang="en-US" smtClean="0"/>
              <a:t>“capable of accommodating needs and resources that may not exist”</a:t>
            </a:r>
          </a:p>
          <a:p>
            <a:r>
              <a:rPr lang="en-US" smtClean="0"/>
              <a:t>It is impossible to do that. Making this sort of ideas a precondition for building a repository slows down progress with real task.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p:cNvSpPr>
          <p:nvPr>
            <p:ph type="title" idx="4294967295"/>
          </p:nvPr>
        </p:nvSpPr>
        <p:spPr/>
        <p:txBody>
          <a:bodyPr/>
          <a:lstStyle/>
          <a:p>
            <a:r>
              <a:rPr lang="en-US" smtClean="0"/>
              <a:t>parallel to physical</a:t>
            </a:r>
          </a:p>
        </p:txBody>
      </p:sp>
      <p:sp>
        <p:nvSpPr>
          <p:cNvPr id="57346" name="Rectangle 3"/>
          <p:cNvSpPr>
            <a:spLocks noGrp="1"/>
          </p:cNvSpPr>
          <p:nvPr>
            <p:ph type="body" idx="4294967295"/>
          </p:nvPr>
        </p:nvSpPr>
        <p:spPr/>
        <p:txBody>
          <a:bodyPr/>
          <a:lstStyle/>
          <a:p>
            <a:r>
              <a:rPr lang="en-US" smtClean="0"/>
              <a:t>“Creating and managing a digital repository is similar to starting a new physical collection … new materials must be added while those that no longer support the mission of the repository should be removed”.</a:t>
            </a:r>
          </a:p>
          <a:p>
            <a:r>
              <a:rPr lang="en-US" smtClean="0"/>
              <a:t>The first idea holds people hostage to the past and the second is inimical to digital preservation.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p:cNvSpPr>
          <p:nvPr>
            <p:ph type="title" idx="4294967295"/>
          </p:nvPr>
        </p:nvSpPr>
        <p:spPr/>
        <p:txBody>
          <a:bodyPr/>
          <a:lstStyle/>
          <a:p>
            <a:r>
              <a:rPr lang="en-US" smtClean="0"/>
              <a:t>preservation</a:t>
            </a:r>
          </a:p>
        </p:txBody>
      </p:sp>
      <p:sp>
        <p:nvSpPr>
          <p:cNvPr id="58370" name="Rectangle 3"/>
          <p:cNvSpPr>
            <a:spLocks noGrp="1"/>
          </p:cNvSpPr>
          <p:nvPr>
            <p:ph type="body" idx="4294967295"/>
          </p:nvPr>
        </p:nvSpPr>
        <p:spPr>
          <a:xfrm>
            <a:off x="457200" y="1341438"/>
            <a:ext cx="8229600" cy="4983162"/>
          </a:xfrm>
        </p:spPr>
        <p:txBody>
          <a:bodyPr/>
          <a:lstStyle/>
          <a:p>
            <a:r>
              <a:rPr lang="en-US" smtClean="0"/>
              <a:t>“one of the primary functions of digital repositories is to preserve electronic resources, though they must also provide a system for cataloging, indexing and retrieving digital materials”.</a:t>
            </a:r>
          </a:p>
          <a:p>
            <a:r>
              <a:rPr lang="en-US" smtClean="0"/>
              <a:t>We are still on page one, but have already a contradiction with statement of previous slide.</a:t>
            </a:r>
          </a:p>
          <a:p>
            <a:r>
              <a:rPr lang="en-US" smtClean="0"/>
              <a:t>“electronic resources” vs “digital materials”.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p:cNvSpPr>
          <p:nvPr>
            <p:ph type="title" idx="4294967295"/>
          </p:nvPr>
        </p:nvSpPr>
        <p:spPr/>
        <p:txBody>
          <a:bodyPr/>
          <a:lstStyle/>
          <a:p>
            <a:r>
              <a:rPr lang="en-US" smtClean="0"/>
              <a:t>missing here</a:t>
            </a:r>
          </a:p>
        </p:txBody>
      </p:sp>
      <p:sp>
        <p:nvSpPr>
          <p:cNvPr id="59394" name="Rectangle 3"/>
          <p:cNvSpPr>
            <a:spLocks noGrp="1"/>
          </p:cNvSpPr>
          <p:nvPr>
            <p:ph type="body" idx="4294967295"/>
          </p:nvPr>
        </p:nvSpPr>
        <p:spPr/>
        <p:txBody>
          <a:bodyPr/>
          <a:lstStyle/>
          <a:p>
            <a:r>
              <a:rPr lang="en-US" smtClean="0"/>
              <a:t>There needs to be an analysis done of the functionalities of the repository.</a:t>
            </a:r>
          </a:p>
          <a:p>
            <a:r>
              <a:rPr lang="en-US" smtClean="0"/>
              <a:t>Some of the aims of the repository may be contradictory.</a:t>
            </a:r>
          </a:p>
          <a:p>
            <a:r>
              <a:rPr lang="en-US" smtClean="0"/>
              <a:t>Then a prioritization can take place between these different functionalities.</a:t>
            </a:r>
          </a:p>
          <a:p>
            <a:r>
              <a:rPr lang="en-US" smtClean="0"/>
              <a:t>This will allow to select an appropriate software.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r>
              <a:rPr lang="en-US" smtClean="0"/>
              <a:t>digital libraries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Generally, we can think about digital libraries are </a:t>
            </a:r>
          </a:p>
          <a:p>
            <a:pPr lvl="1" eaLnBrk="1" fontAlgn="auto" hangingPunct="1">
              <a:spcAft>
                <a:spcPts val="0"/>
              </a:spcAft>
              <a:buFont typeface="Arial" pitchFamily="34" charset="0"/>
              <a:buChar char="–"/>
              <a:defRPr/>
            </a:pPr>
            <a:r>
              <a:rPr lang="en-US" dirty="0" smtClean="0"/>
              <a:t>information stored on a computer</a:t>
            </a:r>
            <a:endParaRPr lang="en-US" dirty="0"/>
          </a:p>
          <a:p>
            <a:pPr lvl="1" eaLnBrk="1" fontAlgn="auto" hangingPunct="1">
              <a:spcAft>
                <a:spcPts val="0"/>
              </a:spcAft>
              <a:buFont typeface="Arial" pitchFamily="34" charset="0"/>
              <a:buChar char="–"/>
              <a:defRPr/>
            </a:pPr>
            <a:r>
              <a:rPr lang="en-US" dirty="0" smtClean="0"/>
              <a:t>delivered via a network</a:t>
            </a:r>
          </a:p>
          <a:p>
            <a:pPr lvl="1" eaLnBrk="1" fontAlgn="auto" hangingPunct="1">
              <a:spcAft>
                <a:spcPts val="0"/>
              </a:spcAft>
              <a:buFont typeface="Arial" pitchFamily="34" charset="0"/>
              <a:buChar char="–"/>
              <a:defRPr/>
            </a:pPr>
            <a:r>
              <a:rPr lang="en-US" dirty="0" smtClean="0"/>
              <a:t>mimics existing libraries</a:t>
            </a:r>
          </a:p>
          <a:p>
            <a:pPr eaLnBrk="1" fontAlgn="auto" hangingPunct="1">
              <a:spcAft>
                <a:spcPts val="0"/>
              </a:spcAft>
              <a:buFont typeface="Arial" pitchFamily="34" charset="0"/>
              <a:buChar char="•"/>
              <a:defRPr/>
            </a:pPr>
            <a:r>
              <a:rPr lang="en-US" dirty="0" smtClean="0"/>
              <a:t>As Arms puts it “a managed collection of information, with associated services, where the information is stored in digital formats and accessible over a network”. </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p:cNvSpPr>
          <p:nvPr>
            <p:ph type="title" idx="4294967295"/>
          </p:nvPr>
        </p:nvSpPr>
        <p:spPr/>
        <p:txBody>
          <a:bodyPr/>
          <a:lstStyle/>
          <a:p>
            <a:r>
              <a:rPr lang="en-US" sz="4000" smtClean="0"/>
              <a:t>“decision to build a digital repository”</a:t>
            </a:r>
          </a:p>
        </p:txBody>
      </p:sp>
      <p:sp>
        <p:nvSpPr>
          <p:cNvPr id="60418" name="Rectangle 3"/>
          <p:cNvSpPr>
            <a:spLocks noGrp="1"/>
          </p:cNvSpPr>
          <p:nvPr>
            <p:ph type="body" idx="4294967295"/>
          </p:nvPr>
        </p:nvSpPr>
        <p:spPr>
          <a:xfrm>
            <a:off x="457200" y="1295400"/>
            <a:ext cx="8229600" cy="5410200"/>
          </a:xfrm>
        </p:spPr>
        <p:txBody>
          <a:bodyPr/>
          <a:lstStyle/>
          <a:p>
            <a:pPr>
              <a:lnSpc>
                <a:spcPct val="90000"/>
              </a:lnSpc>
            </a:pPr>
            <a:r>
              <a:rPr lang="en-US" smtClean="0"/>
              <a:t>“Although many people treat repositories as short-term projects that can be funded with grants and other non-recurring monies, the reality is …”</a:t>
            </a:r>
          </a:p>
          <a:p>
            <a:pPr>
              <a:lnSpc>
                <a:spcPct val="90000"/>
              </a:lnSpc>
            </a:pPr>
            <a:r>
              <a:rPr lang="en-US" smtClean="0"/>
              <a:t>Building the repository will cost a lot.</a:t>
            </a:r>
          </a:p>
          <a:p>
            <a:pPr>
              <a:lnSpc>
                <a:spcPct val="90000"/>
              </a:lnSpc>
            </a:pPr>
            <a:r>
              <a:rPr lang="en-US" smtClean="0"/>
              <a:t>Maintaining it is ok, if you have somebody on staff who has minimum system administration skills and you can pay for external hosting and local backup.</a:t>
            </a:r>
          </a:p>
          <a:p>
            <a:pPr>
              <a:lnSpc>
                <a:spcPct val="90000"/>
              </a:lnSpc>
            </a:pPr>
            <a:r>
              <a:rPr lang="en-US" smtClean="0"/>
              <a:t>Comparing the repository to new physical collection is not helpful.</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p:cNvSpPr>
          <p:nvPr>
            <p:ph type="title" idx="4294967295"/>
          </p:nvPr>
        </p:nvSpPr>
        <p:spPr/>
        <p:txBody>
          <a:bodyPr/>
          <a:lstStyle/>
          <a:p>
            <a:r>
              <a:rPr lang="en-US" smtClean="0"/>
              <a:t>role of the repository</a:t>
            </a:r>
          </a:p>
        </p:txBody>
      </p:sp>
      <p:sp>
        <p:nvSpPr>
          <p:cNvPr id="61442" name="Rectangle 3"/>
          <p:cNvSpPr>
            <a:spLocks noGrp="1"/>
          </p:cNvSpPr>
          <p:nvPr>
            <p:ph type="body" idx="4294967295"/>
          </p:nvPr>
        </p:nvSpPr>
        <p:spPr/>
        <p:txBody>
          <a:bodyPr/>
          <a:lstStyle/>
          <a:p>
            <a:r>
              <a:rPr lang="en-US" smtClean="0"/>
              <a:t>“The importance of physically processing resources is diminishing, and more value is placed on the ability to locate and download remotely stored resources. In this sense, digital repositories are a logical outgrowth of traditional library services in response to challenges brought by network technology.”</a:t>
            </a:r>
          </a:p>
          <a:p>
            <a:r>
              <a:rPr lang="en-US" smtClean="0"/>
              <a:t>discuss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p:cNvSpPr>
          <p:nvPr>
            <p:ph type="title" idx="4294967295"/>
          </p:nvPr>
        </p:nvSpPr>
        <p:spPr/>
        <p:txBody>
          <a:bodyPr/>
          <a:lstStyle/>
          <a:p>
            <a:r>
              <a:rPr lang="en-US" sz="4000" smtClean="0"/>
              <a:t>example 1 (born digital) offered by RB</a:t>
            </a:r>
          </a:p>
        </p:txBody>
      </p:sp>
      <p:sp>
        <p:nvSpPr>
          <p:cNvPr id="62466" name="Rectangle 3"/>
          <p:cNvSpPr>
            <a:spLocks noGrp="1"/>
          </p:cNvSpPr>
          <p:nvPr>
            <p:ph type="body" idx="4294967295"/>
          </p:nvPr>
        </p:nvSpPr>
        <p:spPr/>
        <p:txBody>
          <a:bodyPr/>
          <a:lstStyle/>
          <a:p>
            <a:r>
              <a:rPr lang="en-US" smtClean="0"/>
              <a:t>An example they point out is http://lcweb2.loc.gov/diglib/lcwa/html/elec2000/elec2000-browse.html</a:t>
            </a:r>
          </a:p>
          <a:p>
            <a:r>
              <a:rPr lang="en-US" smtClean="0"/>
              <a:t>This is well presented collection.</a:t>
            </a:r>
          </a:p>
          <a:p>
            <a:r>
              <a:rPr lang="en-US" smtClean="0"/>
              <a:t>It seem to carry over coding mistakes from the collection.</a:t>
            </a:r>
          </a:p>
          <a:p>
            <a:r>
              <a:rPr lang="en-US" smtClean="0"/>
              <a:t>There does not appear to be a harvesting interface.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p:cNvSpPr>
          <p:nvPr>
            <p:ph type="title" idx="4294967295"/>
          </p:nvPr>
        </p:nvSpPr>
        <p:spPr/>
        <p:txBody>
          <a:bodyPr/>
          <a:lstStyle/>
          <a:p>
            <a:r>
              <a:rPr lang="en-US" smtClean="0"/>
              <a:t>example 2</a:t>
            </a:r>
          </a:p>
        </p:txBody>
      </p:sp>
      <p:sp>
        <p:nvSpPr>
          <p:cNvPr id="63490" name="Rectangle 3"/>
          <p:cNvSpPr>
            <a:spLocks noGrp="1"/>
          </p:cNvSpPr>
          <p:nvPr>
            <p:ph type="body" idx="4294967295"/>
          </p:nvPr>
        </p:nvSpPr>
        <p:spPr/>
        <p:txBody>
          <a:bodyPr/>
          <a:lstStyle/>
          <a:p>
            <a:r>
              <a:rPr lang="en-US" smtClean="0"/>
              <a:t>Locally to them, they look at http://oregondigital.org/digcol/corflood64/</a:t>
            </a:r>
          </a:p>
          <a:p>
            <a:r>
              <a:rPr lang="en-US" smtClean="0"/>
              <a:t>This is a ContentDM based digital image collection. </a:t>
            </a:r>
          </a:p>
          <a:p>
            <a:r>
              <a:rPr lang="en-US" smtClean="0"/>
              <a:t>This really is an archival collection.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p:cNvSpPr>
          <p:nvPr>
            <p:ph type="title" idx="4294967295"/>
          </p:nvPr>
        </p:nvSpPr>
        <p:spPr/>
        <p:txBody>
          <a:bodyPr/>
          <a:lstStyle/>
          <a:p>
            <a:r>
              <a:rPr lang="en-US" smtClean="0"/>
              <a:t>opportunity for libraries</a:t>
            </a:r>
          </a:p>
        </p:txBody>
      </p:sp>
      <p:sp>
        <p:nvSpPr>
          <p:cNvPr id="64514" name="Rectangle 3"/>
          <p:cNvSpPr>
            <a:spLocks noGrp="1"/>
          </p:cNvSpPr>
          <p:nvPr>
            <p:ph type="body" idx="4294967295"/>
          </p:nvPr>
        </p:nvSpPr>
        <p:spPr/>
        <p:txBody>
          <a:bodyPr/>
          <a:lstStyle/>
          <a:p>
            <a:r>
              <a:rPr lang="en-US" smtClean="0"/>
              <a:t>Provide desktop access.</a:t>
            </a:r>
          </a:p>
          <a:p>
            <a:r>
              <a:rPr lang="en-US" smtClean="0"/>
              <a:t>Present the library as au-fait with technology.</a:t>
            </a:r>
          </a:p>
          <a:p>
            <a:r>
              <a:rPr lang="en-US" smtClean="0"/>
              <a:t>It is an occasion to set up skills. </a:t>
            </a:r>
          </a:p>
          <a:p>
            <a:r>
              <a:rPr lang="en-US" smtClean="0"/>
              <a:t>Expand the remit of the library to publication of locally produced materials. This latter point mainly applies to academic institutions but may be to others.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p:cNvSpPr>
          <p:nvPr>
            <p:ph type="title" idx="4294967295"/>
          </p:nvPr>
        </p:nvSpPr>
        <p:spPr/>
        <p:txBody>
          <a:bodyPr/>
          <a:lstStyle/>
          <a:p>
            <a:r>
              <a:rPr lang="en-US" smtClean="0"/>
              <a:t>problems with repositories</a:t>
            </a:r>
          </a:p>
        </p:txBody>
      </p:sp>
      <p:sp>
        <p:nvSpPr>
          <p:cNvPr id="65538" name="Rectangle 3"/>
          <p:cNvSpPr>
            <a:spLocks noGrp="1"/>
          </p:cNvSpPr>
          <p:nvPr>
            <p:ph type="body" idx="4294967295"/>
          </p:nvPr>
        </p:nvSpPr>
        <p:spPr/>
        <p:txBody>
          <a:bodyPr/>
          <a:lstStyle/>
          <a:p>
            <a:r>
              <a:rPr lang="en-US" smtClean="0"/>
              <a:t>Tools are not stable.</a:t>
            </a:r>
          </a:p>
          <a:p>
            <a:r>
              <a:rPr lang="en-US" smtClean="0"/>
              <a:t>Migrations will be required.</a:t>
            </a:r>
          </a:p>
          <a:p>
            <a:r>
              <a:rPr lang="en-US" smtClean="0"/>
              <a:t>User expectations are high (erh…)</a:t>
            </a:r>
          </a:p>
          <a:p>
            <a:r>
              <a:rPr lang="en-US" smtClean="0"/>
              <a:t>Electronic resources are more difficult to work with.</a:t>
            </a:r>
          </a:p>
          <a:p>
            <a:r>
              <a:rPr lang="en-US" smtClean="0"/>
              <a:t>Staff adaptability or having enough competent staff is the biggest challenge.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p:cNvSpPr>
          <p:nvPr>
            <p:ph type="title" idx="4294967295"/>
          </p:nvPr>
        </p:nvSpPr>
        <p:spPr>
          <a:xfrm>
            <a:off x="457200" y="304800"/>
            <a:ext cx="8229600" cy="1143000"/>
          </a:xfrm>
        </p:spPr>
        <p:txBody>
          <a:bodyPr/>
          <a:lstStyle/>
          <a:p>
            <a:r>
              <a:rPr lang="en-US" smtClean="0"/>
              <a:t>repository purpose questions</a:t>
            </a:r>
          </a:p>
        </p:txBody>
      </p:sp>
      <p:sp>
        <p:nvSpPr>
          <p:cNvPr id="66562" name="Rectangle 3"/>
          <p:cNvSpPr>
            <a:spLocks noGrp="1"/>
          </p:cNvSpPr>
          <p:nvPr>
            <p:ph type="body" idx="4294967295"/>
          </p:nvPr>
        </p:nvSpPr>
        <p:spPr>
          <a:xfrm>
            <a:off x="457200" y="1371600"/>
            <a:ext cx="8229600" cy="4800600"/>
          </a:xfrm>
        </p:spPr>
        <p:txBody>
          <a:bodyPr/>
          <a:lstStyle/>
          <a:p>
            <a:pPr>
              <a:lnSpc>
                <a:spcPct val="90000"/>
              </a:lnSpc>
            </a:pPr>
            <a:r>
              <a:rPr lang="en-US" smtClean="0"/>
              <a:t>What type of resources will it contain?</a:t>
            </a:r>
          </a:p>
          <a:p>
            <a:pPr>
              <a:lnSpc>
                <a:spcPct val="90000"/>
              </a:lnSpc>
            </a:pPr>
            <a:r>
              <a:rPr lang="en-US" smtClean="0"/>
              <a:t>How big is it supposed to grow?</a:t>
            </a:r>
          </a:p>
          <a:p>
            <a:pPr>
              <a:lnSpc>
                <a:spcPct val="90000"/>
              </a:lnSpc>
            </a:pPr>
            <a:r>
              <a:rPr lang="en-US" smtClean="0"/>
              <a:t>Who is going to use it and how?</a:t>
            </a:r>
          </a:p>
          <a:p>
            <a:pPr>
              <a:lnSpc>
                <a:spcPct val="90000"/>
              </a:lnSpc>
            </a:pPr>
            <a:r>
              <a:rPr lang="en-US" smtClean="0"/>
              <a:t>How can resources be protected against modification?</a:t>
            </a:r>
          </a:p>
          <a:p>
            <a:pPr>
              <a:lnSpc>
                <a:spcPct val="90000"/>
              </a:lnSpc>
            </a:pPr>
            <a:r>
              <a:rPr lang="en-US" smtClean="0"/>
              <a:t>How will access and IP right be managed?</a:t>
            </a:r>
          </a:p>
          <a:p>
            <a:pPr>
              <a:lnSpc>
                <a:spcPct val="90000"/>
              </a:lnSpc>
            </a:pPr>
            <a:r>
              <a:rPr lang="en-US" smtClean="0"/>
              <a:t>What systems will it see to interact with?</a:t>
            </a:r>
          </a:p>
          <a:p>
            <a:pPr>
              <a:lnSpc>
                <a:spcPct val="90000"/>
              </a:lnSpc>
            </a:pPr>
            <a:r>
              <a:rPr lang="en-US" smtClean="0"/>
              <a:t>What resources will be available to create and maintained it?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p:cNvSpPr>
          <p:nvPr>
            <p:ph type="title" idx="4294967295"/>
          </p:nvPr>
        </p:nvSpPr>
        <p:spPr/>
        <p:txBody>
          <a:bodyPr/>
          <a:lstStyle/>
          <a:p>
            <a:r>
              <a:rPr lang="en-US" smtClean="0"/>
              <a:t>expected use of the repository</a:t>
            </a:r>
          </a:p>
        </p:txBody>
      </p:sp>
      <p:sp>
        <p:nvSpPr>
          <p:cNvPr id="67586" name="Rectangle 3"/>
          <p:cNvSpPr>
            <a:spLocks noGrp="1"/>
          </p:cNvSpPr>
          <p:nvPr>
            <p:ph type="body" idx="4294967295"/>
          </p:nvPr>
        </p:nvSpPr>
        <p:spPr/>
        <p:txBody>
          <a:bodyPr/>
          <a:lstStyle/>
          <a:p>
            <a:r>
              <a:rPr lang="en-US" smtClean="0"/>
              <a:t>R&amp;B say that you have to make expectations about the use of the repository.</a:t>
            </a:r>
          </a:p>
          <a:p>
            <a:r>
              <a:rPr lang="en-US" smtClean="0"/>
              <a:t>What you, in principle, need to think about is how do you organize searching and browsing.</a:t>
            </a:r>
          </a:p>
          <a:p>
            <a:r>
              <a:rPr lang="en-US" smtClean="0"/>
              <a:t>However in practice it turns out that you will only be able to do what the repository software will be able to do, unless you can change the software. Changing software can be a tall order.</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p:cNvSpPr>
            <a:spLocks noGrp="1"/>
          </p:cNvSpPr>
          <p:nvPr>
            <p:ph type="title" idx="4294967295"/>
          </p:nvPr>
        </p:nvSpPr>
        <p:spPr/>
        <p:txBody>
          <a:bodyPr/>
          <a:lstStyle/>
          <a:p>
            <a:r>
              <a:rPr lang="en-US" smtClean="0"/>
              <a:t>searching</a:t>
            </a:r>
          </a:p>
        </p:txBody>
      </p:sp>
      <p:sp>
        <p:nvSpPr>
          <p:cNvPr id="68610" name="Content Placeholder 2"/>
          <p:cNvSpPr>
            <a:spLocks noGrp="1"/>
          </p:cNvSpPr>
          <p:nvPr>
            <p:ph idx="4294967295"/>
          </p:nvPr>
        </p:nvSpPr>
        <p:spPr>
          <a:xfrm>
            <a:off x="457200" y="1600200"/>
            <a:ext cx="8229600" cy="4800600"/>
          </a:xfrm>
        </p:spPr>
        <p:txBody>
          <a:bodyPr/>
          <a:lstStyle/>
          <a:p>
            <a:r>
              <a:rPr lang="en-US" smtClean="0"/>
              <a:t>You usually have resources and their descriptions. </a:t>
            </a:r>
          </a:p>
          <a:p>
            <a:r>
              <a:rPr lang="en-US" smtClean="0"/>
              <a:t>The descriptions can be stored as BLOBs in a database.</a:t>
            </a:r>
          </a:p>
          <a:p>
            <a:r>
              <a:rPr lang="en-US" smtClean="0"/>
              <a:t>You need to extract the searchable from the descriptions to make them searchable in the database.</a:t>
            </a:r>
          </a:p>
          <a:p>
            <a:r>
              <a:rPr lang="en-US" smtClean="0"/>
              <a:t>Example: find pictures shot between 2011-04 and 2011-05.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p:cNvSpPr>
            <a:spLocks noGrp="1"/>
          </p:cNvSpPr>
          <p:nvPr>
            <p:ph type="title" idx="4294967295"/>
          </p:nvPr>
        </p:nvSpPr>
        <p:spPr/>
        <p:txBody>
          <a:bodyPr/>
          <a:lstStyle/>
          <a:p>
            <a:r>
              <a:rPr lang="en-US" smtClean="0"/>
              <a:t>browsing</a:t>
            </a:r>
          </a:p>
        </p:txBody>
      </p:sp>
      <p:sp>
        <p:nvSpPr>
          <p:cNvPr id="69634" name="Content Placeholder 2"/>
          <p:cNvSpPr>
            <a:spLocks noGrp="1"/>
          </p:cNvSpPr>
          <p:nvPr>
            <p:ph idx="4294967295"/>
          </p:nvPr>
        </p:nvSpPr>
        <p:spPr>
          <a:xfrm>
            <a:off x="457200" y="1371600"/>
            <a:ext cx="8229600" cy="4876800"/>
          </a:xfrm>
        </p:spPr>
        <p:txBody>
          <a:bodyPr/>
          <a:lstStyle/>
          <a:p>
            <a:r>
              <a:rPr lang="en-US" smtClean="0"/>
              <a:t>This is tougher.</a:t>
            </a:r>
          </a:p>
          <a:p>
            <a:r>
              <a:rPr lang="en-US" smtClean="0"/>
              <a:t>Here the data has to be discrete.</a:t>
            </a:r>
          </a:p>
          <a:p>
            <a:r>
              <a:rPr lang="en-US" smtClean="0"/>
              <a:t>Many times the same entity is referred to by different values, e.g. “Thomas Krichel” vs “</a:t>
            </a:r>
            <a:r>
              <a:rPr lang="ru-RU" smtClean="0"/>
              <a:t>Томас Крихель</a:t>
            </a:r>
            <a:r>
              <a:rPr lang="en-US" smtClean="0"/>
              <a:t>”, “The Magic Flute” vs “Die Zauberflöte”. </a:t>
            </a:r>
          </a:p>
          <a:p>
            <a:r>
              <a:rPr lang="en-US" smtClean="0"/>
              <a:t>If you want to have browsing by author, composer, work etc, you to, most likely manually, bring variant from together.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smtClean="0"/>
              <a:t>prospects</a:t>
            </a:r>
          </a:p>
        </p:txBody>
      </p:sp>
      <p:sp>
        <p:nvSpPr>
          <p:cNvPr id="22530" name="Content Placeholder 2"/>
          <p:cNvSpPr>
            <a:spLocks noGrp="1"/>
          </p:cNvSpPr>
          <p:nvPr>
            <p:ph idx="1"/>
          </p:nvPr>
        </p:nvSpPr>
        <p:spPr/>
        <p:txBody>
          <a:bodyPr/>
          <a:lstStyle/>
          <a:p>
            <a:pPr eaLnBrk="1" hangingPunct="1"/>
            <a:r>
              <a:rPr lang="en-US" smtClean="0"/>
              <a:t>We are at the start of digital libraries.</a:t>
            </a:r>
          </a:p>
          <a:p>
            <a:pPr eaLnBrk="1" hangingPunct="1"/>
            <a:r>
              <a:rPr lang="en-US" smtClean="0"/>
              <a:t>The problem is that the technology is still expensive, the cost is still coming down.</a:t>
            </a:r>
          </a:p>
          <a:p>
            <a:pPr eaLnBrk="1" hangingPunct="1"/>
            <a:r>
              <a:rPr lang="en-US" smtClean="0"/>
              <a:t>The opportunity is that we can build pioneering systems now, that will have a lasting social impact.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idx="4294967295"/>
          </p:nvPr>
        </p:nvSpPr>
        <p:spPr>
          <a:xfrm>
            <a:off x="381000" y="228600"/>
            <a:ext cx="8229600" cy="960438"/>
          </a:xfrm>
        </p:spPr>
        <p:txBody>
          <a:bodyPr/>
          <a:lstStyle/>
          <a:p>
            <a:r>
              <a:rPr lang="en-US" smtClean="0"/>
              <a:t>acquisitions</a:t>
            </a:r>
          </a:p>
        </p:txBody>
      </p:sp>
      <p:sp>
        <p:nvSpPr>
          <p:cNvPr id="72706" name="Content Placeholder 2"/>
          <p:cNvSpPr>
            <a:spLocks noGrp="1"/>
          </p:cNvSpPr>
          <p:nvPr>
            <p:ph idx="4294967295"/>
          </p:nvPr>
        </p:nvSpPr>
        <p:spPr>
          <a:xfrm>
            <a:off x="457200" y="1219200"/>
            <a:ext cx="8229600" cy="5181600"/>
          </a:xfrm>
        </p:spPr>
        <p:txBody>
          <a:bodyPr/>
          <a:lstStyle/>
          <a:p>
            <a:r>
              <a:rPr lang="en-US" smtClean="0"/>
              <a:t>Since paper publishing is expensive, publishers have to make exert some quality control. </a:t>
            </a:r>
          </a:p>
          <a:p>
            <a:r>
              <a:rPr lang="en-US" smtClean="0"/>
              <a:t>For physical collections, libraries have elaborate procedures. They have been evolving slowly for about 500 years. </a:t>
            </a:r>
          </a:p>
          <a:p>
            <a:r>
              <a:rPr lang="en-US" smtClean="0"/>
              <a:t>Libraries have catalogs, approval plans etc.</a:t>
            </a:r>
          </a:p>
          <a:p>
            <a:r>
              <a:rPr lang="en-US" smtClean="0"/>
              <a:t>These are of little help with digital materials.</a:t>
            </a:r>
          </a:p>
          <a:p>
            <a:r>
              <a:rPr lang="en-US" smtClean="0"/>
              <a:t>Most of the challenges of acquiring physical continue for digital assets, R&amp;B noted earlier.</a:t>
            </a:r>
          </a:p>
          <a:p>
            <a:endParaRPr lang="en-US"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idx="4294967295"/>
          </p:nvPr>
        </p:nvSpPr>
        <p:spPr/>
        <p:txBody>
          <a:bodyPr/>
          <a:lstStyle/>
          <a:p>
            <a:r>
              <a:rPr lang="en-US" smtClean="0"/>
              <a:t>advice</a:t>
            </a:r>
          </a:p>
        </p:txBody>
      </p:sp>
      <p:sp>
        <p:nvSpPr>
          <p:cNvPr id="73730" name="Content Placeholder 2"/>
          <p:cNvSpPr>
            <a:spLocks noGrp="1"/>
          </p:cNvSpPr>
          <p:nvPr>
            <p:ph idx="4294967295"/>
          </p:nvPr>
        </p:nvSpPr>
        <p:spPr/>
        <p:txBody>
          <a:bodyPr/>
          <a:lstStyle/>
          <a:p>
            <a:r>
              <a:rPr lang="en-US" smtClean="0"/>
              <a:t>Another cerebral fart of R&amp;B: “The value of a digital collection is measured by how well it helps people find what they need rather than by the number of items it contains.”</a:t>
            </a:r>
          </a:p>
          <a:p>
            <a:r>
              <a:rPr lang="en-US" smtClean="0"/>
              <a:t>They continue straight: “This means that to be useful, digital files must be selected and processed before they are stored.”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idx="4294967295"/>
          </p:nvPr>
        </p:nvSpPr>
        <p:spPr/>
        <p:txBody>
          <a:bodyPr/>
          <a:lstStyle/>
          <a:p>
            <a:r>
              <a:rPr lang="en-US" smtClean="0"/>
              <a:t>developing the collection</a:t>
            </a:r>
          </a:p>
        </p:txBody>
      </p:sp>
      <p:sp>
        <p:nvSpPr>
          <p:cNvPr id="74754" name="Content Placeholder 2"/>
          <p:cNvSpPr>
            <a:spLocks noGrp="1"/>
          </p:cNvSpPr>
          <p:nvPr>
            <p:ph idx="4294967295"/>
          </p:nvPr>
        </p:nvSpPr>
        <p:spPr/>
        <p:txBody>
          <a:bodyPr/>
          <a:lstStyle/>
          <a:p>
            <a:r>
              <a:rPr lang="en-US" smtClean="0"/>
              <a:t>Putting in resources into the repository because they are there?</a:t>
            </a:r>
          </a:p>
          <a:p>
            <a:r>
              <a:rPr lang="en-US" smtClean="0"/>
              <a:t>Rely on content providers to provide them?</a:t>
            </a:r>
          </a:p>
          <a:p>
            <a:r>
              <a:rPr lang="en-US" smtClean="0"/>
              <a:t>Rely on serendipity of library staff?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idx="4294967295"/>
          </p:nvPr>
        </p:nvSpPr>
        <p:spPr/>
        <p:txBody>
          <a:bodyPr/>
          <a:lstStyle/>
          <a:p>
            <a:r>
              <a:rPr lang="en-US" smtClean="0"/>
              <a:t>R&amp;B questions to answer</a:t>
            </a:r>
          </a:p>
        </p:txBody>
      </p:sp>
      <p:sp>
        <p:nvSpPr>
          <p:cNvPr id="75778" name="Content Placeholder 2"/>
          <p:cNvSpPr>
            <a:spLocks noGrp="1"/>
          </p:cNvSpPr>
          <p:nvPr>
            <p:ph idx="4294967295"/>
          </p:nvPr>
        </p:nvSpPr>
        <p:spPr/>
        <p:txBody>
          <a:bodyPr/>
          <a:lstStyle/>
          <a:p>
            <a:r>
              <a:rPr lang="en-US" smtClean="0"/>
              <a:t>What resources are desired and where are they?</a:t>
            </a:r>
          </a:p>
          <a:p>
            <a:r>
              <a:rPr lang="en-US" smtClean="0"/>
              <a:t>How will different versions of a document be handled?</a:t>
            </a:r>
          </a:p>
          <a:p>
            <a:r>
              <a:rPr lang="en-US" smtClean="0"/>
              <a:t>Who should be involved in the selection process?</a:t>
            </a:r>
          </a:p>
          <a:p>
            <a:r>
              <a:rPr lang="en-US" smtClean="0"/>
              <a:t>What tools exist to help automatically detect resources?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idx="4294967295"/>
          </p:nvPr>
        </p:nvSpPr>
        <p:spPr/>
        <p:txBody>
          <a:bodyPr/>
          <a:lstStyle/>
          <a:p>
            <a:r>
              <a:rPr lang="en-US" smtClean="0"/>
              <a:t>fragmented resources</a:t>
            </a:r>
          </a:p>
        </p:txBody>
      </p:sp>
      <p:sp>
        <p:nvSpPr>
          <p:cNvPr id="76802" name="Content Placeholder 14"/>
          <p:cNvSpPr>
            <a:spLocks noGrp="1"/>
          </p:cNvSpPr>
          <p:nvPr>
            <p:ph idx="4294967295"/>
          </p:nvPr>
        </p:nvSpPr>
        <p:spPr/>
        <p:txBody>
          <a:bodyPr/>
          <a:lstStyle/>
          <a:p>
            <a:r>
              <a:rPr lang="en-US" smtClean="0"/>
              <a:t>“Acquiring resources for a digital repository is an inherently complex endeavor because it is often unclear what needs to be archive in the first place. Electronic resources frequently lack obvious boundaries.” </a:t>
            </a:r>
          </a:p>
          <a:p>
            <a:pPr lvl="1"/>
            <a:r>
              <a:rPr lang="en-US" smtClean="0"/>
              <a:t>web pages</a:t>
            </a:r>
          </a:p>
          <a:p>
            <a:pPr lvl="1"/>
            <a:r>
              <a:rPr lang="en-US" smtClean="0"/>
              <a:t>dynamically generated resources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idx="4294967295"/>
          </p:nvPr>
        </p:nvSpPr>
        <p:spPr/>
        <p:txBody>
          <a:bodyPr/>
          <a:lstStyle/>
          <a:p>
            <a:r>
              <a:rPr lang="en-US" smtClean="0"/>
              <a:t>dealing with them</a:t>
            </a:r>
          </a:p>
        </p:txBody>
      </p:sp>
      <p:sp>
        <p:nvSpPr>
          <p:cNvPr id="77826" name="Content Placeholder 2"/>
          <p:cNvSpPr>
            <a:spLocks noGrp="1"/>
          </p:cNvSpPr>
          <p:nvPr>
            <p:ph idx="4294967295"/>
          </p:nvPr>
        </p:nvSpPr>
        <p:spPr>
          <a:xfrm>
            <a:off x="457200" y="1371600"/>
            <a:ext cx="8229600" cy="4876800"/>
          </a:xfrm>
        </p:spPr>
        <p:txBody>
          <a:bodyPr/>
          <a:lstStyle/>
          <a:p>
            <a:r>
              <a:rPr lang="en-US" smtClean="0"/>
              <a:t>R&amp;B suggest</a:t>
            </a:r>
          </a:p>
          <a:p>
            <a:pPr lvl="1"/>
            <a:r>
              <a:rPr lang="en-US" smtClean="0"/>
              <a:t>not include them?</a:t>
            </a:r>
          </a:p>
          <a:p>
            <a:pPr lvl="1"/>
            <a:r>
              <a:rPr lang="en-US" smtClean="0"/>
              <a:t>reformatting them?</a:t>
            </a:r>
          </a:p>
          <a:p>
            <a:pPr lvl="1"/>
            <a:r>
              <a:rPr lang="en-US" smtClean="0"/>
              <a:t>postpone dealing with them?</a:t>
            </a:r>
          </a:p>
          <a:p>
            <a:pPr lvl="1"/>
            <a:r>
              <a:rPr lang="en-US" smtClean="0"/>
              <a:t>contracting out?</a:t>
            </a:r>
          </a:p>
          <a:p>
            <a:r>
              <a:rPr lang="en-US" smtClean="0"/>
              <a:t>The Internet Archive’s Heritrix is a software that can deal with the archiving of web pages. </a:t>
            </a:r>
          </a:p>
          <a:p>
            <a:r>
              <a:rPr lang="en-US" smtClean="0"/>
              <a:t>The reformatting of links in proprietary file formats may be more difficult.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idx="4294967295"/>
          </p:nvPr>
        </p:nvSpPr>
        <p:spPr/>
        <p:txBody>
          <a:bodyPr/>
          <a:lstStyle/>
          <a:p>
            <a:r>
              <a:rPr lang="en-US" smtClean="0"/>
              <a:t>identification planning</a:t>
            </a:r>
          </a:p>
        </p:txBody>
      </p:sp>
      <p:sp>
        <p:nvSpPr>
          <p:cNvPr id="78850" name="Content Placeholder 2"/>
          <p:cNvSpPr>
            <a:spLocks noGrp="1"/>
          </p:cNvSpPr>
          <p:nvPr>
            <p:ph idx="4294967295"/>
          </p:nvPr>
        </p:nvSpPr>
        <p:spPr/>
        <p:txBody>
          <a:bodyPr/>
          <a:lstStyle/>
          <a:p>
            <a:r>
              <a:rPr lang="en-US" smtClean="0"/>
              <a:t>This is an important process of building archive. </a:t>
            </a:r>
          </a:p>
          <a:p>
            <a:r>
              <a:rPr lang="en-US" smtClean="0"/>
              <a:t>Anything that is considered a resource has to be given an identifier. </a:t>
            </a:r>
          </a:p>
          <a:p>
            <a:r>
              <a:rPr lang="en-US" smtClean="0"/>
              <a:t>Identifiers can be dumb or intelligent.</a:t>
            </a:r>
          </a:p>
          <a:p>
            <a:r>
              <a:rPr lang="en-US" smtClean="0"/>
              <a:t>Identification may be hierarchical and it can then be delegated. </a:t>
            </a:r>
          </a:p>
          <a:p>
            <a:r>
              <a:rPr lang="en-US" smtClean="0"/>
              <a:t>[I am leaving R&amp;B here.]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idx="4294967295"/>
          </p:nvPr>
        </p:nvSpPr>
        <p:spPr/>
        <p:txBody>
          <a:bodyPr/>
          <a:lstStyle/>
          <a:p>
            <a:r>
              <a:rPr lang="en-US" smtClean="0"/>
              <a:t>dumb identifiers</a:t>
            </a:r>
          </a:p>
        </p:txBody>
      </p:sp>
      <p:sp>
        <p:nvSpPr>
          <p:cNvPr id="79874" name="Content Placeholder 2"/>
          <p:cNvSpPr>
            <a:spLocks noGrp="1"/>
          </p:cNvSpPr>
          <p:nvPr>
            <p:ph idx="4294967295"/>
          </p:nvPr>
        </p:nvSpPr>
        <p:spPr/>
        <p:txBody>
          <a:bodyPr/>
          <a:lstStyle/>
          <a:p>
            <a:r>
              <a:rPr lang="en-US" smtClean="0"/>
              <a:t>Dumb identifiers contain no information about the item that they are identify.</a:t>
            </a:r>
          </a:p>
          <a:p>
            <a:r>
              <a:rPr lang="en-US" smtClean="0"/>
              <a:t>For example a number can be used.</a:t>
            </a:r>
          </a:p>
          <a:p>
            <a:r>
              <a:rPr lang="en-US" smtClean="0"/>
              <a:t>Advantages</a:t>
            </a:r>
          </a:p>
          <a:p>
            <a:pPr lvl="1"/>
            <a:r>
              <a:rPr lang="en-US" smtClean="0"/>
              <a:t>easy to create</a:t>
            </a:r>
          </a:p>
          <a:p>
            <a:pPr lvl="1"/>
            <a:r>
              <a:rPr lang="en-US" smtClean="0"/>
              <a:t>no temptation to change</a:t>
            </a:r>
          </a:p>
          <a:p>
            <a:r>
              <a:rPr lang="en-US" smtClean="0"/>
              <a:t>Problem</a:t>
            </a:r>
          </a:p>
          <a:p>
            <a:pPr lvl="1"/>
            <a:r>
              <a:rPr lang="en-US" smtClean="0"/>
              <a:t>not easy to relate to resource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idx="4294967295"/>
          </p:nvPr>
        </p:nvSpPr>
        <p:spPr/>
        <p:txBody>
          <a:bodyPr/>
          <a:lstStyle/>
          <a:p>
            <a:r>
              <a:rPr lang="en-US" smtClean="0"/>
              <a:t>intelligent identifiers</a:t>
            </a:r>
          </a:p>
        </p:txBody>
      </p:sp>
      <p:sp>
        <p:nvSpPr>
          <p:cNvPr id="80898" name="Content Placeholder 2"/>
          <p:cNvSpPr>
            <a:spLocks noGrp="1"/>
          </p:cNvSpPr>
          <p:nvPr>
            <p:ph idx="4294967295"/>
          </p:nvPr>
        </p:nvSpPr>
        <p:spPr/>
        <p:txBody>
          <a:bodyPr/>
          <a:lstStyle/>
          <a:p>
            <a:r>
              <a:rPr lang="en-US" smtClean="0"/>
              <a:t>They say something about the resource.</a:t>
            </a:r>
          </a:p>
          <a:p>
            <a:r>
              <a:rPr lang="en-US" smtClean="0"/>
              <a:t>Usually, any hierarchical identification structure has some intelligence built into it. </a:t>
            </a:r>
          </a:p>
          <a:p>
            <a:r>
              <a:rPr lang="en-US" smtClean="0"/>
              <a:t>But there is a temptation to change the handle when there is a change in the intelligent matter that the handle is built on.</a:t>
            </a:r>
          </a:p>
          <a:p>
            <a:endParaRPr lang="en-US"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idx="4294967295"/>
          </p:nvPr>
        </p:nvSpPr>
        <p:spPr/>
        <p:txBody>
          <a:bodyPr/>
          <a:lstStyle/>
          <a:p>
            <a:r>
              <a:rPr lang="en-US" smtClean="0"/>
              <a:t>Example from RePEc</a:t>
            </a:r>
          </a:p>
        </p:txBody>
      </p:sp>
      <p:sp>
        <p:nvSpPr>
          <p:cNvPr id="81922" name="Content Placeholder 2"/>
          <p:cNvSpPr>
            <a:spLocks noGrp="1"/>
          </p:cNvSpPr>
          <p:nvPr>
            <p:ph idx="4294967295"/>
          </p:nvPr>
        </p:nvSpPr>
        <p:spPr>
          <a:xfrm>
            <a:off x="457200" y="1371600"/>
            <a:ext cx="8229600" cy="5105400"/>
          </a:xfrm>
        </p:spPr>
        <p:txBody>
          <a:bodyPr/>
          <a:lstStyle/>
          <a:p>
            <a:r>
              <a:rPr lang="en-US" smtClean="0"/>
              <a:t>The identification strategy was set by yours truly.</a:t>
            </a:r>
          </a:p>
          <a:p>
            <a:r>
              <a:rPr lang="en-US" smtClean="0"/>
              <a:t>It combine a centrally assigned archive code, an series code assigned by the archive, and a code of the paper in the series. </a:t>
            </a:r>
          </a:p>
          <a:p>
            <a:r>
              <a:rPr lang="en-US" smtClean="0"/>
              <a:t>This is problematic when series move between archives. </a:t>
            </a:r>
          </a:p>
          <a:p>
            <a:r>
              <a:rPr lang="en-US" smtClean="0"/>
              <a:t>I tried to later have the series code to be centrally assigned.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pPr eaLnBrk="1" hangingPunct="1"/>
            <a:r>
              <a:rPr lang="en-US" smtClean="0"/>
              <a:t>example</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dirty="0" smtClean="0"/>
              <a:t>ISI journal citation report is based on two years of data of citations to journals.</a:t>
            </a:r>
          </a:p>
          <a:p>
            <a:pPr eaLnBrk="1" fontAlgn="auto" hangingPunct="1">
              <a:spcAft>
                <a:spcPts val="0"/>
              </a:spcAft>
              <a:buFont typeface="Arial" pitchFamily="34" charset="0"/>
              <a:buChar char="•"/>
              <a:defRPr/>
            </a:pPr>
            <a:r>
              <a:rPr lang="en-US" dirty="0" smtClean="0"/>
              <a:t>When Eugene Garfield founded it, he published the report in the second year of getting data.</a:t>
            </a:r>
          </a:p>
          <a:p>
            <a:pPr eaLnBrk="1" fontAlgn="auto" hangingPunct="1">
              <a:spcAft>
                <a:spcPts val="0"/>
              </a:spcAft>
              <a:buFont typeface="Arial" pitchFamily="34" charset="0"/>
              <a:buChar char="•"/>
              <a:defRPr/>
            </a:pPr>
            <a:r>
              <a:rPr lang="en-US" dirty="0" smtClean="0"/>
              <a:t>For the next issue, he chose the same horizon of data. </a:t>
            </a:r>
          </a:p>
          <a:p>
            <a:pPr eaLnBrk="1" fontAlgn="auto" hangingPunct="1">
              <a:spcAft>
                <a:spcPts val="0"/>
              </a:spcAft>
              <a:buFont typeface="Arial" pitchFamily="34" charset="0"/>
              <a:buChar char="•"/>
              <a:defRPr/>
            </a:pPr>
            <a:r>
              <a:rPr lang="en-US" dirty="0" smtClean="0"/>
              <a:t>Citation rankings of journals still use 2 years, almost 50 years after.</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idx="4294967295"/>
          </p:nvPr>
        </p:nvSpPr>
        <p:spPr/>
        <p:txBody>
          <a:bodyPr/>
          <a:lstStyle/>
          <a:p>
            <a:r>
              <a:rPr lang="en-US" smtClean="0"/>
              <a:t>problem of handle instability</a:t>
            </a:r>
          </a:p>
        </p:txBody>
      </p:sp>
      <p:sp>
        <p:nvSpPr>
          <p:cNvPr id="82946" name="Content Placeholder 2"/>
          <p:cNvSpPr>
            <a:spLocks noGrp="1"/>
          </p:cNvSpPr>
          <p:nvPr>
            <p:ph idx="4294967295"/>
          </p:nvPr>
        </p:nvSpPr>
        <p:spPr/>
        <p:txBody>
          <a:bodyPr/>
          <a:lstStyle/>
          <a:p>
            <a:r>
              <a:rPr lang="en-US" smtClean="0"/>
              <a:t>If handles change, there are problems with all services based on them.   </a:t>
            </a:r>
          </a:p>
          <a:p>
            <a:r>
              <a:rPr lang="en-US" smtClean="0"/>
              <a:t>For example if you have an announcement service, the paper appears to be new.</a:t>
            </a:r>
          </a:p>
          <a:p>
            <a:r>
              <a:rPr lang="en-US" smtClean="0"/>
              <a:t>If you have an author claiming service, the author appears to loose a paper and has to select the paper again. </a:t>
            </a:r>
          </a:p>
          <a:p>
            <a:pPr>
              <a:buFont typeface="Arial" charset="0"/>
              <a:buNone/>
            </a:pPr>
            <a:endParaRPr lang="en-US" smtClean="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p:cNvSpPr>
          <p:nvPr>
            <p:ph type="title"/>
          </p:nvPr>
        </p:nvSpPr>
        <p:spPr/>
        <p:txBody>
          <a:bodyPr/>
          <a:lstStyle/>
          <a:p>
            <a:r>
              <a:rPr lang="en-US" smtClean="0"/>
              <a:t>third part: ssh</a:t>
            </a:r>
          </a:p>
        </p:txBody>
      </p:sp>
      <p:sp>
        <p:nvSpPr>
          <p:cNvPr id="116739" name="Rectangle 3"/>
          <p:cNvSpPr>
            <a:spLocks noGrp="1"/>
          </p:cNvSpPr>
          <p:nvPr>
            <p:ph type="body" idx="1"/>
          </p:nvPr>
        </p:nvSpPr>
        <p:spPr/>
        <p:txBody>
          <a:bodyPr/>
          <a:lstStyle/>
          <a:p>
            <a:r>
              <a:rPr lang="en-US" dirty="0" smtClean="0"/>
              <a:t>a bit about the computer </a:t>
            </a:r>
          </a:p>
          <a:p>
            <a:r>
              <a:rPr lang="en-US" dirty="0" smtClean="0"/>
              <a:t>the Internet</a:t>
            </a:r>
          </a:p>
          <a:p>
            <a:r>
              <a:rPr lang="en-US" dirty="0" err="1" smtClean="0"/>
              <a:t>ssh</a:t>
            </a:r>
            <a:r>
              <a:rPr lang="en-US" dirty="0" smtClean="0"/>
              <a:t> and our host</a:t>
            </a:r>
          </a:p>
          <a:p>
            <a:r>
              <a:rPr lang="en-US" dirty="0" smtClean="0"/>
              <a:t>a brief discussion of the operating system of the host</a:t>
            </a:r>
          </a:p>
          <a:p>
            <a:endParaRPr lang="en-US" dirty="0" smtClean="0"/>
          </a:p>
          <a:p>
            <a:endParaRPr lang="en-US"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p:cNvSpPr>
          <p:nvPr>
            <p:ph type="title"/>
          </p:nvPr>
        </p:nvSpPr>
        <p:spPr/>
        <p:txBody>
          <a:bodyPr/>
          <a:lstStyle/>
          <a:p>
            <a:r>
              <a:rPr lang="en-US" dirty="0" smtClean="0"/>
              <a:t>a few words about a computer</a:t>
            </a:r>
          </a:p>
        </p:txBody>
      </p:sp>
      <p:sp>
        <p:nvSpPr>
          <p:cNvPr id="136195" name="Rectangle 3"/>
          <p:cNvSpPr>
            <a:spLocks noGrp="1"/>
          </p:cNvSpPr>
          <p:nvPr>
            <p:ph type="body" idx="1"/>
          </p:nvPr>
        </p:nvSpPr>
        <p:spPr/>
        <p:txBody>
          <a:bodyPr/>
          <a:lstStyle/>
          <a:p>
            <a:r>
              <a:rPr lang="en-US" smtClean="0"/>
              <a:t>To use a computer you need to know something about its operating system (o/s). </a:t>
            </a:r>
          </a:p>
          <a:p>
            <a:r>
              <a:rPr lang="en-US" smtClean="0"/>
              <a:t>The o/s sets out how the computer behaves. </a:t>
            </a:r>
          </a:p>
          <a:p>
            <a:r>
              <a:rPr lang="en-US" smtClean="0"/>
              <a:t>There are two o/s flavors that are widely used</a:t>
            </a:r>
          </a:p>
          <a:p>
            <a:pPr lvl="1"/>
            <a:r>
              <a:rPr lang="en-US" smtClean="0"/>
              <a:t>MS Windows (in various version)</a:t>
            </a:r>
          </a:p>
          <a:p>
            <a:pPr lvl="1"/>
            <a:r>
              <a:rPr lang="en-US" smtClean="0"/>
              <a:t>UNIX-like operating system</a:t>
            </a:r>
          </a:p>
          <a:p>
            <a:r>
              <a:rPr lang="en-US" smtClean="0"/>
              <a:t>Our server runs an o/s called “Debian GNU/Linux”</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Title 3"/>
          <p:cNvSpPr>
            <a:spLocks noGrp="1"/>
          </p:cNvSpPr>
          <p:nvPr>
            <p:ph type="title" idx="4294967295"/>
          </p:nvPr>
        </p:nvSpPr>
        <p:spPr/>
        <p:txBody>
          <a:bodyPr/>
          <a:lstStyle/>
          <a:p>
            <a:pPr eaLnBrk="1" hangingPunct="1"/>
            <a:r>
              <a:rPr lang="en-US" smtClean="0"/>
              <a:t>some generalities about Debian</a:t>
            </a:r>
          </a:p>
        </p:txBody>
      </p:sp>
      <p:sp>
        <p:nvSpPr>
          <p:cNvPr id="96258" name="Content Placeholder 4"/>
          <p:cNvSpPr>
            <a:spLocks noGrp="1"/>
          </p:cNvSpPr>
          <p:nvPr>
            <p:ph idx="4294967295"/>
          </p:nvPr>
        </p:nvSpPr>
        <p:spPr/>
        <p:txBody>
          <a:bodyPr/>
          <a:lstStyle/>
          <a:p>
            <a:pPr eaLnBrk="1" hangingPunct="1"/>
            <a:r>
              <a:rPr lang="en-US" smtClean="0"/>
              <a:t>Debian is an open-source computer operating system developed and maintained by  a large group of volunteer.</a:t>
            </a:r>
          </a:p>
          <a:p>
            <a:pPr eaLnBrk="1" hangingPunct="1"/>
            <a:r>
              <a:rPr lang="en-US" smtClean="0"/>
              <a:t>Debian packages together a very large set of pieces of software into a coherent system.</a:t>
            </a:r>
          </a:p>
          <a:p>
            <a:pPr eaLnBrk="1" hangingPunct="1"/>
            <a:r>
              <a:rPr lang="en-US" smtClean="0"/>
              <a:t>It provides a version of the UNIX operating system using Linux.</a:t>
            </a:r>
          </a:p>
          <a:p>
            <a:pPr eaLnBrk="1" hangingPunct="1"/>
            <a:r>
              <a:rPr lang="en-US" smtClean="0"/>
              <a:t>The following notes hold for all (?) Unix flavor operating systems.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files</a:t>
            </a:r>
          </a:p>
        </p:txBody>
      </p:sp>
      <p:sp>
        <p:nvSpPr>
          <p:cNvPr id="97282" name="Text Box 2"/>
          <p:cNvSpPr txBox="1">
            <a:spLocks noChangeArrowheads="1"/>
          </p:cNvSpPr>
          <p:nvPr/>
        </p:nvSpPr>
        <p:spPr bwMode="auto">
          <a:xfrm>
            <a:off x="457200" y="1600200"/>
            <a:ext cx="8226425" cy="4522788"/>
          </a:xfrm>
          <a:prstGeom prst="rect">
            <a:avLst/>
          </a:prstGeom>
          <a:noFill/>
          <a:ln w="9525">
            <a:noFill/>
            <a:round/>
            <a:headEnd/>
            <a:tailEnd/>
          </a:ln>
        </p:spPr>
        <p:txBody>
          <a:bodyPr lIns="0" tIns="0" rIns="0" bIns="0"/>
          <a:lstStyle/>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Files are continuous chunks data on disks that are required  for software applications.</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Files have names.</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Files have permissions attached to them, discussed in "permissions model". </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Files have times attached to them. Usually the mtime (time of contents modification) is the only one shown.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p:cNvSpPr>
          <p:nvPr>
            <p:ph type="title"/>
          </p:nvPr>
        </p:nvSpPr>
        <p:spPr/>
        <p:txBody>
          <a:bodyPr/>
          <a:lstStyle/>
          <a:p>
            <a:r>
              <a:rPr lang="en-US" smtClean="0"/>
              <a:t>directories</a:t>
            </a:r>
          </a:p>
        </p:txBody>
      </p:sp>
      <p:sp>
        <p:nvSpPr>
          <p:cNvPr id="134147" name="Rectangle 3"/>
          <p:cNvSpPr>
            <a:spLocks noGrp="1"/>
          </p:cNvSpPr>
          <p:nvPr>
            <p:ph type="body" idx="1"/>
          </p:nvPr>
        </p:nvSpPr>
        <p:spPr/>
        <p:txBody>
          <a:bodyPr/>
          <a:lstStyle/>
          <a:p>
            <a:r>
              <a:rPr lang="en-US" smtClean="0">
                <a:solidFill>
                  <a:srgbClr val="FFFFFF"/>
                </a:solidFill>
              </a:rPr>
              <a:t>Directories are files that contain other files. Microsoft calls them folders.</a:t>
            </a:r>
          </a:p>
          <a:p>
            <a:r>
              <a:rPr lang="en-US" smtClean="0">
                <a:solidFill>
                  <a:srgbClr val="FFFFFF"/>
                </a:solidFill>
              </a:rPr>
              <a:t>They have names, permissions and times like other files. </a:t>
            </a:r>
          </a:p>
          <a:p>
            <a:r>
              <a:rPr lang="en-US" smtClean="0">
                <a:solidFill>
                  <a:srgbClr val="FFFFFF"/>
                </a:solidFill>
              </a:rPr>
              <a:t>In UNIX, the directory separator is “/”</a:t>
            </a:r>
          </a:p>
          <a:p>
            <a:r>
              <a:rPr lang="en-US" smtClean="0">
                <a:solidFill>
                  <a:srgbClr val="FFFFFF"/>
                </a:solidFill>
              </a:rPr>
              <a:t>The top directory is “/” on its own. </a:t>
            </a:r>
          </a:p>
          <a:p>
            <a:pPr>
              <a:buFont typeface="Arial" charset="0"/>
              <a:buNone/>
            </a:pPr>
            <a:endParaRPr lang="en-US"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p:cNvSpPr>
          <p:nvPr>
            <p:ph type="title"/>
          </p:nvPr>
        </p:nvSpPr>
        <p:spPr/>
        <p:txBody>
          <a:bodyPr/>
          <a:lstStyle/>
          <a:p>
            <a:r>
              <a:rPr lang="en-US" smtClean="0"/>
              <a:t>links</a:t>
            </a:r>
          </a:p>
        </p:txBody>
      </p:sp>
      <p:sp>
        <p:nvSpPr>
          <p:cNvPr id="135171" name="Rectangle 3"/>
          <p:cNvSpPr>
            <a:spLocks noGrp="1"/>
          </p:cNvSpPr>
          <p:nvPr>
            <p:ph type="body" idx="1"/>
          </p:nvPr>
        </p:nvSpPr>
        <p:spPr/>
        <p:txBody>
          <a:bodyPr/>
          <a:lstStyle/>
          <a:p>
            <a:r>
              <a:rPr lang="en-US" smtClean="0"/>
              <a:t>Links are files that contain the address of other files.</a:t>
            </a:r>
          </a:p>
          <a:p>
            <a:r>
              <a:rPr lang="en-US" smtClean="0"/>
              <a:t>In MS Windows, links are called shortcuts.</a:t>
            </a:r>
          </a:p>
          <a:p>
            <a:r>
              <a:rPr lang="en-US" smtClean="0"/>
              <a:t>The times and permissions of links are kept but they are of no importance. </a:t>
            </a:r>
          </a:p>
          <a:p>
            <a:endParaRPr lang="en-US"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users and groups</a:t>
            </a:r>
          </a:p>
        </p:txBody>
      </p:sp>
      <p:sp>
        <p:nvSpPr>
          <p:cNvPr id="99330" name="Text Box 2"/>
          <p:cNvSpPr txBox="1">
            <a:spLocks noChangeArrowheads="1"/>
          </p:cNvSpPr>
          <p:nvPr/>
        </p:nvSpPr>
        <p:spPr bwMode="auto">
          <a:xfrm>
            <a:off x="457200" y="1600200"/>
            <a:ext cx="8226425" cy="5318125"/>
          </a:xfrm>
          <a:prstGeom prst="rect">
            <a:avLst/>
          </a:prstGeom>
          <a:noFill/>
          <a:ln w="9525">
            <a:noFill/>
            <a:round/>
            <a:headEnd/>
            <a:tailEnd/>
          </a:ln>
        </p:spPr>
        <p:txBody>
          <a:bodyPr lIns="0" tIns="0" rIns="0" bIns="0"/>
          <a:lstStyle/>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“root” is the user name of the superuser.</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The superuser has all privileges.</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There are other physical users, i.e. persons using the machine</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There are users that are virtual, usually created to run a daemon. For example, the web sever in run by a user www-data. </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Arbitrary users can be put together in groups.</a:t>
            </a:r>
          </a:p>
          <a:p>
            <a:pPr marL="328613" indent="-328613">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rPr>
              <a:t>permission model</a:t>
            </a:r>
          </a:p>
        </p:txBody>
      </p:sp>
      <p:sp>
        <p:nvSpPr>
          <p:cNvPr id="101378" name="Text Box 2"/>
          <p:cNvSpPr txBox="1">
            <a:spLocks noChangeArrowheads="1"/>
          </p:cNvSpPr>
          <p:nvPr/>
        </p:nvSpPr>
        <p:spPr bwMode="auto">
          <a:xfrm>
            <a:off x="457200" y="1295400"/>
            <a:ext cx="8226425" cy="5402263"/>
          </a:xfrm>
          <a:prstGeom prst="rect">
            <a:avLst/>
          </a:prstGeom>
          <a:noFill/>
          <a:ln w="9525">
            <a:noFill/>
            <a:round/>
            <a:headEnd/>
            <a:tailEnd/>
          </a:ln>
        </p:spPr>
        <p:txBody>
          <a:bodyPr lIns="0" tIns="0" rIns="0" bIns="0"/>
          <a:lstStyle/>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Permission of files are given</a:t>
            </a:r>
          </a:p>
          <a:p>
            <a:pPr marL="728663" lvl="1" indent="-271463">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rPr>
              <a:t>to the owner of the file</a:t>
            </a:r>
          </a:p>
          <a:p>
            <a:pPr marL="728663" lvl="1" indent="-271463">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rPr>
              <a:t>to the group of the file</a:t>
            </a:r>
          </a:p>
          <a:p>
            <a:pPr marL="728663" lvl="1" indent="-271463">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400">
                <a:solidFill>
                  <a:srgbClr val="FFFFFF"/>
                </a:solidFill>
              </a:rPr>
              <a:t>and to the rest of the world</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A group is a grouping of users. Unix allows to define any number of groups and make users a member of it. </a:t>
            </a:r>
          </a:p>
          <a:p>
            <a:pPr marL="328613" indent="-328613">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2800">
                <a:solidFill>
                  <a:srgbClr val="FFFFFF"/>
                </a:solidFill>
              </a:rPr>
              <a:t>The rest of the world are all other users who have access to the system. That includes www-data!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user name &amp; password</a:t>
            </a:r>
          </a:p>
        </p:txBody>
      </p:sp>
      <p:sp>
        <p:nvSpPr>
          <p:cNvPr id="91138" name="Text Box 2"/>
          <p:cNvSpPr txBox="1">
            <a:spLocks noChangeArrowheads="1"/>
          </p:cNvSpPr>
          <p:nvPr/>
        </p:nvSpPr>
        <p:spPr bwMode="auto">
          <a:xfrm>
            <a:off x="457200" y="1600200"/>
            <a:ext cx="8229600" cy="44196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To </a:t>
            </a:r>
            <a:r>
              <a:rPr lang="en-US" sz="3200">
                <a:solidFill>
                  <a:srgbClr val="FFFFFF"/>
                </a:solidFill>
                <a:latin typeface="Calibri" pitchFamily="34" charset="0"/>
              </a:rPr>
              <a:t>work with our server, </a:t>
            </a:r>
            <a:r>
              <a:rPr lang="ru-RU" sz="3200">
                <a:solidFill>
                  <a:srgbClr val="FFFFFF"/>
                </a:solidFill>
                <a:latin typeface="Calibri" pitchFamily="34" charset="0"/>
              </a:rPr>
              <a:t>you need a use name and a password.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You can choose your user name as a short form of your own name.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ru-RU" sz="3200">
                <a:solidFill>
                  <a:srgbClr val="FFFFFF"/>
                </a:solidFill>
                <a:latin typeface="Calibri" pitchFamily="34" charset="0"/>
              </a:rPr>
              <a:t>It should be all lowercases and can not have spaces.</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Please don’t choose an insecure password. </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ru-RU"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mtClean="0"/>
              <a:t>benefits: availability</a:t>
            </a:r>
          </a:p>
        </p:txBody>
      </p:sp>
      <p:sp>
        <p:nvSpPr>
          <p:cNvPr id="26626" name="Content Placeholder 2"/>
          <p:cNvSpPr>
            <a:spLocks noGrp="1"/>
          </p:cNvSpPr>
          <p:nvPr>
            <p:ph idx="1"/>
          </p:nvPr>
        </p:nvSpPr>
        <p:spPr>
          <a:xfrm>
            <a:off x="457200" y="1600200"/>
            <a:ext cx="8229600" cy="4876800"/>
          </a:xfrm>
        </p:spPr>
        <p:txBody>
          <a:bodyPr/>
          <a:lstStyle/>
          <a:p>
            <a:pPr eaLnBrk="1" hangingPunct="1"/>
            <a:r>
              <a:rPr lang="en-US" smtClean="0"/>
              <a:t>Digital libraries bring the information closer to the user than physical libraries can</a:t>
            </a:r>
          </a:p>
          <a:p>
            <a:pPr lvl="1" eaLnBrk="1" hangingPunct="1"/>
            <a:r>
              <a:rPr lang="en-US" smtClean="0"/>
              <a:t>physically</a:t>
            </a:r>
          </a:p>
          <a:p>
            <a:pPr lvl="1" eaLnBrk="1" hangingPunct="1"/>
            <a:r>
              <a:rPr lang="en-US" smtClean="0"/>
              <a:t>temporarily</a:t>
            </a:r>
          </a:p>
          <a:p>
            <a:pPr eaLnBrk="1" hangingPunct="1"/>
            <a:r>
              <a:rPr lang="en-US" smtClean="0"/>
              <a:t>Even when you are in the physical library you still get faster access to digital library items.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p:cNvSpPr>
          <p:nvPr>
            <p:ph type="title"/>
          </p:nvPr>
        </p:nvSpPr>
        <p:spPr/>
        <p:txBody>
          <a:bodyPr/>
          <a:lstStyle/>
          <a:p>
            <a:r>
              <a:rPr lang="en-US" smtClean="0"/>
              <a:t>the Internet</a:t>
            </a:r>
          </a:p>
        </p:txBody>
      </p:sp>
      <p:sp>
        <p:nvSpPr>
          <p:cNvPr id="117763" name="Rectangle 3"/>
          <p:cNvSpPr>
            <a:spLocks noGrp="1"/>
          </p:cNvSpPr>
          <p:nvPr>
            <p:ph type="body" idx="1"/>
          </p:nvPr>
        </p:nvSpPr>
        <p:spPr>
          <a:xfrm>
            <a:off x="457200" y="1295400"/>
            <a:ext cx="8229600" cy="5257800"/>
          </a:xfrm>
        </p:spPr>
        <p:txBody>
          <a:bodyPr/>
          <a:lstStyle/>
          <a:p>
            <a:r>
              <a:rPr lang="en-US" smtClean="0"/>
              <a:t>The Internet is an interconnected set of physically disparate networks.</a:t>
            </a:r>
          </a:p>
          <a:p>
            <a:r>
              <a:rPr lang="en-US" smtClean="0"/>
              <a:t>Each computer, when connected to the Internet has an IP address. It's a four-byte number written as four decimal number from 0 to 255 connected by dots. Example: 148.4.2.231.</a:t>
            </a:r>
          </a:p>
          <a:p>
            <a:r>
              <a:rPr lang="en-US" smtClean="0"/>
              <a:t>Once a computer has an address, it can communicate with others using a protocol known as IP.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p:cNvSpPr>
          <p:nvPr>
            <p:ph type="title"/>
          </p:nvPr>
        </p:nvSpPr>
        <p:spPr/>
        <p:txBody>
          <a:bodyPr/>
          <a:lstStyle/>
          <a:p>
            <a:r>
              <a:rPr lang="en-US" smtClean="0"/>
              <a:t>Internet application protocols</a:t>
            </a:r>
          </a:p>
        </p:txBody>
      </p:sp>
      <p:sp>
        <p:nvSpPr>
          <p:cNvPr id="137219" name="Rectangle 3"/>
          <p:cNvSpPr>
            <a:spLocks noGrp="1"/>
          </p:cNvSpPr>
          <p:nvPr>
            <p:ph type="body" idx="1"/>
          </p:nvPr>
        </p:nvSpPr>
        <p:spPr/>
        <p:txBody>
          <a:bodyPr/>
          <a:lstStyle/>
          <a:p>
            <a:r>
              <a:rPr lang="en-US" smtClean="0"/>
              <a:t>Once we have the Internet, we need protocols to work with it.</a:t>
            </a:r>
          </a:p>
          <a:p>
            <a:r>
              <a:rPr lang="en-US" smtClean="0"/>
              <a:t>They are called Internet application protocols.</a:t>
            </a:r>
          </a:p>
          <a:p>
            <a:r>
              <a:rPr lang="en-US" smtClean="0"/>
              <a:t>Their king is the domain name system.</a:t>
            </a:r>
          </a:p>
          <a:p>
            <a:r>
              <a:rPr lang="en-US" smtClean="0"/>
              <a:t>Two other protocol we will work with are http and ssh.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ext Box 1"/>
          <p:cNvSpPr txBox="1">
            <a:spLocks noChangeArrowheads="1"/>
          </p:cNvSpPr>
          <p:nvPr/>
        </p:nvSpPr>
        <p:spPr bwMode="auto">
          <a:xfrm>
            <a:off x="457200" y="274638"/>
            <a:ext cx="8220075" cy="1133475"/>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Domain Name System</a:t>
            </a:r>
          </a:p>
        </p:txBody>
      </p:sp>
      <p:sp>
        <p:nvSpPr>
          <p:cNvPr id="31746" name="Text Box 2"/>
          <p:cNvSpPr txBox="1">
            <a:spLocks noChangeArrowheads="1"/>
          </p:cNvSpPr>
          <p:nvPr/>
        </p:nvSpPr>
        <p:spPr bwMode="auto">
          <a:xfrm>
            <a:off x="457200" y="1600200"/>
            <a:ext cx="8220075" cy="4516438"/>
          </a:xfrm>
          <a:prstGeom prst="rect">
            <a:avLst/>
          </a:prstGeom>
          <a:noFill/>
          <a:ln w="9525">
            <a:noFill/>
            <a:round/>
            <a:headEnd/>
            <a:tailEnd/>
          </a:ln>
          <a:effectLst/>
        </p:spPr>
        <p:txBody>
          <a:bodyPr lIns="0" tIns="0" rIns="0" bIns="0"/>
          <a:lstStyle/>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 System allows us to associate human-friendly names with IP addresses. These names are called domains names.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Domain names can be leased from domain </a:t>
            </a:r>
            <a:r>
              <a:rPr lang="en-US" sz="2800" dirty="0" err="1">
                <a:solidFill>
                  <a:srgbClr val="FFFFFF"/>
                </a:solidFill>
                <a:latin typeface="+mn-lt"/>
              </a:rPr>
              <a:t>nate</a:t>
            </a:r>
            <a:r>
              <a:rPr lang="en-US" sz="2800" dirty="0">
                <a:solidFill>
                  <a:srgbClr val="FFFFFF"/>
                </a:solidFill>
                <a:latin typeface="+mn-lt"/>
              </a:rPr>
              <a:t> registrars.</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A machine with a domain name on the Internet is called a host. </a:t>
            </a:r>
          </a:p>
          <a:p>
            <a:pPr marL="328613" indent="-317500" fontAlgn="auto">
              <a:lnSpc>
                <a:spcPct val="110000"/>
              </a:lnSpc>
              <a:spcBef>
                <a:spcPts val="700"/>
              </a:spcBef>
              <a:spcAft>
                <a:spcPts val="0"/>
              </a:spcAft>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When we know the domain name of the host, we can communicate with the host.  </a:t>
            </a:r>
          </a:p>
          <a:p>
            <a:pPr marL="11113" fontAlgn="auto">
              <a:lnSpc>
                <a:spcPct val="110000"/>
              </a:lnSpc>
              <a:spcBef>
                <a:spcPts val="700"/>
              </a:spcBef>
              <a:spcAft>
                <a:spcPts val="0"/>
              </a:spcAft>
              <a:buClr>
                <a:srgbClr val="FFFFFF"/>
              </a:buCl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800" dirty="0">
                <a:solidFill>
                  <a:srgbClr val="FFFFFF"/>
                </a:solidFill>
                <a:latin typeface="+mn-lt"/>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rtlCol="0">
            <a:normAutofit fontScale="90000"/>
          </a:bodyPr>
          <a:lstStyle/>
          <a:p>
            <a:pPr eaLnBrk="1" fontAlgn="auto" hangingPunct="1">
              <a:spcAft>
                <a:spcPts val="0"/>
              </a:spcAft>
              <a:defRPr/>
            </a:pPr>
            <a:r>
              <a:rPr lang="en-US" dirty="0" smtClean="0"/>
              <a:t>protocols to communicate with hosts</a:t>
            </a:r>
            <a:endParaRPr lang="en-US" dirty="0"/>
          </a:p>
        </p:txBody>
      </p:sp>
      <p:sp>
        <p:nvSpPr>
          <p:cNvPr id="3" name="Content Placeholder 2"/>
          <p:cNvSpPr>
            <a:spLocks noGrp="1"/>
          </p:cNvSpPr>
          <p:nvPr>
            <p:ph idx="4294967295"/>
          </p:nvPr>
        </p:nvSpPr>
        <p:spPr/>
        <p:txBody>
          <a:bodyPr>
            <a:normAutofit/>
          </a:bodyPr>
          <a:lstStyle/>
          <a:p>
            <a:pPr eaLnBrk="1" hangingPunct="1">
              <a:lnSpc>
                <a:spcPct val="90000"/>
              </a:lnSpc>
            </a:pPr>
            <a:r>
              <a:rPr lang="en-US" smtClean="0"/>
              <a:t>There are two protocols we use in this class.</a:t>
            </a:r>
          </a:p>
          <a:p>
            <a:pPr lvl="1" eaLnBrk="1" hangingPunct="1">
              <a:lnSpc>
                <a:spcPct val="90000"/>
              </a:lnSpc>
            </a:pPr>
            <a:r>
              <a:rPr lang="en-US" smtClean="0"/>
              <a:t>We use http to work with the omeka web interface</a:t>
            </a:r>
          </a:p>
          <a:p>
            <a:pPr lvl="1" eaLnBrk="1" hangingPunct="1">
              <a:lnSpc>
                <a:spcPct val="90000"/>
              </a:lnSpc>
            </a:pPr>
            <a:r>
              <a:rPr lang="en-US" smtClean="0"/>
              <a:t>We use ssh for some special operations.</a:t>
            </a:r>
          </a:p>
          <a:p>
            <a:pPr eaLnBrk="1" hangingPunct="1">
              <a:lnSpc>
                <a:spcPct val="90000"/>
              </a:lnSpc>
            </a:pPr>
            <a:r>
              <a:rPr lang="en-US" smtClean="0"/>
              <a:t>Both protocols are client/server protocols.</a:t>
            </a:r>
          </a:p>
          <a:p>
            <a:pPr eaLnBrk="1" hangingPunct="1">
              <a:lnSpc>
                <a:spcPct val="90000"/>
              </a:lnSpc>
            </a:pPr>
            <a:r>
              <a:rPr lang="en-US" smtClean="0"/>
              <a:t>You run as ssh or http client on your local machine.</a:t>
            </a:r>
          </a:p>
          <a:p>
            <a:pPr eaLnBrk="1" hangingPunct="1">
              <a:lnSpc>
                <a:spcPct val="90000"/>
              </a:lnSpc>
            </a:pPr>
            <a:r>
              <a:rPr lang="en-US" smtClean="0"/>
              <a:t>You communicate with a machine that runs ssh or http server software. </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Text Box 1"/>
          <p:cNvSpPr txBox="1">
            <a:spLocks noChangeArrowheads="1"/>
          </p:cNvSpPr>
          <p:nvPr/>
        </p:nvSpPr>
        <p:spPr bwMode="auto">
          <a:xfrm>
            <a:off x="457200" y="274638"/>
            <a:ext cx="8224838" cy="1138237"/>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ssh protocol</a:t>
            </a:r>
          </a:p>
        </p:txBody>
      </p:sp>
      <p:sp>
        <p:nvSpPr>
          <p:cNvPr id="87042" name="Text Box 2"/>
          <p:cNvSpPr txBox="1">
            <a:spLocks noChangeArrowheads="1"/>
          </p:cNvSpPr>
          <p:nvPr/>
        </p:nvSpPr>
        <p:spPr bwMode="auto">
          <a:xfrm>
            <a:off x="457200" y="1295400"/>
            <a:ext cx="8224838" cy="5257800"/>
          </a:xfrm>
          <a:prstGeom prst="rect">
            <a:avLst/>
          </a:prstGeom>
          <a:noFill/>
          <a:ln w="9525">
            <a:noFill/>
            <a:round/>
            <a:headEnd/>
            <a:tailEnd/>
          </a:ln>
        </p:spPr>
        <p:txBody>
          <a:bodyPr lIns="0" tIns="0" rIns="0" bIns="0"/>
          <a:lstStyle/>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ssh is protocol that uses public key cryptography to encrypt a stream of communication between client and server.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This allows us to privately manipulate the server.  Or “manipulations” are really just changes to files on the server that contain our web pages.  </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US" sz="3200">
                <a:solidFill>
                  <a:srgbClr val="FFFFFF"/>
                </a:solidFill>
                <a:latin typeface="Calibri" pitchFamily="34" charset="0"/>
              </a:rPr>
              <a:t>The ssh client software we use on the PC is called WinSCP. It is a file transfer program.</a:t>
            </a:r>
          </a:p>
          <a:p>
            <a:pPr marL="328613" indent="-317500">
              <a:lnSpc>
                <a:spcPts val="3450"/>
              </a:lnSpc>
              <a:spcBef>
                <a:spcPts val="8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US"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ext Box 1"/>
          <p:cNvSpPr txBox="1">
            <a:spLocks noChangeArrowheads="1"/>
          </p:cNvSpPr>
          <p:nvPr/>
        </p:nvSpPr>
        <p:spPr bwMode="auto">
          <a:xfrm>
            <a:off x="457200" y="274638"/>
            <a:ext cx="8226425" cy="1139825"/>
          </a:xfrm>
          <a:prstGeom prst="rect">
            <a:avLst/>
          </a:prstGeom>
          <a:noFill/>
          <a:ln w="9525">
            <a:noFill/>
            <a:round/>
            <a:headEnd/>
            <a:tailEnd/>
          </a:ln>
        </p:spPr>
        <p:txBody>
          <a:bodyPr lIns="0" tIns="0" rIns="0" bIns="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ru-RU" sz="4000">
                <a:solidFill>
                  <a:srgbClr val="E3EBF1"/>
                </a:solidFill>
                <a:latin typeface="Calibri" pitchFamily="34" charset="0"/>
              </a:rPr>
              <a:t>our server</a:t>
            </a:r>
          </a:p>
        </p:txBody>
      </p:sp>
      <p:sp>
        <p:nvSpPr>
          <p:cNvPr id="89090" name="Text Box 2"/>
          <p:cNvSpPr txBox="1">
            <a:spLocks noChangeArrowheads="1"/>
          </p:cNvSpPr>
          <p:nvPr/>
        </p:nvSpPr>
        <p:spPr bwMode="auto">
          <a:xfrm>
            <a:off x="457200" y="1219200"/>
            <a:ext cx="8382000" cy="5305425"/>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Is the machine wotan.liu.edu</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We also say it is a “host” on the Internet. </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wotan is the head of the gods in the Germanic legend. The name has nothing to do with Chinese food.</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is a humble PC.</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runs the testing version of Debian/GNU Linux.</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runs both http and ssh server software.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It is maintained by Thomas Krichel.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endParaRPr lang="en-GB" sz="32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ext Box 1"/>
          <p:cNvSpPr txBox="1">
            <a:spLocks noChangeArrowheads="1"/>
          </p:cNvSpPr>
          <p:nvPr/>
        </p:nvSpPr>
        <p:spPr bwMode="auto">
          <a:xfrm>
            <a:off x="457200" y="274638"/>
            <a:ext cx="8229600" cy="1143000"/>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the web site</a:t>
            </a:r>
            <a:r>
              <a:rPr lang="ru-RU" sz="4000">
                <a:solidFill>
                  <a:srgbClr val="E3EBF1"/>
                </a:solidFill>
                <a:latin typeface="Calibri" pitchFamily="34" charset="0"/>
              </a:rPr>
              <a:t> </a:t>
            </a:r>
          </a:p>
        </p:txBody>
      </p:sp>
      <p:sp>
        <p:nvSpPr>
          <p:cNvPr id="93186" name="Text Box 2"/>
          <p:cNvSpPr txBox="1">
            <a:spLocks noChangeArrowheads="1"/>
          </p:cNvSpPr>
          <p:nvPr/>
        </p:nvSpPr>
        <p:spPr bwMode="auto">
          <a:xfrm>
            <a:off x="228600" y="1219200"/>
            <a:ext cx="8686800" cy="4806950"/>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As part of the course, you are being provided with web space on the server wotan.liu.edu, at the URL</a:t>
            </a:r>
          </a:p>
          <a:p>
            <a:pPr marL="328613" indent="-317500">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	http://wotan.liu.edu/</a:t>
            </a:r>
            <a:r>
              <a:rPr lang="en-US" sz="3200">
                <a:solidFill>
                  <a:srgbClr val="FFFFFF"/>
                </a:solidFill>
                <a:latin typeface="Calibri" pitchFamily="34" charset="0"/>
              </a:rPr>
              <a:t>home/</a:t>
            </a:r>
            <a:r>
              <a:rPr lang="en-GB" sz="3200" i="1">
                <a:solidFill>
                  <a:srgbClr val="FFFFFF"/>
                </a:solidFill>
                <a:latin typeface="Calibri" pitchFamily="34" charset="0"/>
              </a:rPr>
              <a:t>user </a:t>
            </a:r>
          </a:p>
          <a:p>
            <a:pPr marL="328613" indent="-317500" algn="just">
              <a:spcBef>
                <a:spcPts val="700"/>
              </a:spcBef>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	where </a:t>
            </a:r>
            <a:r>
              <a:rPr lang="en-GB" sz="3200" i="1">
                <a:solidFill>
                  <a:srgbClr val="FFFFFF"/>
                </a:solidFill>
                <a:latin typeface="Calibri" pitchFamily="34" charset="0"/>
              </a:rPr>
              <a:t>user</a:t>
            </a:r>
            <a:r>
              <a:rPr lang="en-GB" sz="3200">
                <a:solidFill>
                  <a:srgbClr val="FFFFFF"/>
                </a:solidFill>
                <a:latin typeface="Calibri" pitchFamily="34" charset="0"/>
              </a:rPr>
              <a:t> is a user name that you have chosen. </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This shows a list of available fails as prepared by the web server at wotan. </a:t>
            </a:r>
          </a:p>
          <a:p>
            <a:pPr marL="328613" indent="-317500" algn="just">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a:solidFill>
                  <a:srgbClr val="FFFFFF"/>
                </a:solidFill>
                <a:latin typeface="Calibri" pitchFamily="34" charset="0"/>
              </a:rPr>
              <a:t>This is a page that Thomas has prepared for you.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p:cNvSpPr>
          <p:nvPr>
            <p:ph type="title"/>
          </p:nvPr>
        </p:nvSpPr>
        <p:spPr/>
        <p:txBody>
          <a:bodyPr/>
          <a:lstStyle/>
          <a:p>
            <a:r>
              <a:rPr lang="en-US" smtClean="0"/>
              <a:t>ssh protocol</a:t>
            </a:r>
          </a:p>
        </p:txBody>
      </p:sp>
      <p:sp>
        <p:nvSpPr>
          <p:cNvPr id="138243" name="Rectangle 3"/>
          <p:cNvSpPr>
            <a:spLocks noGrp="1"/>
          </p:cNvSpPr>
          <p:nvPr>
            <p:ph type="body" idx="1"/>
          </p:nvPr>
        </p:nvSpPr>
        <p:spPr/>
        <p:txBody>
          <a:bodyPr/>
          <a:lstStyle/>
          <a:p>
            <a:r>
              <a:rPr lang="en-US" smtClean="0"/>
              <a:t>The ssh protocol implements a secure connection to the server over which we can</a:t>
            </a:r>
          </a:p>
          <a:p>
            <a:pPr lvl="1"/>
            <a:r>
              <a:rPr lang="en-US" smtClean="0"/>
              <a:t> send instructions to it</a:t>
            </a:r>
          </a:p>
          <a:p>
            <a:pPr lvl="1"/>
            <a:r>
              <a:rPr lang="en-US" smtClean="0"/>
              <a:t>store files on it.</a:t>
            </a:r>
          </a:p>
          <a:p>
            <a:r>
              <a:rPr lang="en-US" smtClean="0"/>
              <a:t>wotan run an ssh server.</a:t>
            </a:r>
          </a:p>
          <a:p>
            <a:r>
              <a:rPr lang="en-US" smtClean="0"/>
              <a:t>On your machines, you run ssh client software. </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p:cNvSpPr>
          <p:nvPr>
            <p:ph type="title"/>
          </p:nvPr>
        </p:nvSpPr>
        <p:spPr/>
        <p:txBody>
          <a:bodyPr/>
          <a:lstStyle/>
          <a:p>
            <a:r>
              <a:rPr lang="en-US" smtClean="0"/>
              <a:t>ssh client software</a:t>
            </a:r>
          </a:p>
        </p:txBody>
      </p:sp>
      <p:sp>
        <p:nvSpPr>
          <p:cNvPr id="139267" name="Rectangle 3"/>
          <p:cNvSpPr>
            <a:spLocks noGrp="1"/>
          </p:cNvSpPr>
          <p:nvPr>
            <p:ph type="body" idx="1"/>
          </p:nvPr>
        </p:nvSpPr>
        <p:spPr>
          <a:xfrm>
            <a:off x="457200" y="1600200"/>
            <a:ext cx="8534400" cy="5029200"/>
          </a:xfrm>
        </p:spPr>
        <p:txBody>
          <a:bodyPr/>
          <a:lstStyle/>
          <a:p>
            <a:r>
              <a:rPr lang="en-US" smtClean="0"/>
              <a:t>On MS Windows machines, we run </a:t>
            </a:r>
          </a:p>
          <a:p>
            <a:pPr lvl="1"/>
            <a:r>
              <a:rPr lang="en-US" smtClean="0"/>
              <a:t>putty for interactive use</a:t>
            </a:r>
          </a:p>
          <a:p>
            <a:pPr lvl="1"/>
            <a:r>
              <a:rPr lang="en-US" smtClean="0"/>
              <a:t>WinSCP for file storage and retrieval.</a:t>
            </a:r>
          </a:p>
          <a:p>
            <a:r>
              <a:rPr lang="en-US" smtClean="0"/>
              <a:t>Usually, students in this class only need to understand WinSCP.</a:t>
            </a:r>
          </a:p>
          <a:p>
            <a:r>
              <a:rPr lang="en-US" smtClean="0"/>
              <a:t>On the Mac, you can use </a:t>
            </a:r>
          </a:p>
          <a:p>
            <a:pPr lvl="1"/>
            <a:r>
              <a:rPr lang="en-US" smtClean="0"/>
              <a:t>Cyberduck</a:t>
            </a:r>
          </a:p>
          <a:p>
            <a:pPr lvl="1"/>
            <a:r>
              <a:rPr lang="en-US" smtClean="0"/>
              <a:t>Fugu</a:t>
            </a:r>
          </a:p>
          <a:p>
            <a:r>
              <a:rPr lang="en-US" smtClean="0"/>
              <a:t>For interactive use on the Mac use Terminal.</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ext Box 1"/>
          <p:cNvSpPr txBox="1">
            <a:spLocks noChangeArrowheads="1"/>
          </p:cNvSpPr>
          <p:nvPr/>
        </p:nvSpPr>
        <p:spPr bwMode="auto">
          <a:xfrm>
            <a:off x="457200" y="228600"/>
            <a:ext cx="8220075" cy="1027113"/>
          </a:xfrm>
          <a:prstGeom prst="rect">
            <a:avLst/>
          </a:prstGeom>
          <a:noFill/>
          <a:ln w="9525">
            <a:noFill/>
            <a:round/>
            <a:headEnd/>
            <a:tailEnd/>
          </a:ln>
        </p:spPr>
        <p:txBody>
          <a:bodyPr lIns="0" tIns="0" rIns="0" bIns="0" anchor="ctr"/>
          <a:lstStyle/>
          <a:p>
            <a:pPr algn="ctr">
              <a:lnSpc>
                <a:spcPct val="88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winscp</a:t>
            </a:r>
          </a:p>
        </p:txBody>
      </p:sp>
      <p:sp>
        <p:nvSpPr>
          <p:cNvPr id="103426" name="Text Box 2"/>
          <p:cNvSpPr txBox="1">
            <a:spLocks noChangeArrowheads="1"/>
          </p:cNvSpPr>
          <p:nvPr/>
        </p:nvSpPr>
        <p:spPr bwMode="auto">
          <a:xfrm>
            <a:off x="457200" y="1143000"/>
            <a:ext cx="8382000" cy="5181600"/>
          </a:xfrm>
          <a:prstGeom prst="rect">
            <a:avLst/>
          </a:prstGeom>
          <a:noFill/>
          <a:ln w="9525">
            <a:noFill/>
            <a:round/>
            <a:headEnd/>
            <a:tailEnd/>
          </a:ln>
        </p:spPr>
        <p:txBody>
          <a:bodyPr lIns="0" tIns="0" rIns="0" bIns="0"/>
          <a:lstStyle/>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In winscp, the client that we use here most of the time, we don't make advanced use of public keys, we simply give a password.</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Note that winscp does not establish a connection to wotan. It simply uses ssh as a means to transfer files.</a:t>
            </a:r>
          </a:p>
          <a:p>
            <a:pPr marL="328613" indent="-317500">
              <a:lnSpc>
                <a:spcPct val="110000"/>
              </a:lnSpc>
              <a:spcBef>
                <a:spcPts val="700"/>
              </a:spcBef>
              <a:buClr>
                <a:srgbClr val="FFFFFF"/>
              </a:buClr>
              <a:buFont typeface="Arial" charset="0"/>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3200">
                <a:solidFill>
                  <a:srgbClr val="FFFFFF"/>
                </a:solidFill>
                <a:latin typeface="Calibri" pitchFamily="34" charset="0"/>
              </a:rPr>
              <a:t>When winscp saves a file, it may require to open a new connection and will ask you the password again. This request may be in a window you can't immediately see.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pPr eaLnBrk="1" hangingPunct="1"/>
            <a:r>
              <a:rPr lang="en-US" smtClean="0"/>
              <a:t>benefits: findability</a:t>
            </a:r>
          </a:p>
        </p:txBody>
      </p:sp>
      <p:sp>
        <p:nvSpPr>
          <p:cNvPr id="27650" name="Content Placeholder 2"/>
          <p:cNvSpPr>
            <a:spLocks noGrp="1"/>
          </p:cNvSpPr>
          <p:nvPr>
            <p:ph idx="1"/>
          </p:nvPr>
        </p:nvSpPr>
        <p:spPr/>
        <p:txBody>
          <a:bodyPr/>
          <a:lstStyle/>
          <a:p>
            <a:pPr eaLnBrk="1" hangingPunct="1"/>
            <a:r>
              <a:rPr lang="en-US" smtClean="0"/>
              <a:t>Information can be more easily found in digital than in print. </a:t>
            </a:r>
          </a:p>
          <a:p>
            <a:pPr eaLnBrk="1" hangingPunct="1"/>
            <a:r>
              <a:rPr lang="en-US" smtClean="0"/>
              <a:t>Some non-textual information is still only findable via metadata.</a:t>
            </a:r>
          </a:p>
          <a:p>
            <a:pPr eaLnBrk="1" hangingPunct="1"/>
            <a:r>
              <a:rPr lang="en-US" smtClean="0"/>
              <a:t>But computer scientists are working on that.</a:t>
            </a:r>
          </a:p>
          <a:p>
            <a:pPr eaLnBrk="1" hangingPunct="1"/>
            <a:endParaRPr lang="en-US"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ext Box 1"/>
          <p:cNvSpPr txBox="1">
            <a:spLocks noChangeArrowheads="1"/>
          </p:cNvSpPr>
          <p:nvPr/>
        </p:nvSpPr>
        <p:spPr bwMode="auto">
          <a:xfrm>
            <a:off x="381000" y="228600"/>
            <a:ext cx="8229600" cy="884238"/>
          </a:xfrm>
          <a:prstGeom prst="rect">
            <a:avLst/>
          </a:prstGeom>
          <a:noFill/>
          <a:ln w="9525">
            <a:noFill/>
            <a:round/>
            <a:headEnd/>
            <a:tailEnd/>
          </a:ln>
        </p:spPr>
        <p:txBody>
          <a:bodyPr lIns="90000" tIns="46800" rIns="90000" bIns="4680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open a wotan session with winscp</a:t>
            </a:r>
          </a:p>
        </p:txBody>
      </p:sp>
      <p:sp>
        <p:nvSpPr>
          <p:cNvPr id="107522" name="Text Box 2"/>
          <p:cNvSpPr txBox="1">
            <a:spLocks noChangeArrowheads="1"/>
          </p:cNvSpPr>
          <p:nvPr/>
        </p:nvSpPr>
        <p:spPr bwMode="auto">
          <a:xfrm>
            <a:off x="381000" y="1066800"/>
            <a:ext cx="8305800" cy="5345113"/>
          </a:xfrm>
          <a:prstGeom prst="rect">
            <a:avLst/>
          </a:prstGeom>
          <a:noFill/>
          <a:ln w="9525">
            <a:noFill/>
            <a:round/>
            <a:headEnd/>
            <a:tailEnd/>
          </a:ln>
        </p:spPr>
        <p:txBody>
          <a:bodyPr lIns="90000" tIns="46800" rIns="90000" bIns="4680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If you see a list of session, click on “new session”.</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The host name is “wotan.liu.edu”.</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Give your user name.</a:t>
            </a:r>
          </a:p>
          <a:p>
            <a:pPr marL="731838" lvl="1" indent="-274638">
              <a:spcBef>
                <a:spcPts val="6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400">
                <a:solidFill>
                  <a:srgbClr val="FFFFFF"/>
                </a:solidFill>
                <a:latin typeface="Calibri" pitchFamily="34" charset="0"/>
              </a:rPr>
              <a:t>Click on “save”, this will save the session, after “ok”.</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You will be lead to the list of saved sessions, double-click to open a session.</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At initial connection, you will be shown a warning message that you can ignore.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2800">
                <a:solidFill>
                  <a:srgbClr val="FFFFFF"/>
                </a:solidFill>
                <a:latin typeface="Calibri" pitchFamily="34" charset="0"/>
              </a:rPr>
              <a:t>When saving or duplicating files, you may be asked to enter your password again. Watch out for that.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p:cNvSpPr>
            <a:spLocks noGrp="1"/>
          </p:cNvSpPr>
          <p:nvPr>
            <p:ph type="title" idx="4294967295"/>
          </p:nvPr>
        </p:nvSpPr>
        <p:spPr/>
        <p:txBody>
          <a:bodyPr/>
          <a:lstStyle/>
          <a:p>
            <a:pPr eaLnBrk="1" hangingPunct="1"/>
            <a:r>
              <a:rPr lang="en-US" smtClean="0"/>
              <a:t>home directory</a:t>
            </a:r>
          </a:p>
        </p:txBody>
      </p:sp>
      <p:sp>
        <p:nvSpPr>
          <p:cNvPr id="109570" name="Content Placeholder 2"/>
          <p:cNvSpPr>
            <a:spLocks noGrp="1"/>
          </p:cNvSpPr>
          <p:nvPr>
            <p:ph idx="4294967295"/>
          </p:nvPr>
        </p:nvSpPr>
        <p:spPr/>
        <p:txBody>
          <a:bodyPr/>
          <a:lstStyle/>
          <a:p>
            <a:pPr eaLnBrk="1" hangingPunct="1"/>
            <a:r>
              <a:rPr lang="en-US" smtClean="0"/>
              <a:t>When your connection with wotan, and you have authenticated as a certain user, you will be shown your home directory.</a:t>
            </a:r>
          </a:p>
          <a:p>
            <a:pPr eaLnBrk="1" hangingPunct="1"/>
            <a:r>
              <a:rPr lang="en-US" smtClean="0"/>
              <a:t>On wotan this is /home/</a:t>
            </a:r>
            <a:r>
              <a:rPr lang="en-US" i="1" smtClean="0"/>
              <a:t>user</a:t>
            </a:r>
            <a:r>
              <a:rPr lang="en-US" smtClean="0"/>
              <a:t> where </a:t>
            </a:r>
            <a:r>
              <a:rPr lang="en-US" i="1" smtClean="0"/>
              <a:t>user</a:t>
            </a:r>
            <a:r>
              <a:rPr lang="en-US" smtClean="0"/>
              <a:t> is your user name. </a:t>
            </a:r>
          </a:p>
          <a:p>
            <a:pPr eaLnBrk="1" hangingPunct="1"/>
            <a:r>
              <a:rPr lang="en-GB" smtClean="0">
                <a:solidFill>
                  <a:srgbClr val="FFFFFF"/>
                </a:solidFill>
              </a:rPr>
              <a:t>There you see a bunch of files starting with a dot. Leave them alone.</a:t>
            </a:r>
          </a:p>
          <a:p>
            <a:pPr eaLnBrk="1" hangingPunct="1"/>
            <a:r>
              <a:rPr lang="en-GB" smtClean="0">
                <a:solidFill>
                  <a:srgbClr val="FFFFFF"/>
                </a:solidFill>
              </a:rPr>
              <a:t>And you see a bunch of directories.</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ext Box 1"/>
          <p:cNvSpPr txBox="1">
            <a:spLocks noChangeArrowheads="1"/>
          </p:cNvSpPr>
          <p:nvPr/>
        </p:nvSpPr>
        <p:spPr bwMode="auto">
          <a:xfrm>
            <a:off x="457200" y="274638"/>
            <a:ext cx="8229600" cy="1143000"/>
          </a:xfrm>
          <a:prstGeom prst="rect">
            <a:avLst/>
          </a:prstGeom>
          <a:noFill/>
          <a:ln w="9525">
            <a:noFill/>
            <a:round/>
            <a:headEnd/>
            <a:tailEnd/>
          </a:ln>
        </p:spPr>
        <p:txBody>
          <a:bodyPr lIns="0" tIns="0" rIns="0" bIns="0" anchor="ctr"/>
          <a:lstStyle/>
          <a:p>
            <a:pPr algn="ct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a:solidFill>
                  <a:srgbClr val="E3EBF1"/>
                </a:solidFill>
                <a:latin typeface="Calibri" pitchFamily="34" charset="0"/>
              </a:rPr>
              <a:t>initial files on wotan</a:t>
            </a:r>
          </a:p>
        </p:txBody>
      </p:sp>
      <p:sp>
        <p:nvSpPr>
          <p:cNvPr id="110594" name="Text Box 2"/>
          <p:cNvSpPr txBox="1">
            <a:spLocks noChangeArrowheads="1"/>
          </p:cNvSpPr>
          <p:nvPr/>
        </p:nvSpPr>
        <p:spPr bwMode="auto">
          <a:xfrm>
            <a:off x="457200" y="1257300"/>
            <a:ext cx="8229600" cy="5295900"/>
          </a:xfrm>
          <a:prstGeom prst="rect">
            <a:avLst/>
          </a:prstGeom>
          <a:noFill/>
          <a:ln w="9525">
            <a:noFill/>
            <a:round/>
            <a:headEnd/>
            <a:tailEnd/>
          </a:ln>
        </p:spPr>
        <p:txBody>
          <a:bodyPr lIns="0" tIns="0" rIns="0" bIns="0"/>
          <a:lstStyle/>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a:solidFill>
                  <a:srgbClr val="FFFFFF"/>
                </a:solidFill>
                <a:latin typeface="Calibri" pitchFamily="34" charset="0"/>
              </a:rPr>
              <a:t>A directory called </a:t>
            </a:r>
            <a:r>
              <a:rPr lang="en-GB" sz="3200" dirty="0" err="1">
                <a:solidFill>
                  <a:srgbClr val="FFFFFF"/>
                </a:solidFill>
                <a:latin typeface="Calibri" pitchFamily="34" charset="0"/>
              </a:rPr>
              <a:t>public_html</a:t>
            </a:r>
            <a:r>
              <a:rPr lang="en-GB" sz="3200" dirty="0">
                <a:solidFill>
                  <a:srgbClr val="FFFFFF"/>
                </a:solidFill>
                <a:latin typeface="Calibri" pitchFamily="34" charset="0"/>
              </a:rPr>
              <a:t>. This is your web </a:t>
            </a:r>
            <a:r>
              <a:rPr lang="en-GB" sz="3200" dirty="0" smtClean="0">
                <a:solidFill>
                  <a:srgbClr val="FFFFFF"/>
                </a:solidFill>
                <a:latin typeface="Calibri" pitchFamily="34" charset="0"/>
              </a:rPr>
              <a:t>site.</a:t>
            </a:r>
            <a:r>
              <a:rPr lang="en-GB" sz="3200" dirty="0">
                <a:solidFill>
                  <a:srgbClr val="FFFFFF"/>
                </a:solidFill>
                <a:latin typeface="Calibri" pitchFamily="34" charset="0"/>
              </a:rPr>
              <a:t> </a:t>
            </a:r>
            <a:r>
              <a:rPr lang="en-GB" sz="3200" dirty="0" smtClean="0">
                <a:solidFill>
                  <a:srgbClr val="FFFFFF"/>
                </a:solidFill>
                <a:latin typeface="Calibri" pitchFamily="34" charset="0"/>
              </a:rPr>
              <a:t>Everything you store there is on the web.</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latin typeface="Calibri" pitchFamily="34" charset="0"/>
              </a:rPr>
              <a:t>A set of files starting with a dot. They are greyed out.</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latin typeface="Calibri" pitchFamily="34" charset="0"/>
              </a:rPr>
              <a:t>One of them is called .</a:t>
            </a:r>
            <a:r>
              <a:rPr lang="en-GB" sz="3200" dirty="0" err="1" smtClean="0">
                <a:solidFill>
                  <a:srgbClr val="FFFFFF"/>
                </a:solidFill>
                <a:latin typeface="Calibri" pitchFamily="34" charset="0"/>
              </a:rPr>
              <a:t>my.cnf</a:t>
            </a:r>
            <a:r>
              <a:rPr lang="en-GB" sz="3200" dirty="0" smtClean="0">
                <a:solidFill>
                  <a:srgbClr val="FFFFFF"/>
                </a:solidFill>
                <a:latin typeface="Calibri" pitchFamily="34" charset="0"/>
              </a:rPr>
              <a:t>. This an initialization file for your </a:t>
            </a:r>
            <a:r>
              <a:rPr lang="en-GB" sz="3200" dirty="0" err="1" smtClean="0">
                <a:solidFill>
                  <a:srgbClr val="FFFFFF"/>
                </a:solidFill>
                <a:latin typeface="Calibri" pitchFamily="34" charset="0"/>
              </a:rPr>
              <a:t>mySQL</a:t>
            </a:r>
            <a:r>
              <a:rPr lang="en-GB" sz="3200" dirty="0" smtClean="0">
                <a:solidFill>
                  <a:srgbClr val="FFFFFF"/>
                </a:solidFill>
                <a:latin typeface="Calibri" pitchFamily="34" charset="0"/>
              </a:rPr>
              <a:t> client. We will not use the client, but we will store the password there.</a:t>
            </a:r>
          </a:p>
          <a:p>
            <a:pPr marL="328613" indent="-317500">
              <a:spcBef>
                <a:spcPts val="700"/>
              </a:spcBef>
              <a:buClr>
                <a:srgbClr val="FFFFFF"/>
              </a:buClr>
              <a:buFont typeface="Arial" charset="0"/>
              <a:buChar char="•"/>
              <a:tabLst>
                <a:tab pos="328613" algn="l"/>
                <a:tab pos="785813" algn="l"/>
                <a:tab pos="1243013" algn="l"/>
                <a:tab pos="1700213" algn="l"/>
                <a:tab pos="2157413" algn="l"/>
                <a:tab pos="2614613" algn="l"/>
                <a:tab pos="3071813" algn="l"/>
                <a:tab pos="3529013" algn="l"/>
                <a:tab pos="3986213" algn="l"/>
                <a:tab pos="4443413" algn="l"/>
                <a:tab pos="4900613" algn="l"/>
                <a:tab pos="5357813" algn="l"/>
                <a:tab pos="5815013" algn="l"/>
                <a:tab pos="6272213" algn="l"/>
                <a:tab pos="6729413" algn="l"/>
                <a:tab pos="7186613" algn="l"/>
                <a:tab pos="7643813" algn="l"/>
                <a:tab pos="8101013" algn="l"/>
                <a:tab pos="8558213" algn="l"/>
                <a:tab pos="9015413" algn="l"/>
                <a:tab pos="9472613" algn="l"/>
              </a:tabLst>
            </a:pPr>
            <a:r>
              <a:rPr lang="en-GB" sz="3200" dirty="0" smtClean="0">
                <a:solidFill>
                  <a:srgbClr val="FFFFFF"/>
                </a:solidFill>
                <a:latin typeface="Calibri" pitchFamily="34" charset="0"/>
              </a:rPr>
              <a:t>The file should be readable and writable by you only, no access to group other users.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60438"/>
          </a:xfrm>
        </p:spPr>
        <p:txBody>
          <a:bodyPr/>
          <a:lstStyle/>
          <a:p>
            <a:r>
              <a:rPr lang="en-US" dirty="0" err="1" smtClean="0"/>
              <a:t>mySQL</a:t>
            </a:r>
            <a:endParaRPr lang="en-US" dirty="0"/>
          </a:p>
        </p:txBody>
      </p:sp>
      <p:sp>
        <p:nvSpPr>
          <p:cNvPr id="3" name="Content Placeholder 2"/>
          <p:cNvSpPr>
            <a:spLocks noGrp="1"/>
          </p:cNvSpPr>
          <p:nvPr>
            <p:ph idx="1"/>
          </p:nvPr>
        </p:nvSpPr>
        <p:spPr>
          <a:xfrm>
            <a:off x="457200" y="1143000"/>
            <a:ext cx="8305800" cy="5257800"/>
          </a:xfrm>
        </p:spPr>
        <p:txBody>
          <a:bodyPr/>
          <a:lstStyle/>
          <a:p>
            <a:r>
              <a:rPr lang="en-US" dirty="0" err="1" smtClean="0"/>
              <a:t>mySQL</a:t>
            </a:r>
            <a:r>
              <a:rPr lang="en-US" dirty="0" smtClean="0"/>
              <a:t> is as implementation of a relational database software. More about it later.</a:t>
            </a:r>
          </a:p>
          <a:p>
            <a:r>
              <a:rPr lang="en-US" dirty="0" smtClean="0"/>
              <a:t>It uses its own permission system. That means that it has a separate user/password space.</a:t>
            </a:r>
          </a:p>
          <a:p>
            <a:r>
              <a:rPr lang="en-US" dirty="0" smtClean="0"/>
              <a:t>By Thomas’ decision, your </a:t>
            </a:r>
            <a:r>
              <a:rPr lang="en-US" dirty="0" err="1" smtClean="0"/>
              <a:t>mySQL</a:t>
            </a:r>
            <a:r>
              <a:rPr lang="en-US" dirty="0" smtClean="0"/>
              <a:t> username is the same as your </a:t>
            </a:r>
            <a:r>
              <a:rPr lang="en-US" dirty="0" err="1" smtClean="0"/>
              <a:t>wotan</a:t>
            </a:r>
            <a:r>
              <a:rPr lang="en-US" dirty="0" smtClean="0"/>
              <a:t> user name. But Thomas does not know how to import your </a:t>
            </a:r>
            <a:r>
              <a:rPr lang="en-US" dirty="0" err="1" smtClean="0"/>
              <a:t>wotan</a:t>
            </a:r>
            <a:r>
              <a:rPr lang="en-US" dirty="0" smtClean="0"/>
              <a:t> password as your </a:t>
            </a:r>
            <a:r>
              <a:rPr lang="en-US" dirty="0" err="1" smtClean="0"/>
              <a:t>mySQL</a:t>
            </a:r>
            <a:r>
              <a:rPr lang="en-US" dirty="0" smtClean="0"/>
              <a:t> password. It has to be recorded separately.</a:t>
            </a:r>
          </a:p>
          <a:p>
            <a:r>
              <a:rPr lang="en-US" dirty="0" smtClean="0"/>
              <a:t>We use .</a:t>
            </a:r>
            <a:r>
              <a:rPr lang="en-US" dirty="0" err="1" smtClean="0"/>
              <a:t>my.cnf</a:t>
            </a:r>
            <a:r>
              <a:rPr lang="en-US" dirty="0" smtClean="0"/>
              <a:t> in your home directory.</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state of  .</a:t>
            </a:r>
            <a:r>
              <a:rPr lang="en-US" dirty="0" err="1" smtClean="0"/>
              <a:t>my.cnf</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 on line 4, replace </a:t>
            </a:r>
            <a:r>
              <a:rPr lang="en-US" dirty="0" err="1" smtClean="0"/>
              <a:t>your_password</a:t>
            </a:r>
            <a:r>
              <a:rPr lang="en-US" dirty="0" smtClean="0"/>
              <a:t> with your chosen </a:t>
            </a:r>
            <a:r>
              <a:rPr lang="en-US" dirty="0" err="1" smtClean="0"/>
              <a:t>mysql</a:t>
            </a:r>
            <a:r>
              <a:rPr lang="en-US" dirty="0" smtClean="0"/>
              <a:t> password</a:t>
            </a:r>
          </a:p>
          <a:p>
            <a:pPr marL="514350" indent="-514350">
              <a:buFont typeface="+mj-lt"/>
              <a:buAutoNum type="arabicPeriod"/>
            </a:pPr>
            <a:r>
              <a:rPr lang="en-US" dirty="0" smtClean="0"/>
              <a:t>  [client]</a:t>
            </a:r>
          </a:p>
          <a:p>
            <a:pPr marL="514350" indent="-514350">
              <a:buFont typeface="+mj-lt"/>
              <a:buAutoNum type="arabicPeriod"/>
            </a:pPr>
            <a:r>
              <a:rPr lang="en-US" dirty="0" smtClean="0"/>
              <a:t>  user     = </a:t>
            </a:r>
            <a:r>
              <a:rPr lang="en-US" i="1" dirty="0" err="1" smtClean="0"/>
              <a:t>your_user_name</a:t>
            </a:r>
            <a:endParaRPr lang="en-US" i="1" dirty="0" smtClean="0"/>
          </a:p>
          <a:p>
            <a:pPr marL="514350" indent="-514350">
              <a:buFont typeface="+mj-lt"/>
              <a:buAutoNum type="arabicPeriod"/>
            </a:pPr>
            <a:r>
              <a:rPr lang="en-US" dirty="0" smtClean="0"/>
              <a:t>  password = </a:t>
            </a:r>
            <a:r>
              <a:rPr lang="en-US" i="1" dirty="0" err="1" smtClean="0"/>
              <a:t>your_passsword</a:t>
            </a:r>
            <a:endParaRPr lang="en-US" i="1" dirty="0" smtClean="0"/>
          </a:p>
          <a:p>
            <a:pPr marL="514350" indent="-514350">
              <a:buFont typeface="+mj-lt"/>
              <a:buAutoNum type="arabicPeriod"/>
            </a:pPr>
            <a:endParaRPr lang="en-US"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itle 1"/>
          <p:cNvSpPr>
            <a:spLocks noGrp="1"/>
          </p:cNvSpPr>
          <p:nvPr>
            <p:ph type="title" idx="4294967295"/>
          </p:nvPr>
        </p:nvSpPr>
        <p:spPr/>
        <p:txBody>
          <a:bodyPr/>
          <a:lstStyle/>
          <a:p>
            <a:pPr eaLnBrk="1" hangingPunct="1"/>
            <a:r>
              <a:rPr lang="en-US" smtClean="0"/>
              <a:t>web home directory</a:t>
            </a:r>
          </a:p>
        </p:txBody>
      </p:sp>
      <p:sp>
        <p:nvSpPr>
          <p:cNvPr id="3" name="Content Placeholder 2"/>
          <p:cNvSpPr>
            <a:spLocks noGrp="1"/>
          </p:cNvSpPr>
          <p:nvPr>
            <p:ph idx="4294967295"/>
          </p:nvPr>
        </p:nvSpPr>
        <p:spPr>
          <a:xfrm>
            <a:off x="457200" y="1371600"/>
            <a:ext cx="8229600" cy="4754563"/>
          </a:xfrm>
        </p:spPr>
        <p:txBody>
          <a:bodyPr rtlCol="0">
            <a:normAutofit lnSpcReduction="10000"/>
          </a:bodyPr>
          <a:lstStyle/>
          <a:p>
            <a:pPr eaLnBrk="1" fontAlgn="auto" hangingPunct="1">
              <a:spcAft>
                <a:spcPts val="0"/>
              </a:spcAft>
              <a:buFont typeface="Arial" pitchFamily="34" charset="0"/>
              <a:buChar char="•"/>
              <a:defRPr/>
            </a:pPr>
            <a:r>
              <a:rPr lang="en-US" dirty="0" smtClean="0"/>
              <a:t>The web home directory is /</a:t>
            </a:r>
            <a:r>
              <a:rPr lang="en-US" dirty="0" err="1" smtClean="0"/>
              <a:t>var</a:t>
            </a:r>
            <a:r>
              <a:rPr lang="en-US" dirty="0" smtClean="0"/>
              <a:t>/www.</a:t>
            </a:r>
          </a:p>
          <a:p>
            <a:pPr eaLnBrk="1" fontAlgn="auto" hangingPunct="1">
              <a:spcAft>
                <a:spcPts val="0"/>
              </a:spcAft>
              <a:buFont typeface="Arial" pitchFamily="34" charset="0"/>
              <a:buChar char="•"/>
              <a:defRPr/>
            </a:pPr>
            <a:r>
              <a:rPr lang="en-US" dirty="0" smtClean="0"/>
              <a:t>There you see a directory home, with a series of links</a:t>
            </a:r>
          </a:p>
          <a:p>
            <a:pPr lvl="1" eaLnBrk="1" fontAlgn="auto" hangingPunct="1">
              <a:spcAft>
                <a:spcPts val="0"/>
              </a:spcAft>
              <a:buFont typeface="Arial" pitchFamily="34" charset="0"/>
              <a:buChar char="–"/>
              <a:defRPr/>
            </a:pPr>
            <a:r>
              <a:rPr lang="en-US" dirty="0" smtClean="0"/>
              <a:t>they have a user name as file name </a:t>
            </a:r>
          </a:p>
          <a:p>
            <a:pPr lvl="1" eaLnBrk="1" fontAlgn="auto" hangingPunct="1">
              <a:spcAft>
                <a:spcPts val="0"/>
              </a:spcAft>
              <a:buFont typeface="Arial" pitchFamily="34" charset="0"/>
              <a:buChar char="–"/>
              <a:defRPr/>
            </a:pPr>
            <a:r>
              <a:rPr lang="en-US" dirty="0" smtClean="0"/>
              <a:t>they go to your home/</a:t>
            </a:r>
            <a:r>
              <a:rPr lang="en-US" dirty="0" err="1" smtClean="0"/>
              <a:t>public_html</a:t>
            </a:r>
            <a:r>
              <a:rPr lang="en-US" dirty="0" smtClean="0"/>
              <a:t> directory</a:t>
            </a:r>
          </a:p>
          <a:p>
            <a:pPr eaLnBrk="1" fontAlgn="auto" hangingPunct="1">
              <a:spcAft>
                <a:spcPts val="0"/>
              </a:spcAft>
              <a:buFont typeface="Arial" pitchFamily="34" charset="0"/>
              <a:buChar char="•"/>
              <a:defRPr/>
            </a:pPr>
            <a:r>
              <a:rPr lang="en-US" dirty="0" smtClean="0"/>
              <a:t>There you see a directory </a:t>
            </a:r>
            <a:r>
              <a:rPr lang="en-US" dirty="0" err="1" smtClean="0"/>
              <a:t>omeka</a:t>
            </a:r>
            <a:r>
              <a:rPr lang="en-US" dirty="0" smtClean="0"/>
              <a:t> with a series of links</a:t>
            </a:r>
          </a:p>
          <a:p>
            <a:pPr lvl="1" eaLnBrk="1" fontAlgn="auto" hangingPunct="1">
              <a:spcAft>
                <a:spcPts val="0"/>
              </a:spcAft>
              <a:buFont typeface="Arial" pitchFamily="34" charset="0"/>
              <a:buChar char="–"/>
              <a:defRPr/>
            </a:pPr>
            <a:r>
              <a:rPr lang="en-US" dirty="0" smtClean="0"/>
              <a:t>they have a user name as file name </a:t>
            </a:r>
          </a:p>
          <a:p>
            <a:pPr lvl="1" eaLnBrk="1" fontAlgn="auto" hangingPunct="1">
              <a:spcAft>
                <a:spcPts val="0"/>
              </a:spcAft>
              <a:buFont typeface="Arial" pitchFamily="34" charset="0"/>
              <a:buChar char="–"/>
              <a:defRPr/>
            </a:pPr>
            <a:r>
              <a:rPr lang="en-US" dirty="0" smtClean="0"/>
              <a:t>they go to your </a:t>
            </a:r>
            <a:r>
              <a:rPr lang="en-US" dirty="0" err="1" smtClean="0"/>
              <a:t>omeka</a:t>
            </a:r>
            <a:r>
              <a:rPr lang="en-US" dirty="0" smtClean="0"/>
              <a:t> directory </a:t>
            </a:r>
          </a:p>
          <a:p>
            <a:pPr eaLnBrk="1" fontAlgn="auto" hangingPunct="1">
              <a:spcAft>
                <a:spcPts val="0"/>
              </a:spcAft>
              <a:buFont typeface="Arial" pitchFamily="34" charset="0"/>
              <a:buChar char="•"/>
              <a:defRPr/>
            </a:pPr>
            <a:endParaRPr lang="en-US" dirty="0" smtClean="0"/>
          </a:p>
          <a:p>
            <a:pPr lvl="1" eaLnBrk="1" fontAlgn="auto" hangingPunct="1">
              <a:spcAft>
                <a:spcPts val="0"/>
              </a:spcAft>
              <a:buFont typeface="Arial" pitchFamily="34" charset="0"/>
              <a:buChar char="–"/>
              <a:defRPr/>
            </a:pPr>
            <a:endParaRPr lang="en-US" dirty="0"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Title 1"/>
          <p:cNvSpPr>
            <a:spLocks noGrp="1"/>
          </p:cNvSpPr>
          <p:nvPr>
            <p:ph type="title" idx="4294967295"/>
          </p:nvPr>
        </p:nvSpPr>
        <p:spPr/>
        <p:txBody>
          <a:bodyPr/>
          <a:lstStyle/>
          <a:p>
            <a:pPr eaLnBrk="1" hangingPunct="1"/>
            <a:r>
              <a:rPr lang="en-US" smtClean="0"/>
              <a:t>web site address</a:t>
            </a:r>
          </a:p>
        </p:txBody>
      </p:sp>
      <p:sp>
        <p:nvSpPr>
          <p:cNvPr id="3" name="Content Placeholder 2"/>
          <p:cNvSpPr>
            <a:spLocks noGrp="1"/>
          </p:cNvSpPr>
          <p:nvPr>
            <p:ph idx="4294967295"/>
          </p:nvPr>
        </p:nvSpPr>
        <p:spPr>
          <a:xfrm>
            <a:off x="457200" y="1295400"/>
            <a:ext cx="8229600" cy="5105400"/>
          </a:xfrm>
        </p:spPr>
        <p:txBody>
          <a:bodyPr>
            <a:normAutofit/>
          </a:bodyPr>
          <a:lstStyle/>
          <a:p>
            <a:pPr eaLnBrk="1" hangingPunct="1">
              <a:lnSpc>
                <a:spcPct val="90000"/>
              </a:lnSpc>
            </a:pPr>
            <a:r>
              <a:rPr lang="en-US" dirty="0" smtClean="0"/>
              <a:t>http://wotan.liu.edu/ goes to the /</a:t>
            </a:r>
            <a:r>
              <a:rPr lang="en-US" dirty="0" err="1" smtClean="0"/>
              <a:t>var</a:t>
            </a:r>
            <a:r>
              <a:rPr lang="en-US" dirty="0" smtClean="0"/>
              <a:t>/www directory. There it shows the file index.html.</a:t>
            </a:r>
          </a:p>
          <a:p>
            <a:pPr eaLnBrk="1" hangingPunct="1">
              <a:lnSpc>
                <a:spcPct val="90000"/>
              </a:lnSpc>
            </a:pPr>
            <a:r>
              <a:rPr lang="en-US" dirty="0" smtClean="0"/>
              <a:t>http://wotan.liu.edu/home/</a:t>
            </a:r>
            <a:r>
              <a:rPr lang="en-US" i="1" dirty="0" smtClean="0"/>
              <a:t>user</a:t>
            </a:r>
            <a:r>
              <a:rPr lang="en-US" dirty="0" smtClean="0"/>
              <a:t> goes to the /</a:t>
            </a:r>
            <a:r>
              <a:rPr lang="en-US" dirty="0" err="1" smtClean="0"/>
              <a:t>var</a:t>
            </a:r>
            <a:r>
              <a:rPr lang="en-US" dirty="0" smtClean="0"/>
              <a:t>/www/home directory, where it finds the link to the </a:t>
            </a:r>
            <a:r>
              <a:rPr lang="en-US" dirty="0" err="1" smtClean="0"/>
              <a:t>public_html</a:t>
            </a:r>
            <a:r>
              <a:rPr lang="en-US" dirty="0" smtClean="0"/>
              <a:t> directory of the user </a:t>
            </a:r>
            <a:r>
              <a:rPr lang="en-US" i="1" dirty="0" err="1" smtClean="0"/>
              <a:t>user</a:t>
            </a:r>
            <a:r>
              <a:rPr lang="en-US" dirty="0" smtClean="0"/>
              <a:t>. </a:t>
            </a:r>
          </a:p>
          <a:p>
            <a:pPr eaLnBrk="1" hangingPunct="1">
              <a:lnSpc>
                <a:spcPct val="90000"/>
              </a:lnSpc>
            </a:pPr>
            <a:r>
              <a:rPr lang="en-US" dirty="0" smtClean="0"/>
              <a:t>In that directory, it will show the file index.html if it exists. Otherwise, it will build an index on the fly.</a:t>
            </a:r>
          </a:p>
          <a:p>
            <a:pPr eaLnBrk="1" hangingPunct="1">
              <a:lnSpc>
                <a:spcPct val="90000"/>
              </a:lnSpc>
            </a:pPr>
            <a:endParaRPr lang="en-US" dirty="0"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p:cNvSpPr>
            <a:spLocks noGrp="1"/>
          </p:cNvSpPr>
          <p:nvPr>
            <p:ph type="title" idx="4294967295"/>
          </p:nvPr>
        </p:nvSpPr>
        <p:spPr/>
        <p:txBody>
          <a:bodyPr/>
          <a:lstStyle/>
          <a:p>
            <a:r>
              <a:rPr lang="en-US" dirty="0" smtClean="0"/>
              <a:t>backup</a:t>
            </a:r>
          </a:p>
        </p:txBody>
      </p:sp>
      <p:sp>
        <p:nvSpPr>
          <p:cNvPr id="70658" name="Content Placeholder 2"/>
          <p:cNvSpPr>
            <a:spLocks noGrp="1"/>
          </p:cNvSpPr>
          <p:nvPr>
            <p:ph idx="4294967295"/>
          </p:nvPr>
        </p:nvSpPr>
        <p:spPr/>
        <p:txBody>
          <a:bodyPr/>
          <a:lstStyle/>
          <a:p>
            <a:r>
              <a:rPr lang="en-US" smtClean="0"/>
              <a:t>This is more of a technical issue.</a:t>
            </a:r>
          </a:p>
          <a:p>
            <a:r>
              <a:rPr lang="en-US" smtClean="0"/>
              <a:t>You will need backup. My general prescription would be to run the repository itself with a 3</a:t>
            </a:r>
            <a:r>
              <a:rPr lang="en-US" baseline="30000" smtClean="0"/>
              <a:t>rd</a:t>
            </a:r>
            <a:r>
              <a:rPr lang="en-US" smtClean="0"/>
              <a:t> party provider.</a:t>
            </a:r>
          </a:p>
          <a:p>
            <a:r>
              <a:rPr lang="en-US" smtClean="0"/>
              <a:t>Locally, keep a staging (rather than production) server and a backup. They can both be on the same machine. </a:t>
            </a:r>
          </a:p>
          <a:p>
            <a:r>
              <a:rPr lang="en-US" smtClean="0"/>
              <a:t>All this should be part of the sysadmin course.</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p:cNvSpPr>
            <a:spLocks noGrp="1"/>
          </p:cNvSpPr>
          <p:nvPr>
            <p:ph type="title" idx="4294967295"/>
          </p:nvPr>
        </p:nvSpPr>
        <p:spPr/>
        <p:txBody>
          <a:bodyPr/>
          <a:lstStyle/>
          <a:p>
            <a:r>
              <a:rPr lang="en-US" smtClean="0"/>
              <a:t>common-sensical sysadmin tips</a:t>
            </a:r>
          </a:p>
        </p:txBody>
      </p:sp>
      <p:sp>
        <p:nvSpPr>
          <p:cNvPr id="71682" name="Content Placeholder 2"/>
          <p:cNvSpPr>
            <a:spLocks noGrp="1"/>
          </p:cNvSpPr>
          <p:nvPr>
            <p:ph idx="4294967295"/>
          </p:nvPr>
        </p:nvSpPr>
        <p:spPr>
          <a:xfrm>
            <a:off x="457200" y="1371600"/>
            <a:ext cx="8229600" cy="4754563"/>
          </a:xfrm>
        </p:spPr>
        <p:txBody>
          <a:bodyPr/>
          <a:lstStyle/>
          <a:p>
            <a:r>
              <a:rPr lang="en-US" smtClean="0"/>
              <a:t>You need physical security for any server.</a:t>
            </a:r>
          </a:p>
          <a:p>
            <a:r>
              <a:rPr lang="en-US" smtClean="0"/>
              <a:t>You need to keep the software up-to-date. I do it, roughly, weekly.</a:t>
            </a:r>
          </a:p>
          <a:p>
            <a:r>
              <a:rPr lang="en-US" smtClean="0"/>
              <a:t>You need to join the mailing list for the repository software, and the security list for the operating system.</a:t>
            </a:r>
          </a:p>
          <a:p>
            <a:r>
              <a:rPr lang="en-US" smtClean="0"/>
              <a:t>Encrypted access to the server when authentication is required.</a:t>
            </a:r>
          </a:p>
          <a:p>
            <a:r>
              <a:rPr lang="en-US" smtClean="0"/>
              <a:t>Run minimal amount of software.</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114690"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mtClean="0"/>
              <a:t>benefits: sharing</a:t>
            </a:r>
          </a:p>
        </p:txBody>
      </p:sp>
      <p:sp>
        <p:nvSpPr>
          <p:cNvPr id="28674" name="Content Placeholder 2"/>
          <p:cNvSpPr>
            <a:spLocks noGrp="1"/>
          </p:cNvSpPr>
          <p:nvPr>
            <p:ph idx="1"/>
          </p:nvPr>
        </p:nvSpPr>
        <p:spPr/>
        <p:txBody>
          <a:bodyPr/>
          <a:lstStyle/>
          <a:p>
            <a:pPr eaLnBrk="1" hangingPunct="1"/>
            <a:r>
              <a:rPr lang="en-US" smtClean="0"/>
              <a:t>Information can be shared.</a:t>
            </a:r>
          </a:p>
          <a:p>
            <a:pPr eaLnBrk="1" hangingPunct="1"/>
            <a:r>
              <a:rPr lang="en-US" smtClean="0"/>
              <a:t>Items can not be damaged.</a:t>
            </a:r>
          </a:p>
          <a:p>
            <a:pPr eaLnBrk="1" hangingPunct="1"/>
            <a:r>
              <a:rPr lang="en-US" smtClean="0"/>
              <a:t>Items can not be stolen.</a:t>
            </a:r>
          </a:p>
          <a:p>
            <a:pPr eaLnBrk="1" hangingPunct="1"/>
            <a:endParaRPr lang="en-US" smtClean="0"/>
          </a:p>
          <a:p>
            <a:pPr eaLnBrk="1" hangingPunct="1"/>
            <a:endParaRPr lang="en-US" smtClean="0"/>
          </a:p>
          <a:p>
            <a:pPr eaLnBrk="1" hangingPunct="1"/>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1235</TotalTime>
  <Words>4453</Words>
  <Application>Microsoft Office PowerPoint</Application>
  <PresentationFormat>On-screen Show (4:3)</PresentationFormat>
  <Paragraphs>448</Paragraphs>
  <Slides>89</Slides>
  <Notes>18</Notes>
  <HiddenSlides>0</HiddenSlides>
  <MMClips>0</MMClips>
  <ScaleCrop>false</ScaleCrop>
  <HeadingPairs>
    <vt:vector size="4" baseType="variant">
      <vt:variant>
        <vt:lpstr>Theme</vt:lpstr>
      </vt:variant>
      <vt:variant>
        <vt:i4>1</vt:i4>
      </vt:variant>
      <vt:variant>
        <vt:lpstr>Slide Titles</vt:lpstr>
      </vt:variant>
      <vt:variant>
        <vt:i4>89</vt:i4>
      </vt:variant>
    </vt:vector>
  </HeadingPairs>
  <TitlesOfParts>
    <vt:vector size="90" baseType="lpstr">
      <vt:lpstr>Office Theme</vt:lpstr>
      <vt:lpstr>Slide 1</vt:lpstr>
      <vt:lpstr>what's up doc?</vt:lpstr>
      <vt:lpstr>first part contents</vt:lpstr>
      <vt:lpstr>digital libraries</vt:lpstr>
      <vt:lpstr>prospects</vt:lpstr>
      <vt:lpstr>example</vt:lpstr>
      <vt:lpstr>benefits: availability</vt:lpstr>
      <vt:lpstr>benefits: findability</vt:lpstr>
      <vt:lpstr>benefits: sharing</vt:lpstr>
      <vt:lpstr>benefits: updating</vt:lpstr>
      <vt:lpstr>benefits: new media</vt:lpstr>
      <vt:lpstr>issue: costs</vt:lpstr>
      <vt:lpstr>drawback: preservation</vt:lpstr>
      <vt:lpstr>drawbacks: monopoly dangers</vt:lpstr>
      <vt:lpstr>drawbacks: free information</vt:lpstr>
      <vt:lpstr>drawbacks: professional upheaval</vt:lpstr>
      <vt:lpstr>digital librarianship</vt:lpstr>
      <vt:lpstr>collection aspect</vt:lpstr>
      <vt:lpstr>service aspect</vt:lpstr>
      <vt:lpstr>digital information was hard to use</vt:lpstr>
      <vt:lpstr>digital information is becoming easier  </vt:lpstr>
      <vt:lpstr>an important caveat</vt:lpstr>
      <vt:lpstr>a course on digital libraries?</vt:lpstr>
      <vt:lpstr>digital libraries course</vt:lpstr>
      <vt:lpstr>building aspect</vt:lpstr>
      <vt:lpstr>electronic resource management</vt:lpstr>
      <vt:lpstr>repository building</vt:lpstr>
      <vt:lpstr>cross-repository services</vt:lpstr>
      <vt:lpstr>course syllabus</vt:lpstr>
      <vt:lpstr>my expertise</vt:lpstr>
      <vt:lpstr>the wider environment </vt:lpstr>
      <vt:lpstr>second part: repository planning</vt:lpstr>
      <vt:lpstr>planning</vt:lpstr>
      <vt:lpstr>planning importance</vt:lpstr>
      <vt:lpstr>search</vt:lpstr>
      <vt:lpstr>capability</vt:lpstr>
      <vt:lpstr>parallel to physical</vt:lpstr>
      <vt:lpstr>preservation</vt:lpstr>
      <vt:lpstr>missing here</vt:lpstr>
      <vt:lpstr>“decision to build a digital repository”</vt:lpstr>
      <vt:lpstr>role of the repository</vt:lpstr>
      <vt:lpstr>example 1 (born digital) offered by RB</vt:lpstr>
      <vt:lpstr>example 2</vt:lpstr>
      <vt:lpstr>opportunity for libraries</vt:lpstr>
      <vt:lpstr>problems with repositories</vt:lpstr>
      <vt:lpstr>repository purpose questions</vt:lpstr>
      <vt:lpstr>expected use of the repository</vt:lpstr>
      <vt:lpstr>searching</vt:lpstr>
      <vt:lpstr>browsing</vt:lpstr>
      <vt:lpstr>acquisitions</vt:lpstr>
      <vt:lpstr>advice</vt:lpstr>
      <vt:lpstr>developing the collection</vt:lpstr>
      <vt:lpstr>R&amp;B questions to answer</vt:lpstr>
      <vt:lpstr>fragmented resources</vt:lpstr>
      <vt:lpstr>dealing with them</vt:lpstr>
      <vt:lpstr>identification planning</vt:lpstr>
      <vt:lpstr>dumb identifiers</vt:lpstr>
      <vt:lpstr>intelligent identifiers</vt:lpstr>
      <vt:lpstr>Example from RePEc</vt:lpstr>
      <vt:lpstr>problem of handle instability</vt:lpstr>
      <vt:lpstr>third part: ssh</vt:lpstr>
      <vt:lpstr>a few words about a computer</vt:lpstr>
      <vt:lpstr>some generalities about Debian</vt:lpstr>
      <vt:lpstr>Slide 64</vt:lpstr>
      <vt:lpstr>directories</vt:lpstr>
      <vt:lpstr>links</vt:lpstr>
      <vt:lpstr>Slide 67</vt:lpstr>
      <vt:lpstr>Slide 68</vt:lpstr>
      <vt:lpstr>Slide 69</vt:lpstr>
      <vt:lpstr>the Internet</vt:lpstr>
      <vt:lpstr>Internet application protocols</vt:lpstr>
      <vt:lpstr>Slide 72</vt:lpstr>
      <vt:lpstr>protocols to communicate with hosts</vt:lpstr>
      <vt:lpstr>Slide 74</vt:lpstr>
      <vt:lpstr>Slide 75</vt:lpstr>
      <vt:lpstr>Slide 76</vt:lpstr>
      <vt:lpstr>ssh protocol</vt:lpstr>
      <vt:lpstr>ssh client software</vt:lpstr>
      <vt:lpstr>Slide 79</vt:lpstr>
      <vt:lpstr>Slide 80</vt:lpstr>
      <vt:lpstr>home directory</vt:lpstr>
      <vt:lpstr>Slide 82</vt:lpstr>
      <vt:lpstr>mySQL</vt:lpstr>
      <vt:lpstr>initial state of  .my.cnf</vt:lpstr>
      <vt:lpstr>web home directory</vt:lpstr>
      <vt:lpstr>web site address</vt:lpstr>
      <vt:lpstr>backup</vt:lpstr>
      <vt:lpstr>common-sensical sysadmin tips</vt:lpstr>
      <vt:lpstr>Slide 89</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99</cp:revision>
  <dcterms:created xsi:type="dcterms:W3CDTF">2011-03-03T20:54:23Z</dcterms:created>
  <dcterms:modified xsi:type="dcterms:W3CDTF">2012-01-22T19:10:23Z</dcterms:modified>
</cp:coreProperties>
</file>