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2"/>
  </p:notesMasterIdLst>
  <p:handoutMasterIdLst>
    <p:handoutMasterId r:id="rId83"/>
  </p:handoutMasterIdLst>
  <p:sldIdLst>
    <p:sldId id="257" r:id="rId2"/>
    <p:sldId id="782" r:id="rId3"/>
    <p:sldId id="802" r:id="rId4"/>
    <p:sldId id="803" r:id="rId5"/>
    <p:sldId id="804" r:id="rId6"/>
    <p:sldId id="805" r:id="rId7"/>
    <p:sldId id="806" r:id="rId8"/>
    <p:sldId id="807" r:id="rId9"/>
    <p:sldId id="808" r:id="rId10"/>
    <p:sldId id="809" r:id="rId11"/>
    <p:sldId id="810" r:id="rId12"/>
    <p:sldId id="811" r:id="rId13"/>
    <p:sldId id="812" r:id="rId14"/>
    <p:sldId id="813" r:id="rId15"/>
    <p:sldId id="814" r:id="rId16"/>
    <p:sldId id="815" r:id="rId17"/>
    <p:sldId id="816" r:id="rId18"/>
    <p:sldId id="817" r:id="rId19"/>
    <p:sldId id="818" r:id="rId20"/>
    <p:sldId id="783" r:id="rId21"/>
    <p:sldId id="821" r:id="rId22"/>
    <p:sldId id="822" r:id="rId23"/>
    <p:sldId id="780" r:id="rId24"/>
    <p:sldId id="777" r:id="rId25"/>
    <p:sldId id="788" r:id="rId26"/>
    <p:sldId id="820" r:id="rId27"/>
    <p:sldId id="784" r:id="rId28"/>
    <p:sldId id="785" r:id="rId29"/>
    <p:sldId id="779" r:id="rId30"/>
    <p:sldId id="800" r:id="rId31"/>
    <p:sldId id="781" r:id="rId32"/>
    <p:sldId id="819" r:id="rId33"/>
    <p:sldId id="799" r:id="rId34"/>
    <p:sldId id="797" r:id="rId35"/>
    <p:sldId id="798" r:id="rId36"/>
    <p:sldId id="825" r:id="rId37"/>
    <p:sldId id="826" r:id="rId38"/>
    <p:sldId id="870" r:id="rId39"/>
    <p:sldId id="827" r:id="rId40"/>
    <p:sldId id="828" r:id="rId41"/>
    <p:sldId id="829" r:id="rId42"/>
    <p:sldId id="830" r:id="rId43"/>
    <p:sldId id="831" r:id="rId44"/>
    <p:sldId id="832" r:id="rId45"/>
    <p:sldId id="833" r:id="rId46"/>
    <p:sldId id="834" r:id="rId47"/>
    <p:sldId id="835" r:id="rId48"/>
    <p:sldId id="836" r:id="rId49"/>
    <p:sldId id="837" r:id="rId50"/>
    <p:sldId id="838" r:id="rId51"/>
    <p:sldId id="842" r:id="rId52"/>
    <p:sldId id="871" r:id="rId53"/>
    <p:sldId id="843" r:id="rId54"/>
    <p:sldId id="872" r:id="rId55"/>
    <p:sldId id="844" r:id="rId56"/>
    <p:sldId id="845" r:id="rId57"/>
    <p:sldId id="846" r:id="rId58"/>
    <p:sldId id="847" r:id="rId59"/>
    <p:sldId id="848" r:id="rId60"/>
    <p:sldId id="849" r:id="rId61"/>
    <p:sldId id="850" r:id="rId62"/>
    <p:sldId id="851" r:id="rId63"/>
    <p:sldId id="852" r:id="rId64"/>
    <p:sldId id="853" r:id="rId65"/>
    <p:sldId id="854" r:id="rId66"/>
    <p:sldId id="855" r:id="rId67"/>
    <p:sldId id="856" r:id="rId68"/>
    <p:sldId id="857" r:id="rId69"/>
    <p:sldId id="858" r:id="rId70"/>
    <p:sldId id="859" r:id="rId71"/>
    <p:sldId id="860" r:id="rId72"/>
    <p:sldId id="861" r:id="rId73"/>
    <p:sldId id="862" r:id="rId74"/>
    <p:sldId id="863" r:id="rId75"/>
    <p:sldId id="864" r:id="rId76"/>
    <p:sldId id="865" r:id="rId77"/>
    <p:sldId id="866" r:id="rId78"/>
    <p:sldId id="867" r:id="rId79"/>
    <p:sldId id="873" r:id="rId80"/>
    <p:sldId id="869" r:id="rId8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990" y="-90"/>
      </p:cViewPr>
      <p:guideLst>
        <p:guide orient="horz" pos="2160"/>
        <p:guide pos="2880"/>
      </p:guideLst>
    </p:cSldViewPr>
  </p:slideViewPr>
  <p:notesTextViewPr>
    <p:cViewPr>
      <p:scale>
        <a:sx n="1" d="1"/>
        <a:sy n="1" d="1"/>
      </p:scale>
      <p:origin x="0" y="0"/>
    </p:cViewPr>
  </p:notesTextViewPr>
  <p:sorterViewPr>
    <p:cViewPr>
      <p:scale>
        <a:sx n="100" d="100"/>
        <a:sy n="100" d="100"/>
      </p:scale>
      <p:origin x="0" y="1038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notesMaster" Target="notesMasters/notesMaster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D9F34C2C-A0D7-40BD-96C7-77A254BE62E0}" type="datetimeFigureOut">
              <a:rPr lang="en-US"/>
              <a:pPr>
                <a:defRPr/>
              </a:pPr>
              <a:t>1/29/2012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608E79C3-4BF0-4827-9B5F-E163D3AD66C5}" type="slidenum">
              <a:rPr lang="en-US"/>
              <a:pPr>
                <a:defRPr/>
              </a:pPr>
              <a:t>‹#›</a:t>
            </a:fld>
            <a:endParaRPr lang="en-US"/>
          </a:p>
        </p:txBody>
      </p:sp>
    </p:spTree>
    <p:extLst>
      <p:ext uri="{BB962C8B-B14F-4D97-AF65-F5344CB8AC3E}">
        <p14:creationId xmlns:p14="http://schemas.microsoft.com/office/powerpoint/2010/main" xmlns="" val="509212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267C2092-88C8-4CED-AF52-5AD2490552DF}" type="datetimeFigureOut">
              <a:rPr lang="en-US"/>
              <a:pPr>
                <a:defRPr/>
              </a:pPr>
              <a:t>1/29/2012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91D2BBE3-531E-4303-A6B8-C2758691EAC8}" type="slidenum">
              <a:rPr lang="en-US"/>
              <a:pPr>
                <a:defRPr/>
              </a:pPr>
              <a:t>‹#›</a:t>
            </a:fld>
            <a:endParaRPr lang="en-US"/>
          </a:p>
        </p:txBody>
      </p:sp>
    </p:spTree>
    <p:extLst>
      <p:ext uri="{BB962C8B-B14F-4D97-AF65-F5344CB8AC3E}">
        <p14:creationId xmlns:p14="http://schemas.microsoft.com/office/powerpoint/2010/main" xmlns="" val="17607940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6387" name="Rectangle 2"/>
          <p:cNvSpPr>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9395" name="Rectangle 2"/>
          <p:cNvSpPr>
            <a:spLocks noGrp="1" noChangeArrowheads="1"/>
          </p:cNvSpPr>
          <p:nvPr>
            <p:ph type="body"/>
          </p:nvPr>
        </p:nvSpPr>
        <p:spPr bwMode="auto">
          <a:xfrm>
            <a:off x="914400" y="4344988"/>
            <a:ext cx="5019675" cy="4105275"/>
          </a:xfrm>
          <a:noFill/>
        </p:spPr>
        <p:txBody>
          <a:bodyPr wrap="none" numCol="1" anchor="ctr" anchorCtr="0" compatLnSpc="1">
            <a:prstTxWarp prst="textNoShape">
              <a:avLst/>
            </a:prstTxWarp>
          </a:bodyPr>
          <a:lstStyle/>
          <a:p>
            <a:pPr eaLnBrk="1" hangingPunct="1">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DCD6F5B-38A9-4716-916B-449C689167ED}" type="datetimeFigureOut">
              <a:rPr lang="en-US"/>
              <a:pPr>
                <a:defRPr/>
              </a:pPr>
              <a:t>1/29/2012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696251D-E878-4047-9148-59C16F11106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E656D74-358D-4E47-9985-EA86639390D6}" type="datetimeFigureOut">
              <a:rPr lang="en-US"/>
              <a:pPr>
                <a:defRPr/>
              </a:pPr>
              <a:t>1/29/2012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17F6823-617E-44EA-B4AF-141EEBB158B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32ACD0F-67CB-45B2-B751-D17EEF386D2E}" type="datetimeFigureOut">
              <a:rPr lang="en-US"/>
              <a:pPr>
                <a:defRPr/>
              </a:pPr>
              <a:t>1/29/2012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2DAD8C6-F6F5-466C-B368-1A3890F0E57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94EB969-0950-4E3F-960A-4D58B74FB249}" type="datetimeFigureOut">
              <a:rPr lang="en-US"/>
              <a:pPr>
                <a:defRPr/>
              </a:pPr>
              <a:t>1/29/2012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A4D4C33-C4C3-4CE8-A617-0AF321065FB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316F52A-F579-4319-9C97-3E6AD9A8F4D5}" type="datetimeFigureOut">
              <a:rPr lang="en-US"/>
              <a:pPr>
                <a:defRPr/>
              </a:pPr>
              <a:t>1/29/2012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5F869BB-D635-463E-B2FC-47B9B147672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2F2E161-D420-4DF4-9222-67FCC6D37757}" type="datetimeFigureOut">
              <a:rPr lang="en-US"/>
              <a:pPr>
                <a:defRPr/>
              </a:pPr>
              <a:t>1/29/2012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9A00BB2-C540-4007-94CE-BDF544391F7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F005C09-621E-4F74-9A26-DC0B37B3AD79}" type="datetimeFigureOut">
              <a:rPr lang="en-US"/>
              <a:pPr>
                <a:defRPr/>
              </a:pPr>
              <a:t>1/29/2012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8DDF9CC1-B186-4118-87A0-AE6FCC2D0D3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ADF1ABC-68E5-439E-8C34-7AA45C5A04DF}" type="datetimeFigureOut">
              <a:rPr lang="en-US"/>
              <a:pPr>
                <a:defRPr/>
              </a:pPr>
              <a:t>1/29/2012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25C6EE8-EB52-4CE9-A8AF-63E12174929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4BC7482-8E54-44CF-AAA0-36F3308B0B00}" type="datetimeFigureOut">
              <a:rPr lang="en-US"/>
              <a:pPr>
                <a:defRPr/>
              </a:pPr>
              <a:t>1/29/2012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1F5106C-6133-4E8D-86F0-76D7B5B8848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D2B35CF-D6F3-4208-A31E-73D4BB342B45}" type="datetimeFigureOut">
              <a:rPr lang="en-US"/>
              <a:pPr>
                <a:defRPr/>
              </a:pPr>
              <a:t>1/29/2012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9965F9C-2F13-4F6D-919B-79E824054CA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267F349-A386-47C2-B7C8-EAEF083221A8}" type="datetimeFigureOut">
              <a:rPr lang="en-US"/>
              <a:pPr>
                <a:defRPr/>
              </a:pPr>
              <a:t>1/29/2012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7C7A7DB-3538-4C0E-AE7C-2FDFC134660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E25BF1AD-76A3-4AD4-A0B0-0B888489D732}" type="datetimeFigureOut">
              <a:rPr lang="en-US"/>
              <a:pPr>
                <a:defRPr/>
              </a:pPr>
              <a:t>1/29/2012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2E49661-847D-499A-9C17-DE296566379C}"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1"/>
          <p:cNvSpPr txBox="1">
            <a:spLocks noChangeArrowheads="1"/>
          </p:cNvSpPr>
          <p:nvPr/>
        </p:nvSpPr>
        <p:spPr bwMode="auto">
          <a:xfrm>
            <a:off x="685800" y="1371600"/>
            <a:ext cx="7772400" cy="2065338"/>
          </a:xfrm>
          <a:prstGeom prst="rect">
            <a:avLst/>
          </a:prstGeom>
          <a:noFill/>
          <a:ln w="9525">
            <a:noFill/>
            <a:round/>
            <a:headEnd/>
            <a:tailEnd/>
          </a:ln>
        </p:spPr>
        <p:txBody>
          <a:bodyPr lIns="90000" tIns="46800" rIns="90000" bIns="468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ru-RU" sz="4000">
                <a:solidFill>
                  <a:srgbClr val="E3EBF1"/>
                </a:solidFill>
                <a:latin typeface="Calibri" pitchFamily="34" charset="0"/>
              </a:rPr>
              <a:t>LIS65</a:t>
            </a:r>
            <a:r>
              <a:rPr lang="en-US" sz="4000">
                <a:solidFill>
                  <a:srgbClr val="E3EBF1"/>
                </a:solidFill>
                <a:latin typeface="Calibri" pitchFamily="34" charset="0"/>
              </a:rPr>
              <a:t>4 lecture 1</a:t>
            </a: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en-US" sz="4000">
                <a:solidFill>
                  <a:srgbClr val="E3EBF1"/>
                </a:solidFill>
                <a:latin typeface="Calibri" pitchFamily="34" charset="0"/>
              </a:rPr>
              <a:t>omeka installation, system overview</a:t>
            </a:r>
          </a:p>
        </p:txBody>
      </p:sp>
      <p:sp>
        <p:nvSpPr>
          <p:cNvPr id="15362" name="Text Box 2"/>
          <p:cNvSpPr txBox="1">
            <a:spLocks noChangeArrowheads="1"/>
          </p:cNvSpPr>
          <p:nvPr/>
        </p:nvSpPr>
        <p:spPr bwMode="auto">
          <a:xfrm>
            <a:off x="1371600" y="4648200"/>
            <a:ext cx="6400800" cy="1035050"/>
          </a:xfrm>
          <a:prstGeom prst="rect">
            <a:avLst/>
          </a:prstGeom>
          <a:noFill/>
          <a:ln w="9525">
            <a:noFill/>
            <a:round/>
            <a:headEnd/>
            <a:tailEnd/>
          </a:ln>
        </p:spPr>
        <p:txBody>
          <a:bodyPr lIns="90000" tIns="46800" rIns="90000" bIns="46800"/>
          <a:lstStyle/>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a:solidFill>
                  <a:srgbClr val="FFFFFF"/>
                </a:solidFill>
                <a:latin typeface="Calibri" pitchFamily="34" charset="0"/>
              </a:rPr>
              <a:t>Thomas Krichel</a:t>
            </a: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a:solidFill>
                  <a:srgbClr val="FFFFFF"/>
                </a:solidFill>
                <a:latin typeface="Calibri" pitchFamily="34" charset="0"/>
              </a:rPr>
              <a:t>2012-01-29</a:t>
            </a: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p:cNvSpPr>
          <p:nvPr>
            <p:ph type="title" idx="4294967295"/>
          </p:nvPr>
        </p:nvSpPr>
        <p:spPr/>
        <p:txBody>
          <a:bodyPr/>
          <a:lstStyle/>
          <a:p>
            <a:pPr eaLnBrk="1" hangingPunct="1"/>
            <a:r>
              <a:rPr lang="en-US" smtClean="0"/>
              <a:t>implementation</a:t>
            </a:r>
          </a:p>
        </p:txBody>
      </p:sp>
      <p:sp>
        <p:nvSpPr>
          <p:cNvPr id="26626" name="Rectangle 3"/>
          <p:cNvSpPr>
            <a:spLocks noGrp="1"/>
          </p:cNvSpPr>
          <p:nvPr>
            <p:ph type="body" idx="4294967295"/>
          </p:nvPr>
        </p:nvSpPr>
        <p:spPr/>
        <p:txBody>
          <a:bodyPr/>
          <a:lstStyle/>
          <a:p>
            <a:pPr eaLnBrk="1" hangingPunct="1"/>
            <a:r>
              <a:rPr lang="en-US" smtClean="0"/>
              <a:t>There is no evidence that anything like the memex was ever built.</a:t>
            </a:r>
          </a:p>
          <a:p>
            <a:pPr eaLnBrk="1" hangingPunct="1"/>
            <a:r>
              <a:rPr lang="en-US" smtClean="0"/>
              <a:t>Microfilm was replaced by digitization.</a:t>
            </a:r>
          </a:p>
          <a:p>
            <a:pPr eaLnBrk="1" hangingPunct="1"/>
            <a:r>
              <a:rPr lang="en-US" smtClean="0"/>
              <a:t>But the idea of associative trails or associative indexing has something to do with the hypermedia.</a:t>
            </a:r>
          </a:p>
          <a:p>
            <a:pPr eaLnBrk="1" hangingPunct="1"/>
            <a:r>
              <a:rPr lang="en-US" smtClean="0"/>
              <a:t>The later goes back to Ted Nelson.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p:cNvSpPr>
          <p:nvPr>
            <p:ph type="title" idx="4294967295"/>
          </p:nvPr>
        </p:nvSpPr>
        <p:spPr/>
        <p:txBody>
          <a:bodyPr/>
          <a:lstStyle/>
          <a:p>
            <a:pPr eaLnBrk="1" hangingPunct="1"/>
            <a:r>
              <a:rPr lang="en-US" smtClean="0"/>
              <a:t>Licklider</a:t>
            </a:r>
          </a:p>
        </p:txBody>
      </p:sp>
      <p:sp>
        <p:nvSpPr>
          <p:cNvPr id="27650" name="Rectangle 3"/>
          <p:cNvSpPr>
            <a:spLocks noGrp="1"/>
          </p:cNvSpPr>
          <p:nvPr>
            <p:ph type="body" idx="4294967295"/>
          </p:nvPr>
        </p:nvSpPr>
        <p:spPr/>
        <p:txBody>
          <a:bodyPr/>
          <a:lstStyle/>
          <a:p>
            <a:pPr eaLnBrk="1" hangingPunct="1"/>
            <a:r>
              <a:rPr lang="en-US" smtClean="0"/>
              <a:t>Joseph Carl Robnett Licklider (1915—1990) trained as a mathematician and psychologist and worked mainly at the MIT.</a:t>
            </a:r>
          </a:p>
          <a:p>
            <a:pPr eaLnBrk="1" hangingPunct="1"/>
            <a:r>
              <a:rPr lang="en-US" smtClean="0"/>
              <a:t>The Council of Library Resources got funding from the Ford Foundation to examine how technology could help libraries.</a:t>
            </a:r>
          </a:p>
          <a:p>
            <a:pPr eaLnBrk="1" hangingPunct="1"/>
            <a:r>
              <a:rPr lang="en-US" smtClean="0"/>
              <a:t>Work was undertaken by Bolt, Beranek and Newman (BBN) of later ARPA fame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idx="4294967295"/>
          </p:nvPr>
        </p:nvSpPr>
        <p:spPr/>
        <p:txBody>
          <a:bodyPr/>
          <a:lstStyle/>
          <a:p>
            <a:pPr eaLnBrk="1" hangingPunct="1"/>
            <a:r>
              <a:rPr lang="en-US" smtClean="0"/>
              <a:t>the system</a:t>
            </a:r>
          </a:p>
        </p:txBody>
      </p:sp>
      <p:sp>
        <p:nvSpPr>
          <p:cNvPr id="28674" name="Rectangle 3"/>
          <p:cNvSpPr>
            <a:spLocks noGrp="1"/>
          </p:cNvSpPr>
          <p:nvPr>
            <p:ph type="body" idx="4294967295"/>
          </p:nvPr>
        </p:nvSpPr>
        <p:spPr/>
        <p:txBody>
          <a:bodyPr/>
          <a:lstStyle/>
          <a:p>
            <a:pPr eaLnBrk="1" hangingPunct="1"/>
            <a:r>
              <a:rPr lang="en-US" smtClean="0"/>
              <a:t>The system was call “procognitive” meaning for the advancement of knowledge.</a:t>
            </a:r>
          </a:p>
          <a:p>
            <a:pPr eaLnBrk="1" hangingPunct="1"/>
            <a:r>
              <a:rPr lang="en-US" smtClean="0"/>
              <a:t>It would not be based on documents, metadata and retrieval.</a:t>
            </a:r>
          </a:p>
          <a:p>
            <a:pPr eaLnBrk="1" hangingPunct="1"/>
            <a:r>
              <a:rPr lang="en-US" smtClean="0"/>
              <a:t>It would process information into knowledge and questions into answers. </a:t>
            </a:r>
          </a:p>
          <a:p>
            <a:pPr eaLnBrk="1" hangingPunct="1"/>
            <a:r>
              <a:rPr lang="en-US" smtClean="0"/>
              <a:t>Users transmit their knowledge to the system.</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p:cNvSpPr>
          <p:nvPr>
            <p:ph type="title" idx="4294967295"/>
          </p:nvPr>
        </p:nvSpPr>
        <p:spPr/>
        <p:txBody>
          <a:bodyPr/>
          <a:lstStyle/>
          <a:p>
            <a:pPr eaLnBrk="1" hangingPunct="1"/>
            <a:r>
              <a:rPr lang="en-US" smtClean="0"/>
              <a:t>information to knowledge</a:t>
            </a:r>
          </a:p>
        </p:txBody>
      </p:sp>
      <p:sp>
        <p:nvSpPr>
          <p:cNvPr id="29698" name="Rectangle 3"/>
          <p:cNvSpPr>
            <a:spLocks noGrp="1"/>
          </p:cNvSpPr>
          <p:nvPr>
            <p:ph type="body" idx="4294967295"/>
          </p:nvPr>
        </p:nvSpPr>
        <p:spPr/>
        <p:txBody>
          <a:bodyPr/>
          <a:lstStyle/>
          <a:p>
            <a:pPr eaLnBrk="1" hangingPunct="1"/>
            <a:r>
              <a:rPr lang="en-US" smtClean="0"/>
              <a:t>To see how information can be processed into knowledge, Lick, looked at the human brain. He had studied cat brains in his PhD work.</a:t>
            </a:r>
          </a:p>
          <a:p>
            <a:pPr eaLnBrk="1" hangingPunct="1"/>
            <a:r>
              <a:rPr lang="en-US" smtClean="0"/>
              <a:t>If it is possible to the process the body of information into knowledge structures, then questions can be answered by knowledge rather than be documents.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p:cNvSpPr>
          <p:nvPr>
            <p:ph type="title" idx="4294967295"/>
          </p:nvPr>
        </p:nvSpPr>
        <p:spPr/>
        <p:txBody>
          <a:bodyPr/>
          <a:lstStyle/>
          <a:p>
            <a:pPr eaLnBrk="1" hangingPunct="1"/>
            <a:r>
              <a:rPr lang="en-US" smtClean="0"/>
              <a:t>human processing</a:t>
            </a:r>
          </a:p>
        </p:txBody>
      </p:sp>
      <p:sp>
        <p:nvSpPr>
          <p:cNvPr id="30722" name="Rectangle 3"/>
          <p:cNvSpPr>
            <a:spLocks noGrp="1"/>
          </p:cNvSpPr>
          <p:nvPr>
            <p:ph type="body" idx="4294967295"/>
          </p:nvPr>
        </p:nvSpPr>
        <p:spPr>
          <a:xfrm>
            <a:off x="457200" y="1447800"/>
            <a:ext cx="8229600" cy="5029200"/>
          </a:xfrm>
        </p:spPr>
        <p:txBody>
          <a:bodyPr/>
          <a:lstStyle/>
          <a:p>
            <a:pPr eaLnBrk="1" hangingPunct="1"/>
            <a:r>
              <a:rPr lang="en-US" smtClean="0"/>
              <a:t>Lick understood that current and foreseeable technology would not allow processing of documents into knowledge.</a:t>
            </a:r>
          </a:p>
          <a:p>
            <a:pPr eaLnBrk="1" hangingPunct="1"/>
            <a:r>
              <a:rPr lang="en-US" smtClean="0"/>
              <a:t>This would be the job of set of librarian called “procognitive system specialists”.</a:t>
            </a:r>
          </a:p>
          <a:p>
            <a:pPr eaLnBrk="1" hangingPunct="1"/>
            <a:r>
              <a:rPr lang="en-US" smtClean="0"/>
              <a:t>The would encode contents of documents in a knowledge language.</a:t>
            </a:r>
          </a:p>
          <a:p>
            <a:pPr eaLnBrk="1" hangingPunct="1"/>
            <a:r>
              <a:rPr lang="en-US" smtClean="0"/>
              <a:t>They would watch for ambiguity warnings.</a:t>
            </a:r>
          </a:p>
          <a:p>
            <a:pPr eaLnBrk="1" hangingPunct="1"/>
            <a:r>
              <a:rPr lang="en-US" smtClean="0"/>
              <a:t>Users would also provide feedback.</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p:cNvSpPr>
          <p:nvPr>
            <p:ph type="title" idx="4294967295"/>
          </p:nvPr>
        </p:nvSpPr>
        <p:spPr/>
        <p:txBody>
          <a:bodyPr/>
          <a:lstStyle/>
          <a:p>
            <a:pPr eaLnBrk="1" hangingPunct="1"/>
            <a:r>
              <a:rPr lang="en-US" smtClean="0"/>
              <a:t>encoding</a:t>
            </a:r>
          </a:p>
        </p:txBody>
      </p:sp>
      <p:sp>
        <p:nvSpPr>
          <p:cNvPr id="31746" name="Rectangle 3"/>
          <p:cNvSpPr>
            <a:spLocks noGrp="1"/>
          </p:cNvSpPr>
          <p:nvPr>
            <p:ph type="body" idx="4294967295"/>
          </p:nvPr>
        </p:nvSpPr>
        <p:spPr/>
        <p:txBody>
          <a:bodyPr/>
          <a:lstStyle/>
          <a:p>
            <a:pPr eaLnBrk="1" hangingPunct="1"/>
            <a:r>
              <a:rPr lang="en-US" smtClean="0"/>
              <a:t>Surprisingly Lick still imagined the procognitive system be based on natural language.</a:t>
            </a:r>
          </a:p>
          <a:p>
            <a:pPr eaLnBrk="1" hangingPunct="1"/>
            <a:r>
              <a:rPr lang="en-US" smtClean="0"/>
              <a:t>The hope was that artificial intelligence (AI) methods would be developed to extract information from documents.</a:t>
            </a:r>
          </a:p>
          <a:p>
            <a:pPr eaLnBrk="1" hangingPunct="1"/>
            <a:r>
              <a:rPr lang="en-US" smtClean="0"/>
              <a:t>That hope seemed justified in the 60s when AI was in its infancy. </a:t>
            </a:r>
          </a:p>
          <a:p>
            <a:pPr eaLnBrk="1" hangingPunct="1"/>
            <a:endParaRPr lang="en-US" smtClean="0"/>
          </a:p>
          <a:p>
            <a:pPr eaLnBrk="1" hangingPunct="1"/>
            <a:endParaRPr 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idx="4294967295"/>
          </p:nvPr>
        </p:nvSpPr>
        <p:spPr/>
        <p:txBody>
          <a:bodyPr/>
          <a:lstStyle/>
          <a:p>
            <a:pPr eaLnBrk="1" hangingPunct="1"/>
            <a:r>
              <a:rPr lang="en-US" smtClean="0"/>
              <a:t>steps to implementation</a:t>
            </a:r>
          </a:p>
        </p:txBody>
      </p:sp>
      <p:sp>
        <p:nvSpPr>
          <p:cNvPr id="32770" name="Content Placeholder 2"/>
          <p:cNvSpPr>
            <a:spLocks noGrp="1"/>
          </p:cNvSpPr>
          <p:nvPr>
            <p:ph idx="4294967295"/>
          </p:nvPr>
        </p:nvSpPr>
        <p:spPr/>
        <p:txBody>
          <a:bodyPr/>
          <a:lstStyle/>
          <a:p>
            <a:pPr eaLnBrk="1" hangingPunct="1"/>
            <a:r>
              <a:rPr lang="en-US" smtClean="0"/>
              <a:t>The first attempts, in the 60s, tried to find the citation string in a database of citations.</a:t>
            </a:r>
          </a:p>
          <a:p>
            <a:pPr eaLnBrk="1" hangingPunct="1"/>
            <a:r>
              <a:rPr lang="en-US" smtClean="0"/>
              <a:t>Thus this was more information retrieval on a small set of metadata than actual digital library work.</a:t>
            </a:r>
          </a:p>
          <a:p>
            <a:pPr eaLnBrk="1" hangingPunct="1"/>
            <a:r>
              <a:rPr lang="en-US" smtClean="0"/>
              <a:t>Librarians preparing bibliographies for researchers were the prime users.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idx="4294967295"/>
          </p:nvPr>
        </p:nvSpPr>
        <p:spPr/>
        <p:txBody>
          <a:bodyPr/>
          <a:lstStyle/>
          <a:p>
            <a:pPr eaLnBrk="1" hangingPunct="1"/>
            <a:r>
              <a:rPr lang="en-US" smtClean="0"/>
              <a:t>into 80s</a:t>
            </a:r>
          </a:p>
        </p:txBody>
      </p:sp>
      <p:sp>
        <p:nvSpPr>
          <p:cNvPr id="33794" name="Content Placeholder 2"/>
          <p:cNvSpPr>
            <a:spLocks noGrp="1"/>
          </p:cNvSpPr>
          <p:nvPr>
            <p:ph idx="4294967295"/>
          </p:nvPr>
        </p:nvSpPr>
        <p:spPr/>
        <p:txBody>
          <a:bodyPr/>
          <a:lstStyle/>
          <a:p>
            <a:pPr eaLnBrk="1" hangingPunct="1"/>
            <a:r>
              <a:rPr lang="en-US" smtClean="0"/>
              <a:t>In the 80s the personal computer “came back”.</a:t>
            </a:r>
          </a:p>
          <a:p>
            <a:pPr eaLnBrk="1" hangingPunct="1"/>
            <a:r>
              <a:rPr lang="en-US" smtClean="0"/>
              <a:t>Searching could be done of the full-texts of document.</a:t>
            </a:r>
          </a:p>
          <a:p>
            <a:pPr eaLnBrk="1" hangingPunct="1"/>
            <a:r>
              <a:rPr lang="en-US" smtClean="0"/>
              <a:t>Browsing became available.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idx="4294967295"/>
          </p:nvPr>
        </p:nvSpPr>
        <p:spPr/>
        <p:txBody>
          <a:bodyPr/>
          <a:lstStyle/>
          <a:p>
            <a:pPr eaLnBrk="1" hangingPunct="1"/>
            <a:r>
              <a:rPr lang="en-US" smtClean="0"/>
              <a:t>90s</a:t>
            </a:r>
          </a:p>
        </p:txBody>
      </p:sp>
      <p:sp>
        <p:nvSpPr>
          <p:cNvPr id="34818" name="Content Placeholder 2"/>
          <p:cNvSpPr>
            <a:spLocks noGrp="1"/>
          </p:cNvSpPr>
          <p:nvPr>
            <p:ph idx="4294967295"/>
          </p:nvPr>
        </p:nvSpPr>
        <p:spPr/>
        <p:txBody>
          <a:bodyPr/>
          <a:lstStyle/>
          <a:p>
            <a:pPr eaLnBrk="1" hangingPunct="1"/>
            <a:r>
              <a:rPr lang="en-US" smtClean="0"/>
              <a:t>In the 90s the Internet and the search engine came along.</a:t>
            </a:r>
          </a:p>
          <a:p>
            <a:pPr eaLnBrk="1" hangingPunct="1"/>
            <a:r>
              <a:rPr lang="en-US" smtClean="0"/>
              <a:t>Initially search engines followed standard information retrieval principles. </a:t>
            </a:r>
          </a:p>
          <a:p>
            <a:pPr eaLnBrk="1" hangingPunct="1"/>
            <a:r>
              <a:rPr lang="en-US" smtClean="0"/>
              <a:t>My first work, about 1993, was based on gopher access and WAIS indexing.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idx="4294967295"/>
          </p:nvPr>
        </p:nvSpPr>
        <p:spPr/>
        <p:txBody>
          <a:bodyPr/>
          <a:lstStyle/>
          <a:p>
            <a:pPr eaLnBrk="1" hangingPunct="1"/>
            <a:r>
              <a:rPr lang="en-US" smtClean="0"/>
              <a:t>the semantic web</a:t>
            </a:r>
          </a:p>
        </p:txBody>
      </p:sp>
      <p:sp>
        <p:nvSpPr>
          <p:cNvPr id="35842" name="Content Placeholder 2"/>
          <p:cNvSpPr>
            <a:spLocks noGrp="1"/>
          </p:cNvSpPr>
          <p:nvPr>
            <p:ph idx="4294967295"/>
          </p:nvPr>
        </p:nvSpPr>
        <p:spPr>
          <a:xfrm>
            <a:off x="457200" y="1447800"/>
            <a:ext cx="8229600" cy="4953000"/>
          </a:xfrm>
        </p:spPr>
        <p:txBody>
          <a:bodyPr/>
          <a:lstStyle/>
          <a:p>
            <a:pPr eaLnBrk="1" hangingPunct="1"/>
            <a:r>
              <a:rPr lang="en-US" smtClean="0"/>
              <a:t>The semantic web is the actual successor to Lick’s vision.</a:t>
            </a:r>
          </a:p>
          <a:p>
            <a:pPr eaLnBrk="1" hangingPunct="1"/>
            <a:r>
              <a:rPr lang="en-US" smtClean="0"/>
              <a:t>It’s still not done.</a:t>
            </a:r>
          </a:p>
          <a:p>
            <a:pPr eaLnBrk="1" hangingPunct="1"/>
            <a:r>
              <a:rPr lang="en-US" smtClean="0"/>
              <a:t>I speculate it will not be done for a long time.</a:t>
            </a:r>
          </a:p>
          <a:p>
            <a:pPr eaLnBrk="1" hangingPunct="1"/>
            <a:r>
              <a:rPr lang="en-US" smtClean="0"/>
              <a:t>The reason is that while Lick thought Psychology and Computers, he did not think through the economics of operating such system as the ones that he proposed.</a:t>
            </a:r>
          </a:p>
          <a:p>
            <a:pPr eaLnBrk="1" hangingPunct="1"/>
            <a:r>
              <a:rPr lang="en-US" smtClean="0"/>
              <a:t>He also had too optimistic a vision about AI.</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eaLnBrk="1" hangingPunct="1"/>
            <a:r>
              <a:rPr lang="en-US" smtClean="0"/>
              <a:t>this lecture</a:t>
            </a:r>
          </a:p>
        </p:txBody>
      </p:sp>
      <p:sp>
        <p:nvSpPr>
          <p:cNvPr id="17410" name="Content Placeholder 2"/>
          <p:cNvSpPr>
            <a:spLocks noGrp="1"/>
          </p:cNvSpPr>
          <p:nvPr>
            <p:ph idx="1"/>
          </p:nvPr>
        </p:nvSpPr>
        <p:spPr/>
        <p:txBody>
          <a:bodyPr/>
          <a:lstStyle/>
          <a:p>
            <a:pPr eaLnBrk="1" hangingPunct="1"/>
            <a:r>
              <a:rPr lang="en-US" dirty="0" smtClean="0"/>
              <a:t>Early history of digital libraries.</a:t>
            </a:r>
          </a:p>
          <a:p>
            <a:pPr lvl="1" eaLnBrk="1" hangingPunct="1"/>
            <a:r>
              <a:rPr lang="en-US" dirty="0" err="1"/>
              <a:t>Vannevar</a:t>
            </a:r>
            <a:r>
              <a:rPr lang="en-US" dirty="0"/>
              <a:t> Bush</a:t>
            </a:r>
          </a:p>
          <a:p>
            <a:pPr lvl="1" eaLnBrk="1" hangingPunct="1"/>
            <a:r>
              <a:rPr lang="en-US" dirty="0"/>
              <a:t>Joseph Carl </a:t>
            </a:r>
            <a:r>
              <a:rPr lang="en-US" dirty="0" err="1"/>
              <a:t>Robnett</a:t>
            </a:r>
            <a:r>
              <a:rPr lang="en-US" dirty="0"/>
              <a:t> </a:t>
            </a:r>
            <a:r>
              <a:rPr lang="en-US" dirty="0" err="1"/>
              <a:t>Licklider</a:t>
            </a:r>
            <a:r>
              <a:rPr lang="en-US" dirty="0"/>
              <a:t>, aka “Lick</a:t>
            </a:r>
            <a:r>
              <a:rPr lang="en-US" dirty="0" smtClean="0"/>
              <a:t>”</a:t>
            </a:r>
          </a:p>
          <a:p>
            <a:pPr lvl="1" eaLnBrk="1" hangingPunct="1"/>
            <a:r>
              <a:rPr lang="en-US" dirty="0" smtClean="0"/>
              <a:t>some things that happened since.</a:t>
            </a:r>
          </a:p>
          <a:p>
            <a:pPr eaLnBrk="1" hangingPunct="1"/>
            <a:r>
              <a:rPr lang="en-US" dirty="0" smtClean="0"/>
              <a:t>Introduction to </a:t>
            </a:r>
            <a:r>
              <a:rPr lang="en-US" dirty="0" err="1" smtClean="0"/>
              <a:t>O</a:t>
            </a:r>
            <a:r>
              <a:rPr lang="en-US" dirty="0" err="1" smtClean="0"/>
              <a:t>meka</a:t>
            </a:r>
            <a:r>
              <a:rPr lang="en-US" dirty="0" smtClean="0"/>
              <a:t>. </a:t>
            </a:r>
          </a:p>
          <a:p>
            <a:pPr eaLnBrk="1" hangingPunct="1"/>
            <a:r>
              <a:rPr lang="en-US" dirty="0" smtClean="0"/>
              <a:t>Installation of a theme. </a:t>
            </a:r>
          </a:p>
          <a:p>
            <a:pPr eaLnBrk="1" hangingPunct="1"/>
            <a:r>
              <a:rPr lang="en-US" dirty="0" err="1" smtClean="0"/>
              <a:t>Omeka</a:t>
            </a:r>
            <a:r>
              <a:rPr lang="en-US" dirty="0" smtClean="0"/>
              <a:t> </a:t>
            </a:r>
            <a:r>
              <a:rPr lang="en-US" dirty="0" smtClean="0"/>
              <a:t>tables </a:t>
            </a:r>
            <a:r>
              <a:rPr lang="en-US" dirty="0" smtClean="0"/>
              <a:t>and metadata.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p:txBody>
          <a:bodyPr/>
          <a:lstStyle/>
          <a:p>
            <a:pPr eaLnBrk="1" hangingPunct="1"/>
            <a:r>
              <a:rPr lang="en-US" smtClean="0"/>
              <a:t>omeka</a:t>
            </a:r>
          </a:p>
        </p:txBody>
      </p:sp>
      <p:sp>
        <p:nvSpPr>
          <p:cNvPr id="51202" name="Content Placeholder 2"/>
          <p:cNvSpPr>
            <a:spLocks noGrp="1"/>
          </p:cNvSpPr>
          <p:nvPr>
            <p:ph idx="1"/>
          </p:nvPr>
        </p:nvSpPr>
        <p:spPr/>
        <p:txBody>
          <a:bodyPr/>
          <a:lstStyle/>
          <a:p>
            <a:pPr eaLnBrk="1" hangingPunct="1"/>
            <a:r>
              <a:rPr lang="en-US" dirty="0" err="1" smtClean="0"/>
              <a:t>Omeka</a:t>
            </a:r>
            <a:r>
              <a:rPr lang="en-US" dirty="0" smtClean="0"/>
              <a:t> is an open-source software for image-based repositories.</a:t>
            </a:r>
          </a:p>
          <a:p>
            <a:pPr eaLnBrk="1" hangingPunct="1"/>
            <a:r>
              <a:rPr lang="en-US" dirty="0" smtClean="0"/>
              <a:t>Each of you gets a complete installation of </a:t>
            </a:r>
            <a:r>
              <a:rPr lang="en-US" dirty="0" err="1" smtClean="0"/>
              <a:t>omeka</a:t>
            </a:r>
            <a:r>
              <a:rPr lang="en-US" dirty="0" smtClean="0"/>
              <a:t> installed in your home directory.</a:t>
            </a:r>
          </a:p>
          <a:p>
            <a:pPr eaLnBrk="1" hangingPunct="1"/>
            <a:r>
              <a:rPr lang="en-US" dirty="0" err="1" smtClean="0"/>
              <a:t>Omeka</a:t>
            </a:r>
            <a:r>
              <a:rPr lang="en-US" dirty="0" smtClean="0"/>
              <a:t> uses </a:t>
            </a:r>
            <a:r>
              <a:rPr lang="en-US" dirty="0" err="1" smtClean="0"/>
              <a:t>mySQL</a:t>
            </a:r>
            <a:r>
              <a:rPr lang="en-US" dirty="0" smtClean="0"/>
              <a:t> </a:t>
            </a:r>
            <a:r>
              <a:rPr lang="en-US" dirty="0" smtClean="0"/>
              <a:t>[4 </a:t>
            </a:r>
            <a:r>
              <a:rPr lang="en-US" dirty="0" smtClean="0"/>
              <a:t>slides].</a:t>
            </a:r>
          </a:p>
          <a:p>
            <a:pPr eaLnBrk="1" hangingPunct="1"/>
            <a:r>
              <a:rPr lang="en-US" dirty="0" err="1"/>
              <a:t>Omeka</a:t>
            </a:r>
            <a:r>
              <a:rPr lang="en-US" dirty="0"/>
              <a:t> is delivered via the web [2 slides].</a:t>
            </a:r>
          </a:p>
          <a:p>
            <a:pPr eaLnBrk="1" hangingPunct="1"/>
            <a:r>
              <a:rPr lang="en-US" dirty="0" err="1"/>
              <a:t>Omeka</a:t>
            </a:r>
            <a:r>
              <a:rPr lang="en-US" dirty="0"/>
              <a:t> uses PHP [2 slides</a:t>
            </a:r>
            <a:r>
              <a:rPr lang="en-US" dirty="0" smtClean="0"/>
              <a:t>].</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mySQL</a:t>
            </a:r>
            <a:endParaRPr lang="en-US" dirty="0"/>
          </a:p>
        </p:txBody>
      </p:sp>
      <p:sp>
        <p:nvSpPr>
          <p:cNvPr id="3" name="Content Placeholder 2"/>
          <p:cNvSpPr>
            <a:spLocks noGrp="1"/>
          </p:cNvSpPr>
          <p:nvPr>
            <p:ph idx="1"/>
          </p:nvPr>
        </p:nvSpPr>
        <p:spPr>
          <a:xfrm>
            <a:off x="457200" y="1371600"/>
            <a:ext cx="8229600" cy="4754563"/>
          </a:xfrm>
        </p:spPr>
        <p:txBody>
          <a:bodyPr/>
          <a:lstStyle/>
          <a:p>
            <a:r>
              <a:rPr lang="en-US" dirty="0" smtClean="0"/>
              <a:t>This is a relational database system. </a:t>
            </a:r>
          </a:p>
          <a:p>
            <a:r>
              <a:rPr lang="en-US" dirty="0" smtClean="0"/>
              <a:t>It is a client/server based system where the server keeps a set of tables. There may be relations between the tables.</a:t>
            </a:r>
          </a:p>
          <a:p>
            <a:r>
              <a:rPr lang="en-US" dirty="0" smtClean="0"/>
              <a:t>A client can make request to the server. These request follow a language called “structured query language” SQL.</a:t>
            </a:r>
          </a:p>
        </p:txBody>
      </p:sp>
    </p:spTree>
    <p:extLst>
      <p:ext uri="{BB962C8B-B14F-4D97-AF65-F5344CB8AC3E}">
        <p14:creationId xmlns:p14="http://schemas.microsoft.com/office/powerpoint/2010/main" xmlns="" val="26653223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SQL and us</a:t>
            </a:r>
            <a:endParaRPr lang="en-US" dirty="0"/>
          </a:p>
        </p:txBody>
      </p:sp>
      <p:sp>
        <p:nvSpPr>
          <p:cNvPr id="3" name="Content Placeholder 2"/>
          <p:cNvSpPr>
            <a:spLocks noGrp="1"/>
          </p:cNvSpPr>
          <p:nvPr>
            <p:ph idx="1"/>
          </p:nvPr>
        </p:nvSpPr>
        <p:spPr/>
        <p:txBody>
          <a:bodyPr/>
          <a:lstStyle/>
          <a:p>
            <a:r>
              <a:rPr lang="en-US" dirty="0" smtClean="0"/>
              <a:t>Some people think all librarians should know SQL and relational databases. </a:t>
            </a:r>
          </a:p>
          <a:p>
            <a:r>
              <a:rPr lang="en-US" dirty="0" smtClean="0"/>
              <a:t>We </a:t>
            </a:r>
            <a:r>
              <a:rPr lang="en-US" dirty="0"/>
              <a:t>don’t need to learn SQL, as </a:t>
            </a:r>
            <a:r>
              <a:rPr lang="en-US" dirty="0" err="1"/>
              <a:t>omeka</a:t>
            </a:r>
            <a:r>
              <a:rPr lang="en-US" dirty="0"/>
              <a:t> will formulate the SQL for us. </a:t>
            </a:r>
            <a:endParaRPr lang="en-US" dirty="0" smtClean="0"/>
          </a:p>
          <a:p>
            <a:r>
              <a:rPr lang="en-US" dirty="0" smtClean="0"/>
              <a:t>We still have a web-based tool that will show and that can change all the </a:t>
            </a:r>
            <a:r>
              <a:rPr lang="en-US" dirty="0" err="1" smtClean="0"/>
              <a:t>omeka</a:t>
            </a:r>
            <a:r>
              <a:rPr lang="en-US" dirty="0" smtClean="0"/>
              <a:t> tables. </a:t>
            </a:r>
            <a:endParaRPr lang="en-US" dirty="0"/>
          </a:p>
          <a:p>
            <a:endParaRPr lang="en-US" dirty="0"/>
          </a:p>
        </p:txBody>
      </p:sp>
    </p:spTree>
    <p:extLst>
      <p:ext uri="{BB962C8B-B14F-4D97-AF65-F5344CB8AC3E}">
        <p14:creationId xmlns:p14="http://schemas.microsoft.com/office/powerpoint/2010/main" xmlns="" val="30645068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p:cNvSpPr>
            <a:spLocks noGrp="1"/>
          </p:cNvSpPr>
          <p:nvPr>
            <p:ph type="title"/>
          </p:nvPr>
        </p:nvSpPr>
        <p:spPr/>
        <p:txBody>
          <a:bodyPr/>
          <a:lstStyle/>
          <a:p>
            <a:pPr eaLnBrk="1" hangingPunct="1"/>
            <a:r>
              <a:rPr lang="en-US" dirty="0" err="1" smtClean="0"/>
              <a:t>mySQL</a:t>
            </a:r>
            <a:r>
              <a:rPr lang="en-US" dirty="0" smtClean="0"/>
              <a:t> and you </a:t>
            </a:r>
          </a:p>
        </p:txBody>
      </p:sp>
      <p:sp>
        <p:nvSpPr>
          <p:cNvPr id="3" name="Content Placeholder 2"/>
          <p:cNvSpPr>
            <a:spLocks noGrp="1"/>
          </p:cNvSpPr>
          <p:nvPr>
            <p:ph idx="1"/>
          </p:nvPr>
        </p:nvSpPr>
        <p:spPr>
          <a:xfrm>
            <a:off x="457200" y="1371600"/>
            <a:ext cx="8229600" cy="5257800"/>
          </a:xfrm>
        </p:spPr>
        <p:txBody>
          <a:bodyPr rtlCol="0">
            <a:normAutofit/>
          </a:bodyPr>
          <a:lstStyle/>
          <a:p>
            <a:pPr eaLnBrk="1" fontAlgn="auto" hangingPunct="1">
              <a:spcAft>
                <a:spcPts val="0"/>
              </a:spcAft>
              <a:buFont typeface="Arial" pitchFamily="34" charset="0"/>
              <a:buChar char="•"/>
              <a:defRPr/>
            </a:pPr>
            <a:r>
              <a:rPr lang="en-US" dirty="0" smtClean="0"/>
              <a:t>MySQL keeps as set of databases and a set of users. </a:t>
            </a:r>
          </a:p>
          <a:p>
            <a:pPr eaLnBrk="1" fontAlgn="auto" hangingPunct="1">
              <a:spcAft>
                <a:spcPts val="0"/>
              </a:spcAft>
              <a:buFont typeface="Arial" pitchFamily="34" charset="0"/>
              <a:buChar char="•"/>
              <a:defRPr/>
            </a:pPr>
            <a:r>
              <a:rPr lang="en-US" dirty="0" smtClean="0"/>
              <a:t>To keep things simple, </a:t>
            </a:r>
          </a:p>
          <a:p>
            <a:pPr lvl="1" eaLnBrk="1" fontAlgn="auto" hangingPunct="1">
              <a:spcAft>
                <a:spcPts val="0"/>
              </a:spcAft>
              <a:buFont typeface="Arial" pitchFamily="34" charset="0"/>
              <a:buChar char="•"/>
              <a:defRPr/>
            </a:pPr>
            <a:r>
              <a:rPr lang="en-US" dirty="0" smtClean="0"/>
              <a:t>I create one database for you. Its name is your </a:t>
            </a:r>
            <a:r>
              <a:rPr lang="en-US" dirty="0" err="1" smtClean="0"/>
              <a:t>wotan</a:t>
            </a:r>
            <a:r>
              <a:rPr lang="en-US" dirty="0" smtClean="0"/>
              <a:t> user name.  </a:t>
            </a:r>
          </a:p>
          <a:p>
            <a:pPr lvl="1" eaLnBrk="1" fontAlgn="auto" hangingPunct="1">
              <a:spcAft>
                <a:spcPts val="0"/>
              </a:spcAft>
              <a:buFont typeface="Arial" pitchFamily="34" charset="0"/>
              <a:buChar char="•"/>
              <a:defRPr/>
            </a:pPr>
            <a:r>
              <a:rPr lang="en-US" dirty="0" smtClean="0"/>
              <a:t>I create one </a:t>
            </a:r>
            <a:r>
              <a:rPr lang="en-US" dirty="0" err="1" smtClean="0"/>
              <a:t>mySQL</a:t>
            </a:r>
            <a:r>
              <a:rPr lang="en-US" dirty="0" smtClean="0"/>
              <a:t> user for you. Its name is the same as your </a:t>
            </a:r>
            <a:r>
              <a:rPr lang="en-US" dirty="0" err="1" smtClean="0"/>
              <a:t>wotan</a:t>
            </a:r>
            <a:r>
              <a:rPr lang="en-US" dirty="0"/>
              <a:t> </a:t>
            </a:r>
            <a:r>
              <a:rPr lang="en-US" dirty="0" smtClean="0"/>
              <a:t>user name. It’s password is the one in your .</a:t>
            </a:r>
            <a:r>
              <a:rPr lang="en-US" dirty="0" err="1" smtClean="0"/>
              <a:t>my.cnf</a:t>
            </a:r>
            <a:r>
              <a:rPr lang="en-US" dirty="0"/>
              <a:t> </a:t>
            </a:r>
            <a:r>
              <a:rPr lang="en-US" dirty="0" smtClean="0"/>
              <a:t>at creation time. </a:t>
            </a:r>
          </a:p>
          <a:p>
            <a:pPr eaLnBrk="1" fontAlgn="auto" hangingPunct="1">
              <a:spcAft>
                <a:spcPts val="0"/>
              </a:spcAft>
              <a:buFont typeface="Arial" pitchFamily="34" charset="0"/>
              <a:buChar char="•"/>
              <a:defRPr/>
            </a:pPr>
            <a:r>
              <a:rPr lang="en-US" dirty="0" smtClean="0"/>
              <a:t>The user created for you has full rights to the database created for you.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p:cNvSpPr>
            <a:spLocks noGrp="1"/>
          </p:cNvSpPr>
          <p:nvPr>
            <p:ph type="title"/>
          </p:nvPr>
        </p:nvSpPr>
        <p:spPr/>
        <p:txBody>
          <a:bodyPr/>
          <a:lstStyle/>
          <a:p>
            <a:pPr eaLnBrk="1" hangingPunct="1"/>
            <a:r>
              <a:rPr lang="en-US" smtClean="0"/>
              <a:t>the PHPmyadmin site</a:t>
            </a:r>
          </a:p>
        </p:txBody>
      </p:sp>
      <p:sp>
        <p:nvSpPr>
          <p:cNvPr id="55298" name="Content Placeholder 2"/>
          <p:cNvSpPr>
            <a:spLocks noGrp="1"/>
          </p:cNvSpPr>
          <p:nvPr>
            <p:ph idx="1"/>
          </p:nvPr>
        </p:nvSpPr>
        <p:spPr>
          <a:xfrm>
            <a:off x="457200" y="1600200"/>
            <a:ext cx="8229600" cy="4678363"/>
          </a:xfrm>
        </p:spPr>
        <p:txBody>
          <a:bodyPr/>
          <a:lstStyle/>
          <a:p>
            <a:pPr eaLnBrk="1" hangingPunct="1"/>
            <a:r>
              <a:rPr lang="en-US" dirty="0" err="1" smtClean="0"/>
              <a:t>PHPmyadmin</a:t>
            </a:r>
            <a:r>
              <a:rPr lang="en-US" dirty="0" smtClean="0"/>
              <a:t> is a web interface, written for the administration of </a:t>
            </a:r>
            <a:r>
              <a:rPr lang="en-US" dirty="0" err="1" smtClean="0"/>
              <a:t>mySQL</a:t>
            </a:r>
            <a:r>
              <a:rPr lang="en-US" dirty="0" smtClean="0"/>
              <a:t>, written in PHP. Thus you don’t have to learn </a:t>
            </a:r>
            <a:r>
              <a:rPr lang="en-US" dirty="0" err="1" smtClean="0"/>
              <a:t>mySQL</a:t>
            </a:r>
            <a:r>
              <a:rPr lang="en-US" dirty="0" smtClean="0"/>
              <a:t> commands.</a:t>
            </a:r>
          </a:p>
          <a:p>
            <a:pPr eaLnBrk="1" hangingPunct="1"/>
            <a:r>
              <a:rPr lang="en-US" dirty="0"/>
              <a:t>At http://wotan.liu.edu/phpmyadmin we have the </a:t>
            </a:r>
            <a:r>
              <a:rPr lang="en-US" dirty="0" err="1"/>
              <a:t>PHPmyadmin</a:t>
            </a:r>
            <a:r>
              <a:rPr lang="en-US" dirty="0"/>
              <a:t> installation</a:t>
            </a:r>
            <a:r>
              <a:rPr lang="en-US" dirty="0" smtClean="0"/>
              <a:t>.</a:t>
            </a:r>
          </a:p>
          <a:p>
            <a:pPr eaLnBrk="1" hangingPunct="1"/>
            <a:r>
              <a:rPr lang="en-US" dirty="0" smtClean="0"/>
              <a:t>You gain access to the interface by login with your </a:t>
            </a:r>
            <a:r>
              <a:rPr lang="en-US" dirty="0" err="1" smtClean="0"/>
              <a:t>mySQL</a:t>
            </a:r>
            <a:r>
              <a:rPr lang="en-US" dirty="0" smtClean="0"/>
              <a:t> user name and your </a:t>
            </a:r>
            <a:r>
              <a:rPr lang="en-US" dirty="0" err="1" smtClean="0"/>
              <a:t>mySQL</a:t>
            </a:r>
            <a:r>
              <a:rPr lang="en-US" dirty="0" smtClean="0"/>
              <a:t> password.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p:cNvSpPr>
            <a:spLocks noGrp="1"/>
          </p:cNvSpPr>
          <p:nvPr>
            <p:ph type="title"/>
          </p:nvPr>
        </p:nvSpPr>
        <p:spPr/>
        <p:txBody>
          <a:bodyPr/>
          <a:lstStyle/>
          <a:p>
            <a:pPr eaLnBrk="1" hangingPunct="1"/>
            <a:r>
              <a:rPr lang="en-US" dirty="0" smtClean="0"/>
              <a:t>the web service</a:t>
            </a:r>
          </a:p>
        </p:txBody>
      </p:sp>
      <p:sp>
        <p:nvSpPr>
          <p:cNvPr id="3" name="Content Placeholder 2"/>
          <p:cNvSpPr>
            <a:spLocks noGrp="1"/>
          </p:cNvSpPr>
          <p:nvPr>
            <p:ph idx="1"/>
          </p:nvPr>
        </p:nvSpPr>
        <p:spPr>
          <a:xfrm>
            <a:off x="381000" y="1295400"/>
            <a:ext cx="8305800" cy="5334000"/>
          </a:xfrm>
        </p:spPr>
        <p:txBody>
          <a:bodyPr>
            <a:normAutofit/>
          </a:bodyPr>
          <a:lstStyle/>
          <a:p>
            <a:pPr eaLnBrk="1" hangingPunct="1">
              <a:lnSpc>
                <a:spcPct val="90000"/>
              </a:lnSpc>
            </a:pPr>
            <a:r>
              <a:rPr lang="en-US" dirty="0" smtClean="0"/>
              <a:t>On </a:t>
            </a:r>
            <a:r>
              <a:rPr lang="en-US" dirty="0" err="1" smtClean="0"/>
              <a:t>wotan</a:t>
            </a:r>
            <a:r>
              <a:rPr lang="en-US" dirty="0" smtClean="0"/>
              <a:t>, the Apache web server software delivers http responses. </a:t>
            </a:r>
          </a:p>
          <a:p>
            <a:pPr eaLnBrk="1" hangingPunct="1">
              <a:lnSpc>
                <a:spcPct val="90000"/>
              </a:lnSpc>
            </a:pPr>
            <a:r>
              <a:rPr lang="en-US" dirty="0" smtClean="0"/>
              <a:t>The web top directory is /</a:t>
            </a:r>
            <a:r>
              <a:rPr lang="en-US" dirty="0" err="1" smtClean="0"/>
              <a:t>var</a:t>
            </a:r>
            <a:r>
              <a:rPr lang="en-US" dirty="0" smtClean="0"/>
              <a:t>/www.</a:t>
            </a:r>
          </a:p>
          <a:p>
            <a:pPr eaLnBrk="1" hangingPunct="1">
              <a:lnSpc>
                <a:spcPct val="90000"/>
              </a:lnSpc>
            </a:pPr>
            <a:r>
              <a:rPr lang="en-US" dirty="0" smtClean="0"/>
              <a:t>http://wotan.liu.edu/ goes to the /</a:t>
            </a:r>
            <a:r>
              <a:rPr lang="en-US" dirty="0" err="1" smtClean="0"/>
              <a:t>var</a:t>
            </a:r>
            <a:r>
              <a:rPr lang="en-US" dirty="0" smtClean="0"/>
              <a:t>/www directory. There it shows the file index.html.</a:t>
            </a:r>
          </a:p>
          <a:p>
            <a:pPr eaLnBrk="1" hangingPunct="1">
              <a:lnSpc>
                <a:spcPct val="90000"/>
              </a:lnSpc>
            </a:pPr>
            <a:r>
              <a:rPr lang="en-US" dirty="0" smtClean="0"/>
              <a:t>If that file would not be there Apache would create a file list on the fly.</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p:cNvSpPr>
            <a:spLocks noGrp="1"/>
          </p:cNvSpPr>
          <p:nvPr>
            <p:ph type="title"/>
          </p:nvPr>
        </p:nvSpPr>
        <p:spPr/>
        <p:txBody>
          <a:bodyPr/>
          <a:lstStyle/>
          <a:p>
            <a:pPr eaLnBrk="1" hangingPunct="1"/>
            <a:r>
              <a:rPr lang="en-US" dirty="0" smtClean="0"/>
              <a:t>the </a:t>
            </a:r>
            <a:r>
              <a:rPr lang="en-US" dirty="0" err="1" smtClean="0"/>
              <a:t>omeka</a:t>
            </a:r>
            <a:r>
              <a:rPr lang="en-US" dirty="0" smtClean="0"/>
              <a:t> web service</a:t>
            </a:r>
          </a:p>
        </p:txBody>
      </p:sp>
      <p:sp>
        <p:nvSpPr>
          <p:cNvPr id="3" name="Content Placeholder 2"/>
          <p:cNvSpPr>
            <a:spLocks noGrp="1"/>
          </p:cNvSpPr>
          <p:nvPr>
            <p:ph idx="1"/>
          </p:nvPr>
        </p:nvSpPr>
        <p:spPr>
          <a:xfrm>
            <a:off x="381000" y="1295400"/>
            <a:ext cx="8305800" cy="5334000"/>
          </a:xfrm>
        </p:spPr>
        <p:txBody>
          <a:bodyPr>
            <a:normAutofit/>
          </a:bodyPr>
          <a:lstStyle/>
          <a:p>
            <a:pPr eaLnBrk="1" hangingPunct="1">
              <a:lnSpc>
                <a:spcPct val="90000"/>
              </a:lnSpc>
            </a:pPr>
            <a:r>
              <a:rPr lang="en-US" dirty="0" smtClean="0"/>
              <a:t>http://wotan.liu.edu/omeka</a:t>
            </a:r>
            <a:r>
              <a:rPr lang="en-US" i="1" dirty="0" smtClean="0"/>
              <a:t>l</a:t>
            </a:r>
            <a:r>
              <a:rPr lang="en-US" dirty="0" smtClean="0"/>
              <a:t> goes to the /</a:t>
            </a:r>
            <a:r>
              <a:rPr lang="en-US" dirty="0" err="1" smtClean="0"/>
              <a:t>var</a:t>
            </a:r>
            <a:r>
              <a:rPr lang="en-US" dirty="0" smtClean="0"/>
              <a:t>/www/</a:t>
            </a:r>
            <a:r>
              <a:rPr lang="en-US" dirty="0" err="1" smtClean="0"/>
              <a:t>omeka</a:t>
            </a:r>
            <a:r>
              <a:rPr lang="en-US" dirty="0" smtClean="0"/>
              <a:t> directory.</a:t>
            </a:r>
          </a:p>
          <a:p>
            <a:pPr eaLnBrk="1" hangingPunct="1">
              <a:lnSpc>
                <a:spcPct val="90000"/>
              </a:lnSpc>
            </a:pPr>
            <a:r>
              <a:rPr lang="en-US" dirty="0" smtClean="0"/>
              <a:t>In that directory, there are links to each </a:t>
            </a:r>
            <a:r>
              <a:rPr lang="en-US" dirty="0" err="1" smtClean="0"/>
              <a:t>omeka</a:t>
            </a:r>
            <a:r>
              <a:rPr lang="en-US" dirty="0" smtClean="0"/>
              <a:t> user’s </a:t>
            </a:r>
            <a:r>
              <a:rPr lang="en-US" dirty="0" err="1" smtClean="0"/>
              <a:t>omeka</a:t>
            </a:r>
            <a:r>
              <a:rPr lang="en-US" dirty="0" smtClean="0"/>
              <a:t> directories. </a:t>
            </a:r>
          </a:p>
          <a:p>
            <a:pPr eaLnBrk="1" hangingPunct="1">
              <a:lnSpc>
                <a:spcPct val="90000"/>
              </a:lnSpc>
            </a:pPr>
            <a:r>
              <a:rPr lang="en-US" dirty="0" smtClean="0"/>
              <a:t>There in the user’s directory, Apache finds no index.html. Therefore it shows the file </a:t>
            </a:r>
            <a:r>
              <a:rPr lang="en-US" dirty="0" err="1" smtClean="0"/>
              <a:t>index.php</a:t>
            </a:r>
            <a:r>
              <a:rPr lang="en-US" dirty="0" smtClean="0"/>
              <a:t>, a second choice.</a:t>
            </a:r>
          </a:p>
          <a:p>
            <a:pPr eaLnBrk="1" hangingPunct="1">
              <a:lnSpc>
                <a:spcPct val="90000"/>
              </a:lnSpc>
            </a:pPr>
            <a:r>
              <a:rPr lang="en-US" dirty="0" smtClean="0"/>
              <a:t>Wotan also has a directory /</a:t>
            </a:r>
            <a:r>
              <a:rPr lang="en-US" dirty="0" err="1" smtClean="0"/>
              <a:t>etc</a:t>
            </a:r>
            <a:r>
              <a:rPr lang="en-US" dirty="0" smtClean="0"/>
              <a:t>/apache/sites-enabled/</a:t>
            </a:r>
            <a:r>
              <a:rPr lang="en-US" dirty="0" err="1" smtClean="0"/>
              <a:t>omeka</a:t>
            </a:r>
            <a:r>
              <a:rPr lang="en-US" dirty="0" smtClean="0"/>
              <a:t>. This contains configuration snippets for your </a:t>
            </a:r>
            <a:r>
              <a:rPr lang="en-US" dirty="0" err="1" smtClean="0"/>
              <a:t>omeka</a:t>
            </a:r>
            <a:r>
              <a:rPr lang="en-US" dirty="0" smtClean="0"/>
              <a:t> sites, written in </a:t>
            </a:r>
            <a:r>
              <a:rPr lang="en-US" dirty="0"/>
              <a:t>A</a:t>
            </a:r>
            <a:r>
              <a:rPr lang="en-US" dirty="0" smtClean="0"/>
              <a:t>pache’s language.</a:t>
            </a:r>
          </a:p>
        </p:txBody>
      </p:sp>
    </p:spTree>
    <p:extLst>
      <p:ext uri="{BB962C8B-B14F-4D97-AF65-F5344CB8AC3E}">
        <p14:creationId xmlns:p14="http://schemas.microsoft.com/office/powerpoint/2010/main" xmlns="" val="354475303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p:nvPr>
        </p:nvSpPr>
        <p:spPr/>
        <p:txBody>
          <a:bodyPr/>
          <a:lstStyle/>
          <a:p>
            <a:pPr eaLnBrk="1" hangingPunct="1"/>
            <a:r>
              <a:rPr lang="en-US" smtClean="0"/>
              <a:t>PHP</a:t>
            </a:r>
          </a:p>
        </p:txBody>
      </p:sp>
      <p:sp>
        <p:nvSpPr>
          <p:cNvPr id="52226" name="Content Placeholder 2"/>
          <p:cNvSpPr>
            <a:spLocks noGrp="1"/>
          </p:cNvSpPr>
          <p:nvPr>
            <p:ph idx="1"/>
          </p:nvPr>
        </p:nvSpPr>
        <p:spPr/>
        <p:txBody>
          <a:bodyPr/>
          <a:lstStyle/>
          <a:p>
            <a:pPr eaLnBrk="1" hangingPunct="1"/>
            <a:r>
              <a:rPr lang="en-US" smtClean="0"/>
              <a:t>Omeka is written in PHP. PHP is the </a:t>
            </a:r>
            <a:r>
              <a:rPr lang="en-US" u="sng" smtClean="0"/>
              <a:t>P</a:t>
            </a:r>
            <a:r>
              <a:rPr lang="en-US" smtClean="0"/>
              <a:t>HP </a:t>
            </a:r>
            <a:r>
              <a:rPr lang="en-US" u="sng" smtClean="0"/>
              <a:t>H</a:t>
            </a:r>
            <a:r>
              <a:rPr lang="en-US" smtClean="0"/>
              <a:t>ypertext </a:t>
            </a:r>
            <a:r>
              <a:rPr lang="en-US" u="sng" smtClean="0"/>
              <a:t>P</a:t>
            </a:r>
            <a:r>
              <a:rPr lang="en-US" smtClean="0"/>
              <a:t>rocessor, a high level scripting language.</a:t>
            </a:r>
          </a:p>
          <a:p>
            <a:pPr eaLnBrk="1" hangingPunct="1"/>
            <a:r>
              <a:rPr lang="en-US" smtClean="0"/>
              <a:t>PHP code is interpreted by the web server. </a:t>
            </a:r>
          </a:p>
          <a:p>
            <a:pPr eaLnBrk="1" hangingPunct="1"/>
            <a:r>
              <a:rPr lang="en-US" smtClean="0"/>
              <a:t>On wotan we run the Apache web server. </a:t>
            </a:r>
          </a:p>
          <a:p>
            <a:pPr eaLnBrk="1" hangingPunct="1"/>
            <a:r>
              <a:rPr lang="en-US" smtClean="0"/>
              <a:t>Apache on wotan is configured in such a way as to interpret PHP.</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p:cNvSpPr>
          <p:nvPr>
            <p:ph type="title"/>
          </p:nvPr>
        </p:nvSpPr>
        <p:spPr/>
        <p:txBody>
          <a:bodyPr/>
          <a:lstStyle/>
          <a:p>
            <a:pPr eaLnBrk="1" hangingPunct="1"/>
            <a:r>
              <a:rPr lang="en-US" smtClean="0"/>
              <a:t>Apache interprets PHP</a:t>
            </a:r>
          </a:p>
        </p:txBody>
      </p:sp>
      <p:sp>
        <p:nvSpPr>
          <p:cNvPr id="3" name="Content Placeholder 2"/>
          <p:cNvSpPr>
            <a:spLocks noGrp="1"/>
          </p:cNvSpPr>
          <p:nvPr>
            <p:ph idx="1"/>
          </p:nvPr>
        </p:nvSpPr>
        <p:spPr/>
        <p:txBody>
          <a:bodyPr rtlCol="0">
            <a:normAutofit lnSpcReduction="10000"/>
          </a:bodyPr>
          <a:lstStyle/>
          <a:p>
            <a:pPr eaLnBrk="1" fontAlgn="auto" hangingPunct="1">
              <a:spcAft>
                <a:spcPts val="0"/>
              </a:spcAft>
              <a:buFont typeface="Arial" pitchFamily="34" charset="0"/>
              <a:buChar char="•"/>
              <a:defRPr/>
            </a:pPr>
            <a:r>
              <a:rPr lang="en-US" dirty="0" smtClean="0"/>
              <a:t>When Apache on </a:t>
            </a:r>
            <a:r>
              <a:rPr lang="en-US" dirty="0" err="1" smtClean="0"/>
              <a:t>wotan</a:t>
            </a:r>
            <a:r>
              <a:rPr lang="en-US" dirty="0" smtClean="0"/>
              <a:t> finds a file that has the ending .</a:t>
            </a:r>
            <a:r>
              <a:rPr lang="en-US" dirty="0" err="1" smtClean="0"/>
              <a:t>php</a:t>
            </a:r>
            <a:r>
              <a:rPr lang="en-US" dirty="0" smtClean="0"/>
              <a:t>, it does not send it to the web client directly.</a:t>
            </a:r>
          </a:p>
          <a:p>
            <a:pPr eaLnBrk="1" fontAlgn="auto" hangingPunct="1">
              <a:spcAft>
                <a:spcPts val="0"/>
              </a:spcAft>
              <a:buFont typeface="Arial" pitchFamily="34" charset="0"/>
              <a:buChar char="•"/>
              <a:defRPr/>
            </a:pPr>
            <a:r>
              <a:rPr lang="en-US" dirty="0" smtClean="0"/>
              <a:t>Instead it scans the page for special processing instructions, &lt;?</a:t>
            </a:r>
            <a:r>
              <a:rPr lang="en-US" dirty="0" err="1" smtClean="0"/>
              <a:t>php</a:t>
            </a:r>
            <a:r>
              <a:rPr lang="en-US" dirty="0" smtClean="0"/>
              <a:t> … ?&gt; and sends these processing instructions to a PHP interpreter. </a:t>
            </a:r>
          </a:p>
          <a:p>
            <a:pPr eaLnBrk="1" fontAlgn="auto" hangingPunct="1">
              <a:spcAft>
                <a:spcPts val="0"/>
              </a:spcAft>
              <a:buFont typeface="Arial" pitchFamily="34" charset="0"/>
              <a:buChar char="•"/>
              <a:defRPr/>
            </a:pPr>
            <a:r>
              <a:rPr lang="en-US" dirty="0" smtClean="0"/>
              <a:t>Then it sends the processed code (usually in HTML) to the client. </a:t>
            </a:r>
          </a:p>
          <a:p>
            <a:pPr eaLnBrk="1" fontAlgn="auto" hangingPunct="1">
              <a:spcAft>
                <a:spcPts val="0"/>
              </a:spcAft>
              <a:buFont typeface="Arial" pitchFamily="34" charset="0"/>
              <a:buChar char="•"/>
              <a:defRPr/>
            </a:pPr>
            <a:r>
              <a:rPr lang="en-US" dirty="0" smtClean="0"/>
              <a:t>This </a:t>
            </a:r>
            <a:r>
              <a:rPr lang="en-US" dirty="0" err="1" smtClean="0"/>
              <a:t>verry</a:t>
            </a:r>
            <a:r>
              <a:rPr lang="en-US" dirty="0" smtClean="0"/>
              <a:t> slow and inefficient. </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p:cNvSpPr>
          <p:nvPr>
            <p:ph type="title"/>
          </p:nvPr>
        </p:nvSpPr>
        <p:spPr/>
        <p:txBody>
          <a:bodyPr/>
          <a:lstStyle/>
          <a:p>
            <a:pPr eaLnBrk="1" hangingPunct="1"/>
            <a:r>
              <a:rPr lang="en-US" dirty="0" smtClean="0"/>
              <a:t>the </a:t>
            </a:r>
            <a:r>
              <a:rPr lang="en-US" dirty="0" err="1" smtClean="0"/>
              <a:t>O</a:t>
            </a:r>
            <a:r>
              <a:rPr lang="en-US" dirty="0" err="1" smtClean="0"/>
              <a:t>meka</a:t>
            </a:r>
            <a:r>
              <a:rPr lang="en-US" dirty="0" smtClean="0"/>
              <a:t> </a:t>
            </a:r>
            <a:r>
              <a:rPr lang="en-US" dirty="0" smtClean="0"/>
              <a:t>site</a:t>
            </a:r>
          </a:p>
        </p:txBody>
      </p:sp>
      <p:sp>
        <p:nvSpPr>
          <p:cNvPr id="3" name="Content Placeholder 2"/>
          <p:cNvSpPr>
            <a:spLocks noGrp="1"/>
          </p:cNvSpPr>
          <p:nvPr>
            <p:ph idx="1"/>
          </p:nvPr>
        </p:nvSpPr>
        <p:spPr/>
        <p:txBody>
          <a:bodyPr rtlCol="0">
            <a:normAutofit/>
          </a:bodyPr>
          <a:lstStyle/>
          <a:p>
            <a:pPr marL="328613" indent="-317500" eaLnBrk="1" fontAlgn="auto" hangingPunct="1">
              <a:spcBef>
                <a:spcPts val="700"/>
              </a:spcBef>
              <a:spcAft>
                <a:spcPts val="0"/>
              </a:spcAft>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r>
              <a:rPr lang="en-GB" dirty="0" smtClean="0">
                <a:solidFill>
                  <a:srgbClr val="FFFFFF"/>
                </a:solidFill>
              </a:rPr>
              <a:t>As part of the course, you are being provided with a complete copy of the latest version of  on the server wotan.liu.edu, at the URL</a:t>
            </a:r>
          </a:p>
          <a:p>
            <a:pPr marL="328613" indent="-317500" eaLnBrk="1" fontAlgn="auto" hangingPunct="1">
              <a:spcBef>
                <a:spcPts val="700"/>
              </a:spcBef>
              <a:spcAft>
                <a:spcPts val="0"/>
              </a:spcAft>
              <a:buFont typeface="Arial" pitchFamily="34" charset="0"/>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r>
              <a:rPr lang="en-GB" dirty="0" smtClean="0">
                <a:solidFill>
                  <a:srgbClr val="FFFFFF"/>
                </a:solidFill>
              </a:rPr>
              <a:t>	http://wotan.liu.edu/</a:t>
            </a:r>
            <a:r>
              <a:rPr lang="en-US" dirty="0" err="1" smtClean="0">
                <a:solidFill>
                  <a:srgbClr val="FFFFFF"/>
                </a:solidFill>
              </a:rPr>
              <a:t>omeka</a:t>
            </a:r>
            <a:r>
              <a:rPr lang="en-US" dirty="0" smtClean="0">
                <a:solidFill>
                  <a:srgbClr val="FFFFFF"/>
                </a:solidFill>
              </a:rPr>
              <a:t>/</a:t>
            </a:r>
            <a:r>
              <a:rPr lang="en-GB" i="1" dirty="0" smtClean="0">
                <a:solidFill>
                  <a:srgbClr val="FFFFFF"/>
                </a:solidFill>
              </a:rPr>
              <a:t>user </a:t>
            </a:r>
          </a:p>
          <a:p>
            <a:pPr marL="328613" indent="-317500" algn="just" eaLnBrk="1" fontAlgn="auto" hangingPunct="1">
              <a:spcBef>
                <a:spcPts val="700"/>
              </a:spcBef>
              <a:spcAft>
                <a:spcPts val="0"/>
              </a:spcAft>
              <a:buFont typeface="Arial" pitchFamily="34" charset="0"/>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r>
              <a:rPr lang="en-GB" dirty="0" smtClean="0">
                <a:solidFill>
                  <a:srgbClr val="FFFFFF"/>
                </a:solidFill>
              </a:rPr>
              <a:t>	where </a:t>
            </a:r>
            <a:r>
              <a:rPr lang="en-GB" i="1" dirty="0" smtClean="0">
                <a:solidFill>
                  <a:srgbClr val="FFFFFF"/>
                </a:solidFill>
              </a:rPr>
              <a:t>user</a:t>
            </a:r>
            <a:r>
              <a:rPr lang="en-GB" dirty="0" smtClean="0">
                <a:solidFill>
                  <a:srgbClr val="FFFFFF"/>
                </a:solidFill>
              </a:rPr>
              <a:t> is a user name that you have chosen. </a:t>
            </a:r>
          </a:p>
          <a:p>
            <a:pPr marL="328613" indent="-317500" algn="just" eaLnBrk="1" fontAlgn="auto" hangingPunct="1">
              <a:spcBef>
                <a:spcPts val="700"/>
              </a:spcBef>
              <a:spcAft>
                <a:spcPts val="0"/>
              </a:spcAft>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r>
              <a:rPr lang="en-GB" dirty="0" smtClean="0">
                <a:solidFill>
                  <a:srgbClr val="FFFFFF"/>
                </a:solidFill>
              </a:rPr>
              <a:t>This URL will initially redirect to an initialization screen. Fill it out.</a:t>
            </a:r>
          </a:p>
          <a:p>
            <a:pPr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p:cNvSpPr>
          <p:nvPr>
            <p:ph type="title" idx="4294967295"/>
          </p:nvPr>
        </p:nvSpPr>
        <p:spPr/>
        <p:txBody>
          <a:bodyPr/>
          <a:lstStyle/>
          <a:p>
            <a:pPr eaLnBrk="1" hangingPunct="1"/>
            <a:r>
              <a:rPr lang="en-US" smtClean="0"/>
              <a:t>background</a:t>
            </a:r>
          </a:p>
        </p:txBody>
      </p:sp>
      <p:sp>
        <p:nvSpPr>
          <p:cNvPr id="19458" name="Rectangle 3"/>
          <p:cNvSpPr>
            <a:spLocks noGrp="1"/>
          </p:cNvSpPr>
          <p:nvPr>
            <p:ph type="body" idx="4294967295"/>
          </p:nvPr>
        </p:nvSpPr>
        <p:spPr/>
        <p:txBody>
          <a:bodyPr/>
          <a:lstStyle/>
          <a:p>
            <a:pPr eaLnBrk="1" hangingPunct="1"/>
            <a:r>
              <a:rPr lang="en-US" smtClean="0"/>
              <a:t>Vannevar Bush (1890—1974) directed the US office of Science Research and Development during WW2.</a:t>
            </a:r>
          </a:p>
          <a:p>
            <a:pPr eaLnBrk="1" hangingPunct="1"/>
            <a:r>
              <a:rPr lang="en-US" smtClean="0"/>
              <a:t>As the war ended he saw two problems</a:t>
            </a:r>
          </a:p>
          <a:p>
            <a:pPr lvl="1" eaLnBrk="1" hangingPunct="1"/>
            <a:r>
              <a:rPr lang="en-US" smtClean="0"/>
              <a:t>how to make the war time scientific reports available</a:t>
            </a:r>
          </a:p>
          <a:p>
            <a:pPr lvl="1" eaLnBrk="1" hangingPunct="1"/>
            <a:r>
              <a:rPr lang="en-US" smtClean="0"/>
              <a:t>find a new challenge for the scientists</a:t>
            </a:r>
          </a:p>
          <a:p>
            <a:pPr eaLnBrk="1" hangingPunct="1"/>
            <a:r>
              <a:rPr lang="en-US" smtClean="0"/>
              <a:t>He proposed a solution in “As we may think”.</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p:cNvSpPr>
            <a:spLocks noGrp="1"/>
          </p:cNvSpPr>
          <p:nvPr>
            <p:ph type="title"/>
          </p:nvPr>
        </p:nvSpPr>
        <p:spPr/>
        <p:txBody>
          <a:bodyPr/>
          <a:lstStyle/>
          <a:p>
            <a:pPr eaLnBrk="1" hangingPunct="1"/>
            <a:r>
              <a:rPr lang="en-US" smtClean="0"/>
              <a:t>filling out the form</a:t>
            </a:r>
          </a:p>
        </p:txBody>
      </p:sp>
      <p:sp>
        <p:nvSpPr>
          <p:cNvPr id="3" name="Content Placeholder 2"/>
          <p:cNvSpPr>
            <a:spLocks noGrp="1"/>
          </p:cNvSpPr>
          <p:nvPr>
            <p:ph idx="1"/>
          </p:nvPr>
        </p:nvSpPr>
        <p:spPr/>
        <p:txBody>
          <a:bodyPr rtlCol="0">
            <a:normAutofit lnSpcReduction="10000"/>
          </a:bodyPr>
          <a:lstStyle/>
          <a:p>
            <a:pPr eaLnBrk="1" fontAlgn="auto" hangingPunct="1">
              <a:spcAft>
                <a:spcPts val="0"/>
              </a:spcAft>
              <a:buFont typeface="Arial" pitchFamily="34" charset="0"/>
              <a:buChar char="•"/>
              <a:defRPr/>
            </a:pPr>
            <a:r>
              <a:rPr lang="en-US" dirty="0" smtClean="0"/>
              <a:t>Things to note</a:t>
            </a:r>
          </a:p>
          <a:p>
            <a:pPr lvl="1" eaLnBrk="1" fontAlgn="auto" hangingPunct="1">
              <a:spcAft>
                <a:spcPts val="0"/>
              </a:spcAft>
              <a:buFont typeface="Arial" pitchFamily="34" charset="0"/>
              <a:buChar char="–"/>
              <a:defRPr/>
            </a:pPr>
            <a:r>
              <a:rPr lang="en-US" dirty="0" smtClean="0"/>
              <a:t>“</a:t>
            </a:r>
            <a:r>
              <a:rPr lang="en-US" dirty="0" err="1" smtClean="0"/>
              <a:t>Superuser</a:t>
            </a:r>
            <a:r>
              <a:rPr lang="en-US" dirty="0" smtClean="0"/>
              <a:t> Account Username”</a:t>
            </a:r>
          </a:p>
          <a:p>
            <a:pPr lvl="1" eaLnBrk="1" fontAlgn="auto" hangingPunct="1">
              <a:spcAft>
                <a:spcPts val="0"/>
              </a:spcAft>
              <a:buFont typeface="Arial" pitchFamily="34" charset="0"/>
              <a:buChar char="–"/>
              <a:defRPr/>
            </a:pPr>
            <a:r>
              <a:rPr lang="en-US" dirty="0" smtClean="0"/>
              <a:t>“Email” for password reminders to the </a:t>
            </a:r>
            <a:r>
              <a:rPr lang="en-US" dirty="0" err="1" smtClean="0"/>
              <a:t>superuser</a:t>
            </a:r>
            <a:r>
              <a:rPr lang="en-US" dirty="0" smtClean="0"/>
              <a:t>. Note that </a:t>
            </a:r>
            <a:r>
              <a:rPr lang="en-US" dirty="0" err="1" smtClean="0"/>
              <a:t>wotan</a:t>
            </a:r>
            <a:r>
              <a:rPr lang="en-US" dirty="0" smtClean="0"/>
              <a:t> can not send </a:t>
            </a:r>
            <a:r>
              <a:rPr lang="en-US" smtClean="0"/>
              <a:t>out non-local email </a:t>
            </a:r>
            <a:r>
              <a:rPr lang="en-US" dirty="0" smtClean="0"/>
              <a:t>;-(</a:t>
            </a:r>
          </a:p>
          <a:p>
            <a:pPr lvl="1" eaLnBrk="1" fontAlgn="auto" hangingPunct="1">
              <a:spcAft>
                <a:spcPts val="0"/>
              </a:spcAft>
              <a:buFont typeface="Arial" pitchFamily="34" charset="0"/>
              <a:buChar char="–"/>
              <a:defRPr/>
            </a:pPr>
            <a:r>
              <a:rPr lang="en-US" dirty="0" smtClean="0"/>
              <a:t>“Administrator Email” will be noted on the site </a:t>
            </a:r>
          </a:p>
          <a:p>
            <a:pPr eaLnBrk="1" fontAlgn="auto" hangingPunct="1">
              <a:spcAft>
                <a:spcPts val="0"/>
              </a:spcAft>
              <a:buFont typeface="Arial" pitchFamily="34" charset="0"/>
              <a:buChar char="•"/>
              <a:defRPr/>
            </a:pPr>
            <a:r>
              <a:rPr lang="en-US" dirty="0" smtClean="0"/>
              <a:t>All other settings can be left at the default and/or can be changed in the “general settings” later.</a:t>
            </a:r>
          </a:p>
          <a:p>
            <a:pPr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p:cNvSpPr>
            <a:spLocks noGrp="1"/>
          </p:cNvSpPr>
          <p:nvPr>
            <p:ph type="title"/>
          </p:nvPr>
        </p:nvSpPr>
        <p:spPr/>
        <p:txBody>
          <a:bodyPr/>
          <a:lstStyle/>
          <a:p>
            <a:pPr eaLnBrk="1" hangingPunct="1"/>
            <a:r>
              <a:rPr lang="en-US" smtClean="0"/>
              <a:t>omeka’s mySQL tables</a:t>
            </a:r>
          </a:p>
        </p:txBody>
      </p:sp>
      <p:sp>
        <p:nvSpPr>
          <p:cNvPr id="58370" name="Content Placeholder 2"/>
          <p:cNvSpPr>
            <a:spLocks noGrp="1"/>
          </p:cNvSpPr>
          <p:nvPr>
            <p:ph idx="1"/>
          </p:nvPr>
        </p:nvSpPr>
        <p:spPr/>
        <p:txBody>
          <a:bodyPr/>
          <a:lstStyle/>
          <a:p>
            <a:pPr eaLnBrk="1" hangingPunct="1"/>
            <a:r>
              <a:rPr lang="en-US" smtClean="0"/>
              <a:t>Each database has a set of tables inside.</a:t>
            </a:r>
          </a:p>
          <a:p>
            <a:pPr eaLnBrk="1" hangingPunct="1"/>
            <a:r>
              <a:rPr lang="en-US" smtClean="0"/>
              <a:t>The tables that omeka creates, and then uses, all have a name starting with “omeka_”.</a:t>
            </a:r>
          </a:p>
          <a:p>
            <a:pPr eaLnBrk="1" hangingPunct="1"/>
            <a:r>
              <a:rPr lang="en-US" smtClean="0"/>
              <a:t>You can create other tables in your mySQL database but choose names that don’t start with “omeka_”.</a:t>
            </a:r>
          </a:p>
          <a:p>
            <a:pPr eaLnBrk="1" hangingPunct="1"/>
            <a:r>
              <a:rPr lang="en-US" smtClean="0"/>
              <a:t>You can see the tables created once you have filled out the installation form. </a:t>
            </a:r>
          </a:p>
          <a:p>
            <a:pPr eaLnBrk="1" hangingPunct="1">
              <a:buFont typeface="Arial" charset="0"/>
              <a:buNone/>
            </a:pPr>
            <a:endParaRPr lang="en-US"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p:cNvSpPr>
          <p:nvPr>
            <p:ph type="title"/>
          </p:nvPr>
        </p:nvSpPr>
        <p:spPr/>
        <p:txBody>
          <a:bodyPr/>
          <a:lstStyle/>
          <a:p>
            <a:r>
              <a:rPr lang="en-US" smtClean="0"/>
              <a:t>when we are done with this</a:t>
            </a:r>
          </a:p>
        </p:txBody>
      </p:sp>
      <p:sp>
        <p:nvSpPr>
          <p:cNvPr id="82947" name="Rectangle 3"/>
          <p:cNvSpPr>
            <a:spLocks noGrp="1"/>
          </p:cNvSpPr>
          <p:nvPr>
            <p:ph type="body" idx="1"/>
          </p:nvPr>
        </p:nvSpPr>
        <p:spPr/>
        <p:txBody>
          <a:bodyPr/>
          <a:lstStyle/>
          <a:p>
            <a:r>
              <a:rPr lang="en-US" smtClean="0"/>
              <a:t>Then Thomas will delete some tables in omeka that are still shipped, but are no longer used is modern versions.</a:t>
            </a:r>
          </a:p>
          <a:p>
            <a:r>
              <a:rPr lang="en-US" smtClean="0"/>
              <a:t>This will simplify the discussion of the table structure that follows. </a:t>
            </a:r>
          </a:p>
          <a:p>
            <a:r>
              <a:rPr lang="en-US" smtClean="0"/>
              <a:t>This will now be done when all omeka sites are installed.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p:cNvSpPr>
            <a:spLocks noGrp="1"/>
          </p:cNvSpPr>
          <p:nvPr>
            <p:ph type="title"/>
          </p:nvPr>
        </p:nvSpPr>
        <p:spPr/>
        <p:txBody>
          <a:bodyPr/>
          <a:lstStyle/>
          <a:p>
            <a:pPr eaLnBrk="1" hangingPunct="1"/>
            <a:r>
              <a:rPr lang="en-US" smtClean="0"/>
              <a:t>the admin interface</a:t>
            </a:r>
          </a:p>
        </p:txBody>
      </p:sp>
      <p:sp>
        <p:nvSpPr>
          <p:cNvPr id="77826" name="Content Placeholder 2"/>
          <p:cNvSpPr>
            <a:spLocks noGrp="1"/>
          </p:cNvSpPr>
          <p:nvPr>
            <p:ph idx="1"/>
          </p:nvPr>
        </p:nvSpPr>
        <p:spPr/>
        <p:txBody>
          <a:bodyPr/>
          <a:lstStyle/>
          <a:p>
            <a:pPr eaLnBrk="1" hangingPunct="1"/>
            <a:r>
              <a:rPr lang="en-US" dirty="0" smtClean="0"/>
              <a:t>The admin interface for your </a:t>
            </a:r>
            <a:r>
              <a:rPr lang="en-US" dirty="0" err="1" smtClean="0"/>
              <a:t>omeka</a:t>
            </a:r>
            <a:r>
              <a:rPr lang="en-US" dirty="0" smtClean="0"/>
              <a:t> site is at http://wotan.liu.edu/omeka/</a:t>
            </a:r>
            <a:r>
              <a:rPr lang="en-US" i="1" dirty="0" smtClean="0"/>
              <a:t>user</a:t>
            </a:r>
            <a:r>
              <a:rPr lang="en-US" dirty="0" smtClean="0"/>
              <a:t>/admin.</a:t>
            </a:r>
          </a:p>
          <a:p>
            <a:pPr eaLnBrk="1" hangingPunct="1"/>
            <a:r>
              <a:rPr lang="en-US" dirty="0" smtClean="0"/>
              <a:t>You simply add ‘admin’ to your </a:t>
            </a:r>
            <a:r>
              <a:rPr lang="en-US" dirty="0" err="1" smtClean="0"/>
              <a:t>omeka</a:t>
            </a:r>
            <a:r>
              <a:rPr lang="en-US" dirty="0" smtClean="0"/>
              <a:t> address.  For trivial security, there is no link to this place. </a:t>
            </a:r>
          </a:p>
          <a:p>
            <a:pPr eaLnBrk="1" hangingPunct="1"/>
            <a:r>
              <a:rPr lang="en-US" dirty="0" smtClean="0"/>
              <a:t>Bookmark it in your browser. Don’t bookmark it in the lab.</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itle 1"/>
          <p:cNvSpPr>
            <a:spLocks noGrp="1"/>
          </p:cNvSpPr>
          <p:nvPr>
            <p:ph type="title"/>
          </p:nvPr>
        </p:nvSpPr>
        <p:spPr/>
        <p:txBody>
          <a:bodyPr/>
          <a:lstStyle/>
          <a:p>
            <a:pPr eaLnBrk="1" hangingPunct="1"/>
            <a:r>
              <a:rPr lang="en-US" smtClean="0"/>
              <a:t>omeka/db.ini</a:t>
            </a:r>
          </a:p>
        </p:txBody>
      </p:sp>
      <p:sp>
        <p:nvSpPr>
          <p:cNvPr id="78850" name="Content Placeholder 2"/>
          <p:cNvSpPr>
            <a:spLocks noGrp="1"/>
          </p:cNvSpPr>
          <p:nvPr>
            <p:ph idx="1"/>
          </p:nvPr>
        </p:nvSpPr>
        <p:spPr/>
        <p:txBody>
          <a:bodyPr/>
          <a:lstStyle/>
          <a:p>
            <a:pPr eaLnBrk="1" hangingPunct="1"/>
            <a:r>
              <a:rPr lang="en-US" smtClean="0"/>
              <a:t>This contains the instructions that allow to connect to your database.</a:t>
            </a:r>
          </a:p>
          <a:p>
            <a:pPr eaLnBrk="1" hangingPunct="1"/>
            <a:r>
              <a:rPr lang="en-US" smtClean="0"/>
              <a:t>Since PHP is executed by the web server as www-data, and that is not a member of a group with you, the file has to be readable by all. </a:t>
            </a:r>
          </a:p>
          <a:p>
            <a:pPr eaLnBrk="1" hangingPunct="1"/>
            <a:r>
              <a:rPr lang="en-US" smtClean="0"/>
              <a:t>Security of omeka is not Fort Knox.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Title 1"/>
          <p:cNvSpPr>
            <a:spLocks noGrp="1"/>
          </p:cNvSpPr>
          <p:nvPr>
            <p:ph type="title"/>
          </p:nvPr>
        </p:nvSpPr>
        <p:spPr/>
        <p:txBody>
          <a:bodyPr/>
          <a:lstStyle/>
          <a:p>
            <a:pPr eaLnBrk="1" hangingPunct="1"/>
            <a:r>
              <a:rPr lang="en-US" smtClean="0"/>
              <a:t>omeka/themes</a:t>
            </a:r>
          </a:p>
        </p:txBody>
      </p:sp>
      <p:sp>
        <p:nvSpPr>
          <p:cNvPr id="79874" name="Content Placeholder 2"/>
          <p:cNvSpPr>
            <a:spLocks noGrp="1"/>
          </p:cNvSpPr>
          <p:nvPr>
            <p:ph idx="1"/>
          </p:nvPr>
        </p:nvSpPr>
        <p:spPr/>
        <p:txBody>
          <a:bodyPr/>
          <a:lstStyle/>
          <a:p>
            <a:pPr eaLnBrk="1" hangingPunct="1"/>
            <a:r>
              <a:rPr lang="en-US" smtClean="0"/>
              <a:t>There we have themes. Each theme is in a directory.</a:t>
            </a:r>
          </a:p>
          <a:p>
            <a:pPr eaLnBrk="1" hangingPunct="1"/>
            <a:r>
              <a:rPr lang="en-US" smtClean="0"/>
              <a:t>You can install a new theme by downloading a theme from the omeka theme web site http://omeka.org/add-ons/themes/, upload it and then selected it from the admin interface.</a:t>
            </a:r>
          </a:p>
          <a:p>
            <a:pPr eaLnBrk="1" hangingPunct="1"/>
            <a:r>
              <a:rPr lang="en-US" smtClean="0"/>
              <a:t>Let us try this out now.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p:cNvSpPr>
          <p:nvPr>
            <p:ph type="title"/>
          </p:nvPr>
        </p:nvSpPr>
        <p:spPr/>
        <p:txBody>
          <a:bodyPr/>
          <a:lstStyle/>
          <a:p>
            <a:r>
              <a:rPr lang="en-US" dirty="0" smtClean="0"/>
              <a:t>foreword to </a:t>
            </a:r>
            <a:r>
              <a:rPr lang="en-US" dirty="0" err="1" smtClean="0"/>
              <a:t>O</a:t>
            </a:r>
            <a:r>
              <a:rPr lang="en-US" dirty="0" err="1" smtClean="0"/>
              <a:t>meka</a:t>
            </a:r>
            <a:endParaRPr lang="en-US" dirty="0" smtClean="0"/>
          </a:p>
        </p:txBody>
      </p:sp>
      <p:sp>
        <p:nvSpPr>
          <p:cNvPr id="16386" name="Rectangle 3"/>
          <p:cNvSpPr>
            <a:spLocks noGrp="1"/>
          </p:cNvSpPr>
          <p:nvPr>
            <p:ph type="body" idx="1"/>
          </p:nvPr>
        </p:nvSpPr>
        <p:spPr/>
        <p:txBody>
          <a:bodyPr/>
          <a:lstStyle/>
          <a:p>
            <a:r>
              <a:rPr lang="en-US" dirty="0" smtClean="0"/>
              <a:t>Terminology is one of the difficult problems in digital librarianship. </a:t>
            </a:r>
          </a:p>
          <a:p>
            <a:r>
              <a:rPr lang="en-US" dirty="0" smtClean="0"/>
              <a:t>I will use the double quotes here to represent a term that is used as it is in </a:t>
            </a:r>
            <a:r>
              <a:rPr lang="en-US" dirty="0" err="1" smtClean="0"/>
              <a:t>omeka</a:t>
            </a:r>
            <a:r>
              <a:rPr lang="en-US" dirty="0" smtClean="0"/>
              <a:t>.</a:t>
            </a:r>
          </a:p>
          <a:p>
            <a:r>
              <a:rPr lang="en-US" dirty="0" smtClean="0"/>
              <a:t>Please open your </a:t>
            </a:r>
            <a:r>
              <a:rPr lang="en-US" dirty="0" err="1" smtClean="0"/>
              <a:t>winscp</a:t>
            </a:r>
            <a:r>
              <a:rPr lang="en-US" dirty="0" smtClean="0"/>
              <a:t>, </a:t>
            </a:r>
            <a:r>
              <a:rPr lang="en-US" dirty="0" err="1" smtClean="0"/>
              <a:t>omeka</a:t>
            </a:r>
            <a:r>
              <a:rPr lang="en-US" dirty="0" smtClean="0"/>
              <a:t> web, web admin and </a:t>
            </a:r>
            <a:r>
              <a:rPr lang="en-US" dirty="0" err="1" smtClean="0"/>
              <a:t>phpmyadmin</a:t>
            </a:r>
            <a:r>
              <a:rPr lang="en-US" dirty="0" smtClean="0"/>
              <a:t>.</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p:cNvSpPr>
          <p:nvPr>
            <p:ph type="title"/>
          </p:nvPr>
        </p:nvSpPr>
        <p:spPr/>
        <p:txBody>
          <a:bodyPr/>
          <a:lstStyle/>
          <a:p>
            <a:r>
              <a:rPr lang="en-US" smtClean="0"/>
              <a:t>items</a:t>
            </a:r>
          </a:p>
        </p:txBody>
      </p:sp>
      <p:sp>
        <p:nvSpPr>
          <p:cNvPr id="17410" name="Rectangle 3"/>
          <p:cNvSpPr>
            <a:spLocks noGrp="1"/>
          </p:cNvSpPr>
          <p:nvPr>
            <p:ph type="body" idx="1"/>
          </p:nvPr>
        </p:nvSpPr>
        <p:spPr/>
        <p:txBody>
          <a:bodyPr/>
          <a:lstStyle/>
          <a:p>
            <a:r>
              <a:rPr lang="en-US" dirty="0" smtClean="0"/>
              <a:t>In </a:t>
            </a:r>
            <a:r>
              <a:rPr lang="en-US" dirty="0" err="1" smtClean="0"/>
              <a:t>omeka</a:t>
            </a:r>
            <a:r>
              <a:rPr lang="en-US" dirty="0" smtClean="0"/>
              <a:t>, you store “items”.</a:t>
            </a:r>
          </a:p>
          <a:p>
            <a:r>
              <a:rPr lang="en-US" dirty="0" smtClean="0"/>
              <a:t>Item are either digital resources</a:t>
            </a:r>
          </a:p>
          <a:p>
            <a:pPr lvl="1"/>
            <a:r>
              <a:rPr lang="en-US" dirty="0" smtClean="0"/>
              <a:t>images</a:t>
            </a:r>
          </a:p>
          <a:p>
            <a:pPr lvl="1"/>
            <a:r>
              <a:rPr lang="en-US" dirty="0" smtClean="0"/>
              <a:t>video</a:t>
            </a:r>
          </a:p>
          <a:p>
            <a:r>
              <a:rPr lang="en-US" dirty="0" smtClean="0"/>
              <a:t>or something non-digital of which your are storing a digital representation of</a:t>
            </a:r>
          </a:p>
          <a:p>
            <a:pPr lvl="1"/>
            <a:r>
              <a:rPr lang="en-US" dirty="0" smtClean="0"/>
              <a:t>person</a:t>
            </a:r>
          </a:p>
          <a:p>
            <a:pPr lvl="1"/>
            <a:r>
              <a:rPr lang="en-US" dirty="0" smtClean="0"/>
              <a:t>event</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item properties</a:t>
            </a:r>
            <a:endParaRPr lang="en-US" dirty="0"/>
          </a:p>
        </p:txBody>
      </p:sp>
      <p:sp>
        <p:nvSpPr>
          <p:cNvPr id="3" name="Content Placeholder 2"/>
          <p:cNvSpPr>
            <a:spLocks noGrp="1"/>
          </p:cNvSpPr>
          <p:nvPr>
            <p:ph idx="1"/>
          </p:nvPr>
        </p:nvSpPr>
        <p:spPr>
          <a:xfrm>
            <a:off x="457200" y="1295400"/>
            <a:ext cx="8229600" cy="5181600"/>
          </a:xfrm>
        </p:spPr>
        <p:txBody>
          <a:bodyPr/>
          <a:lstStyle/>
          <a:p>
            <a:r>
              <a:rPr lang="en-US" dirty="0" smtClean="0"/>
              <a:t>Items can be “public”. By default, as a basic security precaution, items are not public.</a:t>
            </a:r>
          </a:p>
          <a:p>
            <a:r>
              <a:rPr lang="en-US" dirty="0" smtClean="0"/>
              <a:t>Items can be “featured”. An items that is features is highlighted on the site in a particular way. This allows you to change the appearance of the site by providing different featured items over time. </a:t>
            </a:r>
          </a:p>
          <a:p>
            <a:r>
              <a:rPr lang="en-US" dirty="0" smtClean="0"/>
              <a:t>Items have item types. Each item is of one type.</a:t>
            </a:r>
          </a:p>
          <a:p>
            <a:r>
              <a:rPr lang="en-US" dirty="0" smtClean="0"/>
              <a:t>Each item may belong to a collection.</a:t>
            </a:r>
            <a:endParaRPr lang="en-US" dirty="0"/>
          </a:p>
        </p:txBody>
      </p:sp>
    </p:spTree>
    <p:extLst>
      <p:ext uri="{BB962C8B-B14F-4D97-AF65-F5344CB8AC3E}">
        <p14:creationId xmlns:p14="http://schemas.microsoft.com/office/powerpoint/2010/main" xmlns="" val="1987486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p:cNvSpPr>
          <p:nvPr>
            <p:ph type="title"/>
          </p:nvPr>
        </p:nvSpPr>
        <p:spPr/>
        <p:txBody>
          <a:bodyPr/>
          <a:lstStyle/>
          <a:p>
            <a:r>
              <a:rPr lang="en-US" smtClean="0"/>
              <a:t>table: “items”</a:t>
            </a:r>
          </a:p>
        </p:txBody>
      </p:sp>
      <p:sp>
        <p:nvSpPr>
          <p:cNvPr id="18434" name="Rectangle 3"/>
          <p:cNvSpPr>
            <a:spLocks noGrp="1"/>
          </p:cNvSpPr>
          <p:nvPr>
            <p:ph type="body" idx="1"/>
          </p:nvPr>
        </p:nvSpPr>
        <p:spPr/>
        <p:txBody>
          <a:bodyPr/>
          <a:lstStyle/>
          <a:p>
            <a:r>
              <a:rPr lang="en-US" dirty="0" smtClean="0"/>
              <a:t>It stores data about each “item”</a:t>
            </a:r>
          </a:p>
          <a:p>
            <a:pPr lvl="1"/>
            <a:r>
              <a:rPr lang="en-US" dirty="0" smtClean="0"/>
              <a:t>“id” of the item, an </a:t>
            </a:r>
            <a:r>
              <a:rPr lang="en-US" dirty="0" err="1" smtClean="0"/>
              <a:t>autoincrement</a:t>
            </a:r>
            <a:endParaRPr lang="en-US" dirty="0" smtClean="0"/>
          </a:p>
          <a:p>
            <a:pPr lvl="1"/>
            <a:r>
              <a:rPr lang="en-US" dirty="0" smtClean="0"/>
              <a:t>“</a:t>
            </a:r>
            <a:r>
              <a:rPr lang="en-US" dirty="0" err="1" smtClean="0"/>
              <a:t>item_type_id</a:t>
            </a:r>
            <a:r>
              <a:rPr lang="en-US" dirty="0" smtClean="0"/>
              <a:t>”, number   | +1 slide</a:t>
            </a:r>
          </a:p>
          <a:p>
            <a:pPr lvl="1"/>
            <a:r>
              <a:rPr lang="en-US" dirty="0" smtClean="0"/>
              <a:t>“</a:t>
            </a:r>
            <a:r>
              <a:rPr lang="en-US" dirty="0" err="1" smtClean="0"/>
              <a:t>collection_id</a:t>
            </a:r>
            <a:r>
              <a:rPr lang="en-US" dirty="0" smtClean="0"/>
              <a:t>”, number    | +2 slide</a:t>
            </a:r>
          </a:p>
          <a:p>
            <a:pPr lvl="1"/>
            <a:r>
              <a:rPr lang="en-US" dirty="0" smtClean="0"/>
              <a:t>whether it is “featured”, a Boolean</a:t>
            </a:r>
          </a:p>
          <a:p>
            <a:pPr lvl="1"/>
            <a:r>
              <a:rPr lang="en-US" dirty="0" smtClean="0"/>
              <a:t>whether it is “public”, a Boolean       </a:t>
            </a:r>
          </a:p>
          <a:p>
            <a:pPr lvl="1"/>
            <a:r>
              <a:rPr lang="en-US" dirty="0" smtClean="0"/>
              <a:t>when last “modified”, a time </a:t>
            </a:r>
          </a:p>
          <a:p>
            <a:pPr lvl="1"/>
            <a:r>
              <a:rPr lang="en-US" dirty="0" smtClean="0"/>
              <a:t>when “added”, a time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p:txBody>
          <a:bodyPr/>
          <a:lstStyle/>
          <a:p>
            <a:pPr eaLnBrk="1" hangingPunct="1"/>
            <a:r>
              <a:rPr lang="en-US" smtClean="0"/>
              <a:t>As we may think</a:t>
            </a:r>
          </a:p>
        </p:txBody>
      </p:sp>
      <p:sp>
        <p:nvSpPr>
          <p:cNvPr id="20482" name="Rectangle 3"/>
          <p:cNvSpPr>
            <a:spLocks noGrp="1"/>
          </p:cNvSpPr>
          <p:nvPr>
            <p:ph type="body" idx="4294967295"/>
          </p:nvPr>
        </p:nvSpPr>
        <p:spPr/>
        <p:txBody>
          <a:bodyPr/>
          <a:lstStyle/>
          <a:p>
            <a:pPr eaLnBrk="1" hangingPunct="1"/>
            <a:r>
              <a:rPr lang="en-US" smtClean="0"/>
              <a:t>It remains to date one of the most frequently cited papers in Library and Information Science.</a:t>
            </a:r>
          </a:p>
          <a:p>
            <a:pPr eaLnBrk="1" hangingPunct="1"/>
            <a:r>
              <a:rPr lang="en-US" smtClean="0"/>
              <a:t>I think this fame is somewhat undeserved.</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p:cNvSpPr>
          <p:nvPr>
            <p:ph type="title"/>
          </p:nvPr>
        </p:nvSpPr>
        <p:spPr/>
        <p:txBody>
          <a:bodyPr/>
          <a:lstStyle/>
          <a:p>
            <a:r>
              <a:rPr lang="en-US" smtClean="0"/>
              <a:t>table: “item_types”</a:t>
            </a:r>
          </a:p>
        </p:txBody>
      </p:sp>
      <p:sp>
        <p:nvSpPr>
          <p:cNvPr id="19458" name="Rectangle 3"/>
          <p:cNvSpPr>
            <a:spLocks noGrp="1"/>
          </p:cNvSpPr>
          <p:nvPr>
            <p:ph type="body" idx="1"/>
          </p:nvPr>
        </p:nvSpPr>
        <p:spPr/>
        <p:txBody>
          <a:bodyPr/>
          <a:lstStyle/>
          <a:p>
            <a:r>
              <a:rPr lang="en-US" smtClean="0"/>
              <a:t>Each item is of one type. Types are described in the “item_types” table, with the columns</a:t>
            </a:r>
          </a:p>
          <a:p>
            <a:pPr lvl="1"/>
            <a:r>
              <a:rPr lang="en-US" smtClean="0"/>
              <a:t>“id” an autoincrement </a:t>
            </a:r>
          </a:p>
          <a:p>
            <a:pPr lvl="1"/>
            <a:r>
              <a:rPr lang="en-US" smtClean="0"/>
              <a:t>“name” the name of the item type, string</a:t>
            </a:r>
          </a:p>
          <a:p>
            <a:pPr lvl="1"/>
            <a:r>
              <a:rPr lang="en-US" smtClean="0"/>
              <a:t>“description” a longer explanation what the item type means.</a:t>
            </a:r>
          </a:p>
          <a:p>
            <a:r>
              <a:rPr lang="en-US" smtClean="0"/>
              <a:t>Each record in the “item” table references an id in the type.</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p:nvPr>
        </p:nvSpPr>
        <p:spPr/>
        <p:txBody>
          <a:bodyPr/>
          <a:lstStyle/>
          <a:p>
            <a:r>
              <a:rPr lang="en-US" smtClean="0"/>
              <a:t>table: “collections”</a:t>
            </a:r>
          </a:p>
        </p:txBody>
      </p:sp>
      <p:sp>
        <p:nvSpPr>
          <p:cNvPr id="20482" name="Rectangle 3"/>
          <p:cNvSpPr>
            <a:spLocks noGrp="1"/>
          </p:cNvSpPr>
          <p:nvPr>
            <p:ph type="body" idx="1"/>
          </p:nvPr>
        </p:nvSpPr>
        <p:spPr/>
        <p:txBody>
          <a:bodyPr/>
          <a:lstStyle/>
          <a:p>
            <a:r>
              <a:rPr lang="en-US" sz="2800" smtClean="0"/>
              <a:t>Each collection is described here</a:t>
            </a:r>
          </a:p>
          <a:p>
            <a:pPr lvl="1"/>
            <a:r>
              <a:rPr lang="en-US" sz="2400" smtClean="0"/>
              <a:t>“id”  auto_increment</a:t>
            </a:r>
          </a:p>
          <a:p>
            <a:pPr lvl="1"/>
            <a:r>
              <a:rPr lang="en-US" sz="2400" smtClean="0"/>
              <a:t>“name”, a string</a:t>
            </a:r>
          </a:p>
          <a:p>
            <a:pPr lvl="1"/>
            <a:r>
              <a:rPr lang="en-US" sz="2400" smtClean="0"/>
              <a:t>“description”, a string</a:t>
            </a:r>
          </a:p>
          <a:p>
            <a:pPr lvl="1"/>
            <a:r>
              <a:rPr lang="en-US" sz="2400" smtClean="0"/>
              <a:t>users who are “collectors”, a string |not further discussed|</a:t>
            </a:r>
          </a:p>
          <a:p>
            <a:pPr lvl="1"/>
            <a:r>
              <a:rPr lang="en-US" sz="2400" smtClean="0"/>
              <a:t>whether it is “public”, a Boolean</a:t>
            </a:r>
          </a:p>
          <a:p>
            <a:pPr lvl="1"/>
            <a:r>
              <a:rPr lang="en-US" sz="2400" smtClean="0"/>
              <a:t>whether it is “featured”, a Boolean</a:t>
            </a:r>
          </a:p>
          <a:p>
            <a:pPr lvl="1"/>
            <a:r>
              <a:rPr lang="en-US" sz="2400" smtClean="0"/>
              <a:t>when “added”, a time </a:t>
            </a:r>
          </a:p>
          <a:p>
            <a:pPr lvl="1"/>
            <a:r>
              <a:rPr lang="en-US" sz="2400" smtClean="0"/>
              <a:t>when last “modified”, a time </a:t>
            </a:r>
          </a:p>
          <a:p>
            <a:pPr lvl="1"/>
            <a:r>
              <a:rPr lang="en-US" sz="2400" smtClean="0"/>
              <a:t>the “owner_id”                                    |not further discussed|</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p:cNvSpPr>
          <p:nvPr>
            <p:ph type="title"/>
          </p:nvPr>
        </p:nvSpPr>
        <p:spPr/>
        <p:txBody>
          <a:bodyPr/>
          <a:lstStyle/>
          <a:p>
            <a:r>
              <a:rPr lang="en-US" dirty="0" smtClean="0"/>
              <a:t>items to files</a:t>
            </a:r>
          </a:p>
        </p:txBody>
      </p:sp>
      <p:sp>
        <p:nvSpPr>
          <p:cNvPr id="22530" name="Rectangle 3"/>
          <p:cNvSpPr>
            <a:spLocks noGrp="1"/>
          </p:cNvSpPr>
          <p:nvPr>
            <p:ph type="body" idx="1"/>
          </p:nvPr>
        </p:nvSpPr>
        <p:spPr>
          <a:xfrm>
            <a:off x="457200" y="1219200"/>
            <a:ext cx="8305800" cy="5257800"/>
          </a:xfrm>
        </p:spPr>
        <p:txBody>
          <a:bodyPr/>
          <a:lstStyle/>
          <a:p>
            <a:r>
              <a:rPr lang="en-US" dirty="0" smtClean="0"/>
              <a:t>An item has two aspects to it. </a:t>
            </a:r>
          </a:p>
          <a:p>
            <a:pPr lvl="1"/>
            <a:r>
              <a:rPr lang="en-US" dirty="0" smtClean="0"/>
              <a:t>There is the metadata about the items. </a:t>
            </a:r>
          </a:p>
          <a:p>
            <a:pPr lvl="1"/>
            <a:r>
              <a:rPr lang="en-US" dirty="0" smtClean="0"/>
              <a:t>There is the item itself. This is in fact a collection of “</a:t>
            </a:r>
            <a:r>
              <a:rPr lang="en-US" dirty="0" err="1" smtClean="0"/>
              <a:t>file”s</a:t>
            </a:r>
            <a:r>
              <a:rPr lang="en-US" dirty="0" smtClean="0"/>
              <a:t>. </a:t>
            </a:r>
          </a:p>
          <a:p>
            <a:r>
              <a:rPr lang="en-US" dirty="0" smtClean="0"/>
              <a:t>File records store information about files on the server that hold information related to an item. </a:t>
            </a:r>
          </a:p>
          <a:p>
            <a:r>
              <a:rPr lang="en-US" dirty="0" smtClean="0"/>
              <a:t>The item can be viewed as a conceptual container of (possibly zero) files. </a:t>
            </a:r>
          </a:p>
          <a:p>
            <a:r>
              <a:rPr lang="en-US" dirty="0" smtClean="0"/>
              <a:t>Each file is attached to an item. </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p:cNvSpPr>
          <p:nvPr>
            <p:ph type="title"/>
          </p:nvPr>
        </p:nvSpPr>
        <p:spPr/>
        <p:txBody>
          <a:bodyPr/>
          <a:lstStyle/>
          <a:p>
            <a:r>
              <a:rPr lang="en-US" smtClean="0"/>
              <a:t>table: “files” |1|</a:t>
            </a:r>
          </a:p>
        </p:txBody>
      </p:sp>
      <p:sp>
        <p:nvSpPr>
          <p:cNvPr id="23554" name="Rectangle 3"/>
          <p:cNvSpPr>
            <a:spLocks noGrp="1"/>
          </p:cNvSpPr>
          <p:nvPr>
            <p:ph type="body" idx="1"/>
          </p:nvPr>
        </p:nvSpPr>
        <p:spPr>
          <a:xfrm>
            <a:off x="457200" y="1600200"/>
            <a:ext cx="8229600" cy="4800600"/>
          </a:xfrm>
        </p:spPr>
        <p:txBody>
          <a:bodyPr/>
          <a:lstStyle/>
          <a:p>
            <a:r>
              <a:rPr lang="en-US" dirty="0" smtClean="0"/>
              <a:t>The fields in that table are</a:t>
            </a:r>
          </a:p>
          <a:p>
            <a:pPr lvl="1"/>
            <a:r>
              <a:rPr lang="en-US" dirty="0" smtClean="0"/>
              <a:t>“id” </a:t>
            </a:r>
            <a:r>
              <a:rPr lang="en-US" dirty="0" err="1" smtClean="0"/>
              <a:t>auto_increment</a:t>
            </a:r>
            <a:r>
              <a:rPr lang="en-US" dirty="0" smtClean="0"/>
              <a:t>	 </a:t>
            </a:r>
          </a:p>
          <a:p>
            <a:pPr lvl="1"/>
            <a:r>
              <a:rPr lang="en-US" dirty="0" smtClean="0"/>
              <a:t>“</a:t>
            </a:r>
            <a:r>
              <a:rPr lang="en-US" dirty="0" err="1" smtClean="0"/>
              <a:t>item_id</a:t>
            </a:r>
            <a:r>
              <a:rPr lang="en-US" dirty="0" smtClean="0"/>
              <a:t>” of the item the file attaches to</a:t>
            </a:r>
          </a:p>
          <a:p>
            <a:pPr lvl="1"/>
            <a:r>
              <a:rPr lang="en-US" dirty="0" smtClean="0"/>
              <a:t>“size” in bytes             </a:t>
            </a:r>
          </a:p>
          <a:p>
            <a:pPr lvl="1"/>
            <a:r>
              <a:rPr lang="en-US" dirty="0" smtClean="0"/>
              <a:t>“</a:t>
            </a:r>
            <a:r>
              <a:rPr lang="en-US" dirty="0" err="1" smtClean="0"/>
              <a:t>has_derivative_image</a:t>
            </a:r>
            <a:r>
              <a:rPr lang="en-US" dirty="0" smtClean="0"/>
              <a:t>”, a Boolean</a:t>
            </a:r>
          </a:p>
          <a:p>
            <a:pPr lvl="1"/>
            <a:r>
              <a:rPr lang="en-US" dirty="0" smtClean="0"/>
              <a:t>the time last “modified”, a time</a:t>
            </a:r>
          </a:p>
          <a:p>
            <a:pPr lvl="1"/>
            <a:r>
              <a:rPr lang="en-US" dirty="0" smtClean="0"/>
              <a:t>the time it was “added”, a time</a:t>
            </a:r>
          </a:p>
          <a:p>
            <a:pPr lvl="1"/>
            <a:r>
              <a:rPr lang="en-US" dirty="0" smtClean="0"/>
              <a:t>if it was “stored”, a Boolean</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p:cNvSpPr>
          <p:nvPr>
            <p:ph type="title"/>
          </p:nvPr>
        </p:nvSpPr>
        <p:spPr/>
        <p:txBody>
          <a:bodyPr/>
          <a:lstStyle/>
          <a:p>
            <a:r>
              <a:rPr lang="en-US" smtClean="0"/>
              <a:t>table: “files” |2|</a:t>
            </a:r>
          </a:p>
        </p:txBody>
      </p:sp>
      <p:sp>
        <p:nvSpPr>
          <p:cNvPr id="24578" name="Rectangle 3"/>
          <p:cNvSpPr>
            <a:spLocks noGrp="1"/>
          </p:cNvSpPr>
          <p:nvPr>
            <p:ph type="body" idx="1"/>
          </p:nvPr>
        </p:nvSpPr>
        <p:spPr>
          <a:xfrm>
            <a:off x="152400" y="1295400"/>
            <a:ext cx="8763000" cy="5410200"/>
          </a:xfrm>
        </p:spPr>
        <p:txBody>
          <a:bodyPr/>
          <a:lstStyle/>
          <a:p>
            <a:r>
              <a:rPr lang="en-US" dirty="0" smtClean="0"/>
              <a:t>More fields of this table</a:t>
            </a:r>
          </a:p>
          <a:p>
            <a:pPr lvl="1"/>
            <a:r>
              <a:rPr lang="en-US" dirty="0" smtClean="0"/>
              <a:t>the “authentication” a checksum of the path to the file </a:t>
            </a:r>
          </a:p>
          <a:p>
            <a:pPr lvl="1"/>
            <a:r>
              <a:rPr lang="en-US" dirty="0" smtClean="0"/>
              <a:t>the “</a:t>
            </a:r>
            <a:r>
              <a:rPr lang="en-US" dirty="0" err="1" smtClean="0"/>
              <a:t>mime_browser</a:t>
            </a:r>
            <a:r>
              <a:rPr lang="en-US" dirty="0" smtClean="0"/>
              <a:t>”, a mime type as sent to browser</a:t>
            </a:r>
          </a:p>
          <a:p>
            <a:pPr lvl="1"/>
            <a:r>
              <a:rPr lang="en-US" dirty="0" smtClean="0"/>
              <a:t>the “</a:t>
            </a:r>
            <a:r>
              <a:rPr lang="en-US" dirty="0" err="1" smtClean="0"/>
              <a:t>mime_os</a:t>
            </a:r>
            <a:r>
              <a:rPr lang="en-US" dirty="0" smtClean="0"/>
              <a:t>”, the mime type as determined by the </a:t>
            </a:r>
            <a:r>
              <a:rPr lang="en-US" dirty="0" err="1" smtClean="0"/>
              <a:t>omeka</a:t>
            </a:r>
            <a:r>
              <a:rPr lang="en-US" dirty="0" smtClean="0"/>
              <a:t> installation, using an external application</a:t>
            </a:r>
          </a:p>
          <a:p>
            <a:pPr lvl="1"/>
            <a:r>
              <a:rPr lang="en-US" dirty="0" smtClean="0"/>
              <a:t>the “</a:t>
            </a:r>
            <a:r>
              <a:rPr lang="en-US" dirty="0" err="1" smtClean="0"/>
              <a:t>type_os</a:t>
            </a:r>
            <a:r>
              <a:rPr lang="en-US" dirty="0" smtClean="0"/>
              <a:t>”, the file type as determined by the </a:t>
            </a:r>
            <a:r>
              <a:rPr lang="en-US" dirty="0" err="1" smtClean="0"/>
              <a:t>omeka</a:t>
            </a:r>
            <a:r>
              <a:rPr lang="en-US" dirty="0" smtClean="0"/>
              <a:t> installation, using an external application</a:t>
            </a:r>
          </a:p>
          <a:p>
            <a:pPr lvl="1"/>
            <a:r>
              <a:rPr lang="en-US" dirty="0" smtClean="0"/>
              <a:t>the “</a:t>
            </a:r>
            <a:r>
              <a:rPr lang="en-US" dirty="0" err="1" smtClean="0"/>
              <a:t>archive_filename</a:t>
            </a:r>
            <a:r>
              <a:rPr lang="en-US" dirty="0" smtClean="0"/>
              <a:t>”, a random file name</a:t>
            </a:r>
          </a:p>
          <a:p>
            <a:pPr lvl="1"/>
            <a:r>
              <a:rPr lang="en-US" dirty="0" smtClean="0"/>
              <a:t>the “</a:t>
            </a:r>
            <a:r>
              <a:rPr lang="en-US" dirty="0" err="1" smtClean="0"/>
              <a:t>original_filename</a:t>
            </a:r>
            <a:r>
              <a:rPr lang="en-US" dirty="0" smtClean="0"/>
              <a:t>”, filename or URL of origin</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p:cNvSpPr>
          <p:nvPr>
            <p:ph type="title"/>
          </p:nvPr>
        </p:nvSpPr>
        <p:spPr/>
        <p:txBody>
          <a:bodyPr/>
          <a:lstStyle/>
          <a:p>
            <a:r>
              <a:rPr lang="en-US" smtClean="0"/>
              <a:t>file storage</a:t>
            </a:r>
          </a:p>
        </p:txBody>
      </p:sp>
      <p:sp>
        <p:nvSpPr>
          <p:cNvPr id="25602" name="Rectangle 3"/>
          <p:cNvSpPr>
            <a:spLocks noGrp="1"/>
          </p:cNvSpPr>
          <p:nvPr>
            <p:ph type="body" idx="1"/>
          </p:nvPr>
        </p:nvSpPr>
        <p:spPr/>
        <p:txBody>
          <a:bodyPr/>
          <a:lstStyle/>
          <a:p>
            <a:r>
              <a:rPr lang="en-US" smtClean="0"/>
              <a:t>The “archive” directory stores files. </a:t>
            </a:r>
          </a:p>
          <a:p>
            <a:r>
              <a:rPr lang="en-US" smtClean="0"/>
              <a:t>The original is in “files”. </a:t>
            </a:r>
          </a:p>
          <a:p>
            <a:r>
              <a:rPr lang="en-US" smtClean="0"/>
              <a:t>Derivative files are in</a:t>
            </a:r>
          </a:p>
          <a:p>
            <a:pPr lvl="1"/>
            <a:r>
              <a:rPr lang="en-US" smtClean="0"/>
              <a:t>“thumbnails”</a:t>
            </a:r>
          </a:p>
          <a:p>
            <a:pPr lvl="1"/>
            <a:r>
              <a:rPr lang="en-US" smtClean="0"/>
              <a:t>“fullsize”</a:t>
            </a:r>
          </a:p>
          <a:p>
            <a:pPr lvl="1"/>
            <a:r>
              <a:rPr lang="en-US" smtClean="0"/>
              <a:t>“square_thumbnails”</a:t>
            </a:r>
          </a:p>
          <a:p>
            <a:r>
              <a:rPr lang="en-US" smtClean="0"/>
              <a:t>I don’t know why the original size is not the full size. </a:t>
            </a:r>
          </a:p>
          <a:p>
            <a:endParaRPr lang="en-US"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p:cNvSpPr>
          <p:nvPr>
            <p:ph type="title"/>
          </p:nvPr>
        </p:nvSpPr>
        <p:spPr/>
        <p:txBody>
          <a:bodyPr/>
          <a:lstStyle/>
          <a:p>
            <a:r>
              <a:rPr lang="en-US" smtClean="0"/>
              <a:t>metadata</a:t>
            </a:r>
          </a:p>
        </p:txBody>
      </p:sp>
      <p:sp>
        <p:nvSpPr>
          <p:cNvPr id="60419" name="Rectangle 3"/>
          <p:cNvSpPr>
            <a:spLocks noGrp="1"/>
          </p:cNvSpPr>
          <p:nvPr>
            <p:ph type="body" idx="1"/>
          </p:nvPr>
        </p:nvSpPr>
        <p:spPr>
          <a:xfrm>
            <a:off x="457200" y="1600200"/>
            <a:ext cx="8229600" cy="4724400"/>
          </a:xfrm>
        </p:spPr>
        <p:txBody>
          <a:bodyPr/>
          <a:lstStyle/>
          <a:p>
            <a:r>
              <a:rPr lang="en-US" dirty="0" smtClean="0"/>
              <a:t>Metadata is a descriptions that can be attached to a “record”. </a:t>
            </a:r>
            <a:endParaRPr lang="en-US" dirty="0"/>
          </a:p>
          <a:p>
            <a:r>
              <a:rPr lang="en-US" dirty="0"/>
              <a:t>Records something that groups are items and files, and some aggregates of items</a:t>
            </a:r>
          </a:p>
          <a:p>
            <a:pPr lvl="1"/>
            <a:r>
              <a:rPr lang="en-US" dirty="0"/>
              <a:t>collections</a:t>
            </a:r>
          </a:p>
          <a:p>
            <a:pPr lvl="1"/>
            <a:r>
              <a:rPr lang="en-US" dirty="0"/>
              <a:t>exhibits (only used by </a:t>
            </a:r>
            <a:r>
              <a:rPr lang="en-US" dirty="0" err="1" smtClean="0"/>
              <a:t>ExhibitBuilder</a:t>
            </a:r>
            <a:r>
              <a:rPr lang="en-US" dirty="0" smtClean="0"/>
              <a:t>)</a:t>
            </a:r>
            <a:endParaRPr lang="en-US" dirty="0"/>
          </a:p>
          <a:p>
            <a:r>
              <a:rPr lang="en-US" dirty="0" smtClean="0"/>
              <a:t>Metadata is a set of attribute/value pairs. The attributes are called “elements”.</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p:cNvSpPr>
          <p:nvPr>
            <p:ph type="title"/>
          </p:nvPr>
        </p:nvSpPr>
        <p:spPr/>
        <p:txBody>
          <a:bodyPr/>
          <a:lstStyle/>
          <a:p>
            <a:r>
              <a:rPr lang="en-US" smtClean="0"/>
              <a:t>table: “elements”</a:t>
            </a:r>
          </a:p>
        </p:txBody>
      </p:sp>
      <p:sp>
        <p:nvSpPr>
          <p:cNvPr id="26626" name="Rectangle 3"/>
          <p:cNvSpPr>
            <a:spLocks noGrp="1"/>
          </p:cNvSpPr>
          <p:nvPr>
            <p:ph type="body" idx="1"/>
          </p:nvPr>
        </p:nvSpPr>
        <p:spPr>
          <a:xfrm>
            <a:off x="457200" y="1295400"/>
            <a:ext cx="8229600" cy="5410200"/>
          </a:xfrm>
        </p:spPr>
        <p:txBody>
          <a:bodyPr/>
          <a:lstStyle/>
          <a:p>
            <a:r>
              <a:rPr lang="en-US" dirty="0" smtClean="0"/>
              <a:t>We start with the “elements” table. It contains all the properties one can attach to records.</a:t>
            </a:r>
          </a:p>
          <a:p>
            <a:pPr lvl="1"/>
            <a:r>
              <a:rPr lang="en-US" dirty="0" smtClean="0"/>
              <a:t>an “id” </a:t>
            </a:r>
            <a:r>
              <a:rPr lang="en-US" dirty="0" err="1" smtClean="0"/>
              <a:t>auto_increment</a:t>
            </a:r>
            <a:endParaRPr lang="en-US" dirty="0" smtClean="0"/>
          </a:p>
          <a:p>
            <a:pPr lvl="1"/>
            <a:r>
              <a:rPr lang="en-US" dirty="0" smtClean="0"/>
              <a:t>a “</a:t>
            </a:r>
            <a:r>
              <a:rPr lang="en-US" dirty="0" err="1" smtClean="0"/>
              <a:t>record_type_id</a:t>
            </a:r>
            <a:r>
              <a:rPr lang="en-US" dirty="0" smtClean="0"/>
              <a:t>”, the id of a “</a:t>
            </a:r>
            <a:r>
              <a:rPr lang="en-US" dirty="0" err="1" smtClean="0"/>
              <a:t>record_type</a:t>
            </a:r>
            <a:r>
              <a:rPr lang="en-US" dirty="0" smtClean="0"/>
              <a:t>” |+1</a:t>
            </a:r>
          </a:p>
          <a:p>
            <a:pPr lvl="1"/>
            <a:r>
              <a:rPr lang="en-US" dirty="0" smtClean="0"/>
              <a:t>a “</a:t>
            </a:r>
            <a:r>
              <a:rPr lang="en-US" dirty="0" err="1" smtClean="0"/>
              <a:t>data_type_id</a:t>
            </a:r>
            <a:r>
              <a:rPr lang="en-US" dirty="0" smtClean="0"/>
              <a:t>”, the id of a “</a:t>
            </a:r>
            <a:r>
              <a:rPr lang="en-US" dirty="0" err="1" smtClean="0"/>
              <a:t>data_type</a:t>
            </a:r>
            <a:r>
              <a:rPr lang="en-US" dirty="0" smtClean="0"/>
              <a:t>” |+2</a:t>
            </a:r>
          </a:p>
          <a:p>
            <a:pPr lvl="1"/>
            <a:r>
              <a:rPr lang="en-US" dirty="0" smtClean="0"/>
              <a:t>an “</a:t>
            </a:r>
            <a:r>
              <a:rPr lang="en-US" dirty="0" err="1" smtClean="0"/>
              <a:t>element_set_id</a:t>
            </a:r>
            <a:r>
              <a:rPr lang="en-US" dirty="0" smtClean="0"/>
              <a:t>”, id of an “</a:t>
            </a:r>
            <a:r>
              <a:rPr lang="en-US" dirty="0" err="1" smtClean="0"/>
              <a:t>element_set</a:t>
            </a:r>
            <a:r>
              <a:rPr lang="en-US" dirty="0" smtClean="0"/>
              <a:t>” |+3</a:t>
            </a:r>
          </a:p>
          <a:p>
            <a:pPr lvl="1"/>
            <a:r>
              <a:rPr lang="en-US" dirty="0" smtClean="0"/>
              <a:t>an “order” that appears always to be null, unused</a:t>
            </a:r>
          </a:p>
          <a:p>
            <a:pPr lvl="1"/>
            <a:r>
              <a:rPr lang="en-US" dirty="0" smtClean="0"/>
              <a:t>a “name” for the property </a:t>
            </a:r>
          </a:p>
          <a:p>
            <a:pPr lvl="1"/>
            <a:r>
              <a:rPr lang="en-US" dirty="0" smtClean="0"/>
              <a:t>a “description” containing the fill-in instructions. </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p:cNvSpPr>
          <p:nvPr>
            <p:ph type="title"/>
          </p:nvPr>
        </p:nvSpPr>
        <p:spPr/>
        <p:txBody>
          <a:bodyPr/>
          <a:lstStyle/>
          <a:p>
            <a:r>
              <a:rPr lang="en-US" smtClean="0"/>
              <a:t>table: “record_types”</a:t>
            </a:r>
          </a:p>
        </p:txBody>
      </p:sp>
      <p:sp>
        <p:nvSpPr>
          <p:cNvPr id="27650" name="Rectangle 3"/>
          <p:cNvSpPr>
            <a:spLocks noGrp="1"/>
          </p:cNvSpPr>
          <p:nvPr>
            <p:ph type="body" idx="1"/>
          </p:nvPr>
        </p:nvSpPr>
        <p:spPr>
          <a:xfrm>
            <a:off x="457200" y="1524000"/>
            <a:ext cx="8229600" cy="4953000"/>
          </a:xfrm>
        </p:spPr>
        <p:txBody>
          <a:bodyPr/>
          <a:lstStyle/>
          <a:p>
            <a:pPr>
              <a:buFont typeface="Arial" charset="0"/>
              <a:buNone/>
            </a:pPr>
            <a:r>
              <a:rPr lang="en-US" dirty="0" smtClean="0"/>
              <a:t>This table </a:t>
            </a:r>
            <a:r>
              <a:rPr lang="en-US" smtClean="0"/>
              <a:t>contains </a:t>
            </a:r>
            <a:r>
              <a:rPr lang="en-US" smtClean="0"/>
              <a:t>two </a:t>
            </a:r>
            <a:r>
              <a:rPr lang="en-US" dirty="0" smtClean="0"/>
              <a:t>records</a:t>
            </a:r>
          </a:p>
          <a:p>
            <a:pPr lvl="1">
              <a:buFont typeface="Arial" charset="0"/>
              <a:buNone/>
            </a:pPr>
            <a:r>
              <a:rPr lang="en-US" i="1" dirty="0" smtClean="0"/>
              <a:t>id</a:t>
            </a:r>
            <a:r>
              <a:rPr lang="en-US" dirty="0" smtClean="0"/>
              <a:t> |</a:t>
            </a:r>
            <a:r>
              <a:rPr lang="en-US" i="1" dirty="0" smtClean="0"/>
              <a:t> name </a:t>
            </a:r>
            <a:r>
              <a:rPr lang="en-US" dirty="0" smtClean="0"/>
              <a:t>|</a:t>
            </a:r>
            <a:r>
              <a:rPr lang="en-US" i="1" dirty="0" smtClean="0"/>
              <a:t> description</a:t>
            </a:r>
          </a:p>
          <a:p>
            <a:pPr lvl="1">
              <a:buFont typeface="Arial" charset="0"/>
              <a:buNone/>
            </a:pPr>
            <a:r>
              <a:rPr lang="en-US" dirty="0" smtClean="0"/>
              <a:t>1  | All  | Elements, element sets, and element texts   assigned to this record type relate to all possible records i.e. items and their aggregates.</a:t>
            </a:r>
          </a:p>
          <a:p>
            <a:pPr marL="457200" lvl="1" indent="0">
              <a:buNone/>
            </a:pPr>
            <a:r>
              <a:rPr lang="en-US" dirty="0" smtClean="0"/>
              <a:t>2 | Item | Elements, element sets, and element  </a:t>
            </a:r>
          </a:p>
          <a:p>
            <a:pPr marL="457200" lvl="1" indent="0">
              <a:buNone/>
            </a:pPr>
            <a:r>
              <a:rPr lang="en-US" dirty="0"/>
              <a:t> </a:t>
            </a:r>
            <a:r>
              <a:rPr lang="en-US" dirty="0" smtClean="0"/>
              <a:t>     texts assigned to this record type relate to item  </a:t>
            </a:r>
          </a:p>
          <a:p>
            <a:pPr marL="457200" lvl="1" indent="0">
              <a:buNone/>
            </a:pPr>
            <a:r>
              <a:rPr lang="en-US" dirty="0"/>
              <a:t> </a:t>
            </a:r>
            <a:r>
              <a:rPr lang="en-US" dirty="0" smtClean="0"/>
              <a:t>     records.</a:t>
            </a:r>
            <a:endParaRPr lang="en-US" dirty="0"/>
          </a:p>
          <a:p>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p:nvPr>
        </p:nvSpPr>
        <p:spPr/>
        <p:txBody>
          <a:bodyPr/>
          <a:lstStyle/>
          <a:p>
            <a:r>
              <a:rPr lang="en-US" smtClean="0"/>
              <a:t>table: “data_types”</a:t>
            </a:r>
          </a:p>
        </p:txBody>
      </p:sp>
      <p:sp>
        <p:nvSpPr>
          <p:cNvPr id="28674" name="Rectangle 3"/>
          <p:cNvSpPr>
            <a:spLocks noGrp="1"/>
          </p:cNvSpPr>
          <p:nvPr>
            <p:ph type="body" idx="1"/>
          </p:nvPr>
        </p:nvSpPr>
        <p:spPr>
          <a:xfrm>
            <a:off x="304800" y="1219200"/>
            <a:ext cx="8458200" cy="5638800"/>
          </a:xfrm>
        </p:spPr>
        <p:txBody>
          <a:bodyPr/>
          <a:lstStyle/>
          <a:p>
            <a:pPr marL="533400" indent="-533400">
              <a:lnSpc>
                <a:spcPct val="90000"/>
              </a:lnSpc>
              <a:buFont typeface="Arial" charset="0"/>
              <a:buNone/>
            </a:pPr>
            <a:r>
              <a:rPr lang="en-US" sz="2800" dirty="0" smtClean="0"/>
              <a:t>Only contains these records</a:t>
            </a:r>
          </a:p>
          <a:p>
            <a:pPr marL="914400" lvl="1" indent="-457200">
              <a:lnSpc>
                <a:spcPct val="90000"/>
              </a:lnSpc>
              <a:buFont typeface="Arial" charset="0"/>
              <a:buNone/>
            </a:pPr>
            <a:r>
              <a:rPr lang="en-US" sz="2400" i="1" dirty="0" smtClean="0"/>
              <a:t>id </a:t>
            </a:r>
            <a:r>
              <a:rPr lang="en-US" sz="2400" dirty="0" smtClean="0"/>
              <a:t>| </a:t>
            </a:r>
            <a:r>
              <a:rPr lang="en-US" sz="2400" i="1" dirty="0" smtClean="0"/>
              <a:t>name</a:t>
            </a:r>
            <a:r>
              <a:rPr lang="en-US" sz="2400" dirty="0" smtClean="0"/>
              <a:t>        | </a:t>
            </a:r>
            <a:r>
              <a:rPr lang="en-US" sz="2400" i="1" dirty="0" smtClean="0"/>
              <a:t>description </a:t>
            </a:r>
            <a:r>
              <a:rPr lang="en-US" sz="2400" dirty="0" smtClean="0"/>
              <a:t>                                                                                                                               </a:t>
            </a:r>
          </a:p>
          <a:p>
            <a:pPr marL="914400" lvl="1" indent="-457200">
              <a:lnSpc>
                <a:spcPct val="90000"/>
              </a:lnSpc>
              <a:buFont typeface="Arial" charset="0"/>
              <a:buNone/>
            </a:pPr>
            <a:r>
              <a:rPr lang="en-US" sz="2400" dirty="0" smtClean="0"/>
              <a:t>1  | Text           | A long, typically multi-line text string. Up to 65535 characters.                                    </a:t>
            </a:r>
          </a:p>
          <a:p>
            <a:pPr marL="914400" lvl="1" indent="-457200">
              <a:lnSpc>
                <a:spcPct val="90000"/>
              </a:lnSpc>
              <a:buFont typeface="Arial" charset="0"/>
              <a:buNone/>
            </a:pPr>
            <a:r>
              <a:rPr lang="en-US" sz="2400" dirty="0" smtClean="0"/>
              <a:t>2  | Tiny Text   | A short, typically one-line text string. Up to 255 characters.</a:t>
            </a:r>
          </a:p>
          <a:p>
            <a:pPr marL="914400" lvl="1" indent="-457200">
              <a:lnSpc>
                <a:spcPct val="90000"/>
              </a:lnSpc>
              <a:buFont typeface="Arial" charset="0"/>
              <a:buNone/>
            </a:pPr>
            <a:r>
              <a:rPr lang="en-US" sz="2400" dirty="0" smtClean="0"/>
              <a:t>3  | Date Range | A date range, begin to end. In format </a:t>
            </a:r>
            <a:r>
              <a:rPr lang="en-US" sz="2400" dirty="0" err="1" smtClean="0"/>
              <a:t>yyyy</a:t>
            </a:r>
            <a:r>
              <a:rPr lang="en-US" sz="2400" dirty="0" smtClean="0"/>
              <a:t>-mm-</a:t>
            </a:r>
            <a:r>
              <a:rPr lang="en-US" sz="2400" dirty="0" err="1" smtClean="0"/>
              <a:t>dd</a:t>
            </a:r>
            <a:r>
              <a:rPr lang="en-US" sz="2400" dirty="0" smtClean="0"/>
              <a:t> </a:t>
            </a:r>
            <a:r>
              <a:rPr lang="en-US" sz="2400" dirty="0" err="1" smtClean="0"/>
              <a:t>yyyy</a:t>
            </a:r>
            <a:r>
              <a:rPr lang="en-US" sz="2400" dirty="0" smtClean="0"/>
              <a:t>-mm-dd. </a:t>
            </a:r>
          </a:p>
          <a:p>
            <a:pPr marL="914400" lvl="1" indent="-457200">
              <a:lnSpc>
                <a:spcPct val="90000"/>
              </a:lnSpc>
              <a:buFont typeface="Arial" charset="0"/>
              <a:buNone/>
            </a:pPr>
            <a:r>
              <a:rPr lang="en-US" sz="2400" dirty="0" smtClean="0"/>
              <a:t>4  | Integer       | Set of numbers consisting of the natural numbers including 0 (0, 1, 2, ...) and their negatives (0, -1, -2, ...). </a:t>
            </a:r>
          </a:p>
          <a:p>
            <a:pPr marL="914400" lvl="1" indent="-457200">
              <a:lnSpc>
                <a:spcPct val="90000"/>
              </a:lnSpc>
              <a:buFont typeface="Arial" charset="0"/>
              <a:buNone/>
            </a:pPr>
            <a:r>
              <a:rPr lang="en-US" sz="2400" dirty="0" smtClean="0"/>
              <a:t>9  | Date       | A date in format </a:t>
            </a:r>
            <a:r>
              <a:rPr lang="en-US" sz="2400" dirty="0" err="1" smtClean="0"/>
              <a:t>yyyy</a:t>
            </a:r>
            <a:r>
              <a:rPr lang="en-US" sz="2400" dirty="0" smtClean="0"/>
              <a:t>-mm-</a:t>
            </a:r>
            <a:r>
              <a:rPr lang="en-US" sz="2400" dirty="0" err="1" smtClean="0"/>
              <a:t>dd</a:t>
            </a:r>
            <a:r>
              <a:rPr lang="en-US" sz="2400" dirty="0" smtClean="0"/>
              <a:t>                                                                                                                </a:t>
            </a:r>
          </a:p>
          <a:p>
            <a:pPr marL="914400" lvl="1" indent="-457200">
              <a:lnSpc>
                <a:spcPct val="90000"/>
              </a:lnSpc>
              <a:buFont typeface="Arial" charset="0"/>
              <a:buNone/>
            </a:pPr>
            <a:r>
              <a:rPr lang="en-US" sz="2400" dirty="0" smtClean="0"/>
              <a:t>10| Date Time  | A date and time combination in the format: </a:t>
            </a:r>
            <a:r>
              <a:rPr lang="en-US" sz="2400" dirty="0" err="1" smtClean="0"/>
              <a:t>yyyy</a:t>
            </a:r>
            <a:r>
              <a:rPr lang="en-US" sz="2400" dirty="0" smtClean="0"/>
              <a:t>-mm-</a:t>
            </a:r>
            <a:r>
              <a:rPr lang="en-US" sz="2400" dirty="0" err="1" smtClean="0"/>
              <a:t>dd</a:t>
            </a:r>
            <a:r>
              <a:rPr lang="en-US" sz="2400" dirty="0" smtClean="0"/>
              <a:t> </a:t>
            </a:r>
            <a:r>
              <a:rPr lang="en-US" sz="2400" dirty="0" err="1" smtClean="0"/>
              <a:t>hh:mm:ss</a:t>
            </a:r>
            <a:r>
              <a:rPr lang="en-US" sz="2400" dirty="0" smtClean="0"/>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p:cNvSpPr>
          <p:nvPr>
            <p:ph type="title" idx="4294967295"/>
          </p:nvPr>
        </p:nvSpPr>
        <p:spPr/>
        <p:txBody>
          <a:bodyPr/>
          <a:lstStyle/>
          <a:p>
            <a:pPr eaLnBrk="1" hangingPunct="1"/>
            <a:r>
              <a:rPr lang="en-US" smtClean="0"/>
              <a:t>the scientific record</a:t>
            </a:r>
          </a:p>
        </p:txBody>
      </p:sp>
      <p:sp>
        <p:nvSpPr>
          <p:cNvPr id="21506" name="Rectangle 3"/>
          <p:cNvSpPr>
            <a:spLocks noGrp="1"/>
          </p:cNvSpPr>
          <p:nvPr>
            <p:ph type="body" idx="4294967295"/>
          </p:nvPr>
        </p:nvSpPr>
        <p:spPr/>
        <p:txBody>
          <a:bodyPr/>
          <a:lstStyle/>
          <a:p>
            <a:pPr eaLnBrk="1" hangingPunct="1">
              <a:lnSpc>
                <a:spcPct val="90000"/>
              </a:lnSpc>
            </a:pPr>
            <a:r>
              <a:rPr lang="en-US" smtClean="0"/>
              <a:t>As scientists do more work, the “record” extends. This is good.</a:t>
            </a:r>
          </a:p>
          <a:p>
            <a:pPr eaLnBrk="1" hangingPunct="1">
              <a:lnSpc>
                <a:spcPct val="90000"/>
              </a:lnSpc>
            </a:pPr>
            <a:r>
              <a:rPr lang="en-US" smtClean="0"/>
              <a:t>Recent advances in microfilm also made is possible to store more of the record in microfilm.</a:t>
            </a:r>
          </a:p>
          <a:p>
            <a:pPr eaLnBrk="1" hangingPunct="1">
              <a:lnSpc>
                <a:spcPct val="90000"/>
              </a:lnSpc>
            </a:pPr>
            <a:r>
              <a:rPr lang="en-US" smtClean="0"/>
              <a:t>But with much research and increased specialization, “significant attainments become lost in the mass of the inconsequential”. </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p:cNvSpPr>
          <p:nvPr>
            <p:ph type="title"/>
          </p:nvPr>
        </p:nvSpPr>
        <p:spPr/>
        <p:txBody>
          <a:bodyPr/>
          <a:lstStyle/>
          <a:p>
            <a:r>
              <a:rPr lang="en-US" smtClean="0"/>
              <a:t>table: “element_sets”</a:t>
            </a:r>
          </a:p>
        </p:txBody>
      </p:sp>
      <p:sp>
        <p:nvSpPr>
          <p:cNvPr id="61443" name="Rectangle 3"/>
          <p:cNvSpPr>
            <a:spLocks noGrp="1"/>
          </p:cNvSpPr>
          <p:nvPr>
            <p:ph type="body" idx="1"/>
          </p:nvPr>
        </p:nvSpPr>
        <p:spPr>
          <a:xfrm>
            <a:off x="457200" y="1600200"/>
            <a:ext cx="8229600" cy="4953000"/>
          </a:xfrm>
        </p:spPr>
        <p:txBody>
          <a:bodyPr/>
          <a:lstStyle/>
          <a:p>
            <a:pPr>
              <a:lnSpc>
                <a:spcPct val="90000"/>
              </a:lnSpc>
              <a:buFont typeface="Arial" charset="0"/>
              <a:buNone/>
            </a:pPr>
            <a:r>
              <a:rPr lang="en-US" dirty="0" smtClean="0"/>
              <a:t>Only contains these records</a:t>
            </a:r>
          </a:p>
          <a:p>
            <a:pPr lvl="1">
              <a:lnSpc>
                <a:spcPct val="90000"/>
              </a:lnSpc>
              <a:buFont typeface="Arial" charset="0"/>
              <a:buNone/>
            </a:pPr>
            <a:r>
              <a:rPr lang="en-US" i="1" dirty="0" smtClean="0"/>
              <a:t>id</a:t>
            </a:r>
            <a:r>
              <a:rPr lang="en-US" dirty="0" smtClean="0"/>
              <a:t>| </a:t>
            </a:r>
            <a:r>
              <a:rPr lang="en-US" i="1" dirty="0" err="1" smtClean="0"/>
              <a:t>record_type_id</a:t>
            </a:r>
            <a:r>
              <a:rPr lang="en-US" i="1" dirty="0" smtClean="0"/>
              <a:t> </a:t>
            </a:r>
            <a:r>
              <a:rPr lang="en-US" dirty="0" smtClean="0"/>
              <a:t>|</a:t>
            </a:r>
            <a:r>
              <a:rPr lang="en-US" i="1" dirty="0" smtClean="0"/>
              <a:t> name </a:t>
            </a:r>
            <a:r>
              <a:rPr lang="en-US" dirty="0" smtClean="0"/>
              <a:t>|</a:t>
            </a:r>
            <a:r>
              <a:rPr lang="en-US" i="1" dirty="0" smtClean="0"/>
              <a:t> description</a:t>
            </a:r>
            <a:r>
              <a:rPr lang="en-US" dirty="0" smtClean="0"/>
              <a:t>       </a:t>
            </a:r>
          </a:p>
          <a:p>
            <a:pPr lvl="1">
              <a:lnSpc>
                <a:spcPct val="90000"/>
              </a:lnSpc>
              <a:buNone/>
            </a:pPr>
            <a:r>
              <a:rPr lang="en-US" dirty="0" smtClean="0"/>
              <a:t>1 |1 | Dublin Core  | “</a:t>
            </a:r>
            <a:r>
              <a:rPr lang="en-US" dirty="0"/>
              <a:t>The Dublin Core metadata element set. These elements are common to all </a:t>
            </a:r>
            <a:r>
              <a:rPr lang="en-US" dirty="0" err="1"/>
              <a:t>Omeka</a:t>
            </a:r>
            <a:r>
              <a:rPr lang="en-US" dirty="0"/>
              <a:t> resources, including items, files, collections, exhibits, and entities. See http://dublincore.org/documents/</a:t>
            </a:r>
            <a:r>
              <a:rPr lang="en-US" dirty="0" err="1"/>
              <a:t>dces</a:t>
            </a:r>
            <a:r>
              <a:rPr lang="en-US" dirty="0" smtClean="0"/>
              <a:t>/.”</a:t>
            </a:r>
          </a:p>
          <a:p>
            <a:pPr lvl="1">
              <a:lnSpc>
                <a:spcPct val="90000"/>
              </a:lnSpc>
              <a:buFont typeface="Arial" charset="0"/>
              <a:buNone/>
            </a:pPr>
            <a:r>
              <a:rPr lang="en-US" dirty="0" smtClean="0"/>
              <a:t>3 | 2 | Item Type Metadata | “The item type metadata element set, consisting of all item type elements bundled with </a:t>
            </a:r>
            <a:r>
              <a:rPr lang="en-US" dirty="0" err="1" smtClean="0"/>
              <a:t>Omeka</a:t>
            </a:r>
            <a:r>
              <a:rPr lang="en-US" dirty="0" smtClean="0"/>
              <a:t> and all item type elements created by an administrator.” </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p:cNvSpPr>
          <p:nvPr>
            <p:ph type="title"/>
          </p:nvPr>
        </p:nvSpPr>
        <p:spPr/>
        <p:txBody>
          <a:bodyPr/>
          <a:lstStyle/>
          <a:p>
            <a:r>
              <a:rPr lang="en-US" smtClean="0"/>
              <a:t>item-type specific metadata </a:t>
            </a:r>
          </a:p>
        </p:txBody>
      </p:sp>
      <p:sp>
        <p:nvSpPr>
          <p:cNvPr id="65539" name="Rectangle 3"/>
          <p:cNvSpPr>
            <a:spLocks noGrp="1"/>
          </p:cNvSpPr>
          <p:nvPr>
            <p:ph type="body" idx="1"/>
          </p:nvPr>
        </p:nvSpPr>
        <p:spPr/>
        <p:txBody>
          <a:bodyPr/>
          <a:lstStyle/>
          <a:p>
            <a:r>
              <a:rPr lang="en-US" dirty="0" smtClean="0"/>
              <a:t>You can create data elements (aka metadata fields) for a specific item. </a:t>
            </a:r>
          </a:p>
          <a:p>
            <a:r>
              <a:rPr lang="en-US" dirty="0" smtClean="0"/>
              <a:t>You can not however, share these fields across item types.</a:t>
            </a:r>
          </a:p>
          <a:p>
            <a:r>
              <a:rPr lang="en-US" dirty="0" smtClean="0"/>
              <a:t>So if you want to express the “</a:t>
            </a:r>
            <a:r>
              <a:rPr lang="en-US" dirty="0" err="1" smtClean="0"/>
              <a:t>geekiness</a:t>
            </a:r>
            <a:r>
              <a:rPr lang="en-US" dirty="0" smtClean="0"/>
              <a:t>” of your item, and you have several types that can be geeky, you have to add “</a:t>
            </a:r>
            <a:r>
              <a:rPr lang="en-US" dirty="0" err="1" smtClean="0"/>
              <a:t>geekiness</a:t>
            </a:r>
            <a:r>
              <a:rPr lang="en-US" dirty="0" smtClean="0"/>
              <a:t>” as an element for each item type separately.</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item types</a:t>
            </a:r>
            <a:endParaRPr lang="en-US" dirty="0"/>
          </a:p>
        </p:txBody>
      </p:sp>
      <p:sp>
        <p:nvSpPr>
          <p:cNvPr id="3" name="Content Placeholder 2"/>
          <p:cNvSpPr>
            <a:spLocks noGrp="1"/>
          </p:cNvSpPr>
          <p:nvPr>
            <p:ph idx="1"/>
          </p:nvPr>
        </p:nvSpPr>
        <p:spPr/>
        <p:txBody>
          <a:bodyPr/>
          <a:lstStyle/>
          <a:p>
            <a:r>
              <a:rPr lang="en-US" dirty="0" smtClean="0"/>
              <a:t>You can create your own item types.</a:t>
            </a:r>
          </a:p>
          <a:p>
            <a:r>
              <a:rPr lang="en-US" dirty="0" smtClean="0"/>
              <a:t>When you create an item type, it automatically has the </a:t>
            </a:r>
            <a:r>
              <a:rPr lang="en-US" dirty="0" err="1" smtClean="0"/>
              <a:t>Dublic</a:t>
            </a:r>
            <a:r>
              <a:rPr lang="en-US" dirty="0" smtClean="0"/>
              <a:t> Core metadata property fields attached to it.</a:t>
            </a:r>
          </a:p>
          <a:p>
            <a:r>
              <a:rPr lang="en-US" dirty="0" smtClean="0"/>
              <a:t>But if your item type, say is a room, you can create properties such as “size”, “height”, “cul-de-sac-ness”. </a:t>
            </a:r>
            <a:endParaRPr lang="en-US" dirty="0"/>
          </a:p>
        </p:txBody>
      </p:sp>
    </p:spTree>
    <p:extLst>
      <p:ext uri="{BB962C8B-B14F-4D97-AF65-F5344CB8AC3E}">
        <p14:creationId xmlns:p14="http://schemas.microsoft.com/office/powerpoint/2010/main" xmlns="" val="211625790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p:cNvSpPr>
          <p:nvPr>
            <p:ph type="title"/>
          </p:nvPr>
        </p:nvSpPr>
        <p:spPr/>
        <p:txBody>
          <a:bodyPr/>
          <a:lstStyle/>
          <a:p>
            <a:r>
              <a:rPr lang="en-US" dirty="0" err="1"/>
              <a:t>O</a:t>
            </a:r>
            <a:r>
              <a:rPr lang="en-US" dirty="0" err="1" smtClean="0"/>
              <a:t>meka</a:t>
            </a:r>
            <a:r>
              <a:rPr lang="en-US" dirty="0" smtClean="0"/>
              <a:t> tags</a:t>
            </a:r>
          </a:p>
        </p:txBody>
      </p:sp>
      <p:sp>
        <p:nvSpPr>
          <p:cNvPr id="66563" name="Rectangle 3"/>
          <p:cNvSpPr>
            <a:spLocks noGrp="1"/>
          </p:cNvSpPr>
          <p:nvPr>
            <p:ph type="body" idx="1"/>
          </p:nvPr>
        </p:nvSpPr>
        <p:spPr/>
        <p:txBody>
          <a:bodyPr/>
          <a:lstStyle/>
          <a:p>
            <a:r>
              <a:rPr lang="en-US" dirty="0" smtClean="0"/>
              <a:t>A tag is a way for </a:t>
            </a:r>
            <a:r>
              <a:rPr lang="en-US" dirty="0" err="1"/>
              <a:t>O</a:t>
            </a:r>
            <a:r>
              <a:rPr lang="en-US" dirty="0" err="1" smtClean="0"/>
              <a:t>meka</a:t>
            </a:r>
            <a:r>
              <a:rPr lang="en-US" dirty="0" smtClean="0"/>
              <a:t> to group individual items together.</a:t>
            </a:r>
          </a:p>
          <a:p>
            <a:r>
              <a:rPr lang="en-US" dirty="0" smtClean="0"/>
              <a:t>Each item can have multiple tags.</a:t>
            </a:r>
          </a:p>
          <a:p>
            <a:r>
              <a:rPr lang="en-US" dirty="0"/>
              <a:t>E</a:t>
            </a:r>
            <a:r>
              <a:rPr lang="en-US" dirty="0" smtClean="0"/>
              <a:t>ach tag can be attached to multiple items. </a:t>
            </a:r>
          </a:p>
          <a:p>
            <a:r>
              <a:rPr lang="en-US" dirty="0" smtClean="0"/>
              <a:t>We say that there is a many-to-many relationship between items and tags. </a:t>
            </a:r>
          </a:p>
          <a:p>
            <a:r>
              <a:rPr lang="en-US" dirty="0" smtClean="0"/>
              <a:t>For LIS650 veterans, it’s like grouping HTML elements in the &lt;body&gt; into classes. </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a:t>
            </a:r>
            <a:r>
              <a:rPr lang="en-US" dirty="0" err="1" smtClean="0"/>
              <a:t>elements_texts</a:t>
            </a:r>
            <a:endParaRPr lang="en-US" dirty="0"/>
          </a:p>
        </p:txBody>
      </p:sp>
      <p:sp>
        <p:nvSpPr>
          <p:cNvPr id="3" name="Content Placeholder 2"/>
          <p:cNvSpPr>
            <a:spLocks noGrp="1"/>
          </p:cNvSpPr>
          <p:nvPr>
            <p:ph idx="1"/>
          </p:nvPr>
        </p:nvSpPr>
        <p:spPr/>
        <p:txBody>
          <a:bodyPr/>
          <a:lstStyle/>
          <a:p>
            <a:r>
              <a:rPr lang="en-US" dirty="0" smtClean="0"/>
              <a:t>This contains the values of properties.  Fields are</a:t>
            </a:r>
          </a:p>
          <a:p>
            <a:pPr lvl="1"/>
            <a:r>
              <a:rPr lang="en-US" dirty="0" smtClean="0"/>
              <a:t>id               | an </a:t>
            </a:r>
            <a:r>
              <a:rPr lang="en-US" dirty="0" err="1" smtClean="0"/>
              <a:t>auto_increment</a:t>
            </a:r>
            <a:endParaRPr lang="en-US" dirty="0"/>
          </a:p>
          <a:p>
            <a:pPr lvl="1"/>
            <a:r>
              <a:rPr lang="en-US" dirty="0" err="1" smtClean="0"/>
              <a:t>record_id</a:t>
            </a:r>
            <a:r>
              <a:rPr lang="en-US" dirty="0" smtClean="0"/>
              <a:t> | the id of the record it is attached to</a:t>
            </a:r>
            <a:endParaRPr lang="en-US" dirty="0"/>
          </a:p>
          <a:p>
            <a:pPr lvl="1"/>
            <a:r>
              <a:rPr lang="en-US" dirty="0" err="1" smtClean="0"/>
              <a:t>record_type_id</a:t>
            </a:r>
            <a:r>
              <a:rPr lang="en-US" dirty="0" smtClean="0"/>
              <a:t> </a:t>
            </a:r>
            <a:r>
              <a:rPr lang="en-US" dirty="0"/>
              <a:t>| </a:t>
            </a:r>
            <a:r>
              <a:rPr lang="en-US" dirty="0" smtClean="0"/>
              <a:t>the id of the record type of the record. I am not sure why this is required.</a:t>
            </a:r>
            <a:endParaRPr lang="en-US" dirty="0"/>
          </a:p>
          <a:p>
            <a:pPr lvl="1"/>
            <a:r>
              <a:rPr lang="en-US" dirty="0" err="1" smtClean="0"/>
              <a:t>element_id</a:t>
            </a:r>
            <a:r>
              <a:rPr lang="en-US" dirty="0" smtClean="0"/>
              <a:t>     </a:t>
            </a:r>
            <a:r>
              <a:rPr lang="en-US" dirty="0"/>
              <a:t>| </a:t>
            </a:r>
            <a:r>
              <a:rPr lang="en-US" dirty="0" smtClean="0"/>
              <a:t>the id of the element (property)</a:t>
            </a:r>
          </a:p>
          <a:p>
            <a:pPr lvl="1"/>
            <a:r>
              <a:rPr lang="en-US" dirty="0" smtClean="0"/>
              <a:t>html   | a </a:t>
            </a:r>
            <a:r>
              <a:rPr lang="en-US" dirty="0"/>
              <a:t>B</a:t>
            </a:r>
            <a:r>
              <a:rPr lang="en-US" dirty="0" smtClean="0"/>
              <a:t>oolean, whether HTML or not</a:t>
            </a:r>
          </a:p>
          <a:p>
            <a:pPr lvl="1"/>
            <a:r>
              <a:rPr lang="en-US" dirty="0" smtClean="0"/>
              <a:t>text     | the value of the property </a:t>
            </a:r>
            <a:endParaRPr lang="en-US" dirty="0"/>
          </a:p>
          <a:p>
            <a:endParaRPr lang="en-US" dirty="0"/>
          </a:p>
        </p:txBody>
      </p:sp>
    </p:spTree>
    <p:extLst>
      <p:ext uri="{BB962C8B-B14F-4D97-AF65-F5344CB8AC3E}">
        <p14:creationId xmlns:p14="http://schemas.microsoft.com/office/powerpoint/2010/main" xmlns="" val="40251466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p:cNvSpPr>
          <p:nvPr>
            <p:ph type="title"/>
          </p:nvPr>
        </p:nvSpPr>
        <p:spPr/>
        <p:txBody>
          <a:bodyPr/>
          <a:lstStyle/>
          <a:p>
            <a:r>
              <a:rPr lang="en-US" smtClean="0"/>
              <a:t>table: tags</a:t>
            </a:r>
          </a:p>
        </p:txBody>
      </p:sp>
      <p:sp>
        <p:nvSpPr>
          <p:cNvPr id="67587" name="Rectangle 3"/>
          <p:cNvSpPr>
            <a:spLocks noGrp="1"/>
          </p:cNvSpPr>
          <p:nvPr>
            <p:ph type="body" idx="1"/>
          </p:nvPr>
        </p:nvSpPr>
        <p:spPr/>
        <p:txBody>
          <a:bodyPr/>
          <a:lstStyle/>
          <a:p>
            <a:r>
              <a:rPr lang="en-US" dirty="0" smtClean="0"/>
              <a:t>Each tag is recorded in this table. It has only two columns</a:t>
            </a:r>
          </a:p>
          <a:p>
            <a:pPr lvl="1"/>
            <a:r>
              <a:rPr lang="en-US" dirty="0" smtClean="0"/>
              <a:t>“id”, an </a:t>
            </a:r>
            <a:r>
              <a:rPr lang="en-US" dirty="0" err="1" smtClean="0"/>
              <a:t>autoincrement</a:t>
            </a:r>
            <a:r>
              <a:rPr lang="en-US" dirty="0" smtClean="0"/>
              <a:t> identifier</a:t>
            </a:r>
          </a:p>
          <a:p>
            <a:pPr lvl="1"/>
            <a:r>
              <a:rPr lang="en-US" dirty="0" smtClean="0"/>
              <a:t>the “name” a string up to 256 characters long</a:t>
            </a:r>
          </a:p>
          <a:p>
            <a:r>
              <a:rPr lang="en-US" dirty="0" smtClean="0"/>
              <a:t>This table stores all the tags. A “tag” here is the value that as tagging takes. This is not what we would commonly call a tag. </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p:cNvSpPr>
          <p:nvPr>
            <p:ph type="title"/>
          </p:nvPr>
        </p:nvSpPr>
        <p:spPr/>
        <p:txBody>
          <a:bodyPr/>
          <a:lstStyle/>
          <a:p>
            <a:r>
              <a:rPr lang="en-US" smtClean="0"/>
              <a:t>table: taggings</a:t>
            </a:r>
          </a:p>
        </p:txBody>
      </p:sp>
      <p:sp>
        <p:nvSpPr>
          <p:cNvPr id="68611" name="Rectangle 3"/>
          <p:cNvSpPr>
            <a:spLocks noGrp="1"/>
          </p:cNvSpPr>
          <p:nvPr>
            <p:ph type="body" idx="1"/>
          </p:nvPr>
        </p:nvSpPr>
        <p:spPr>
          <a:xfrm>
            <a:off x="457200" y="1600200"/>
            <a:ext cx="8001000" cy="4876800"/>
          </a:xfrm>
        </p:spPr>
        <p:txBody>
          <a:bodyPr/>
          <a:lstStyle/>
          <a:p>
            <a:r>
              <a:rPr lang="en-US" smtClean="0"/>
              <a:t>This table has the following columns</a:t>
            </a:r>
          </a:p>
          <a:p>
            <a:pPr lvl="1"/>
            <a:r>
              <a:rPr lang="en-US" smtClean="0"/>
              <a:t>“id” an auto_increment</a:t>
            </a:r>
          </a:p>
          <a:p>
            <a:pPr lvl="1"/>
            <a:r>
              <a:rPr lang="en-US" smtClean="0"/>
              <a:t>“relation_id” gives the id of the item that has been tagged. </a:t>
            </a:r>
          </a:p>
          <a:p>
            <a:pPr lvl="1"/>
            <a:r>
              <a:rPr lang="en-US" smtClean="0"/>
              <a:t>“tag_id” gives the number of the tag being given</a:t>
            </a:r>
          </a:p>
          <a:p>
            <a:pPr lvl="1"/>
            <a:r>
              <a:rPr lang="en-US" smtClean="0"/>
              <a:t>“entity_id” |who did it?, not further discussed</a:t>
            </a:r>
          </a:p>
          <a:p>
            <a:pPr lvl="1"/>
            <a:r>
              <a:rPr lang="en-US" smtClean="0"/>
              <a:t>“type”, a type of action taken, not further discussed.</a:t>
            </a:r>
          </a:p>
          <a:p>
            <a:pPr lvl="1"/>
            <a:r>
              <a:rPr lang="en-US" smtClean="0"/>
              <a:t>“time” a timestamp when the action happened.</a:t>
            </a:r>
          </a:p>
          <a:p>
            <a:endParaRPr lang="en-US"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US" smtClean="0"/>
              <a:t>Dublin Core data</a:t>
            </a:r>
          </a:p>
        </p:txBody>
      </p:sp>
      <p:sp>
        <p:nvSpPr>
          <p:cNvPr id="29698" name="Content Placeholder 2"/>
          <p:cNvSpPr>
            <a:spLocks noGrp="1"/>
          </p:cNvSpPr>
          <p:nvPr>
            <p:ph idx="1"/>
          </p:nvPr>
        </p:nvSpPr>
        <p:spPr/>
        <p:txBody>
          <a:bodyPr/>
          <a:lstStyle/>
          <a:p>
            <a:r>
              <a:rPr lang="en-US" smtClean="0"/>
              <a:t>Dublin Core is a metadata set that is used in omeka.</a:t>
            </a:r>
          </a:p>
          <a:p>
            <a:r>
              <a:rPr lang="en-US" smtClean="0"/>
              <a:t>This is the common set for all types. </a:t>
            </a:r>
          </a:p>
          <a:p>
            <a:r>
              <a:rPr lang="en-US" smtClean="0"/>
              <a:t>We need to review the official meaning of these elements here. </a:t>
            </a:r>
          </a:p>
          <a:p>
            <a:r>
              <a:rPr lang="en-US" smtClean="0"/>
              <a:t>I quote from Hillman’s Dublin core usage guide. http://dublincore.org/documents/usageguide/elements.shtml</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US" smtClean="0"/>
              <a:t>dublin core: title</a:t>
            </a:r>
          </a:p>
        </p:txBody>
      </p:sp>
      <p:sp>
        <p:nvSpPr>
          <p:cNvPr id="30722" name="Content Placeholder 2"/>
          <p:cNvSpPr>
            <a:spLocks noGrp="1"/>
          </p:cNvSpPr>
          <p:nvPr>
            <p:ph idx="1"/>
          </p:nvPr>
        </p:nvSpPr>
        <p:spPr/>
        <p:txBody>
          <a:bodyPr/>
          <a:lstStyle/>
          <a:p>
            <a:r>
              <a:rPr lang="en-US" i="1" smtClean="0"/>
              <a:t>“</a:t>
            </a:r>
            <a:r>
              <a:rPr lang="en-US" smtClean="0"/>
              <a:t>The name given to the resource. Typically, a Title will be a name by which the resource is formally known.”</a:t>
            </a:r>
          </a:p>
          <a:p>
            <a:r>
              <a:rPr lang="en-US" smtClean="0"/>
              <a:t>“If in doubt about what constitutes the title, repeat the Title element.”</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US" smtClean="0"/>
              <a:t>dublin core: subject</a:t>
            </a:r>
          </a:p>
        </p:txBody>
      </p:sp>
      <p:sp>
        <p:nvSpPr>
          <p:cNvPr id="31746" name="Content Placeholder 2"/>
          <p:cNvSpPr>
            <a:spLocks noGrp="1"/>
          </p:cNvSpPr>
          <p:nvPr>
            <p:ph idx="1"/>
          </p:nvPr>
        </p:nvSpPr>
        <p:spPr/>
        <p:txBody>
          <a:bodyPr/>
          <a:lstStyle/>
          <a:p>
            <a:r>
              <a:rPr lang="en-US" i="1" smtClean="0"/>
              <a:t>“</a:t>
            </a:r>
            <a:r>
              <a:rPr lang="en-US" smtClean="0"/>
              <a:t>The topic of the content of the resource. Typically, a Subject will be expressed as keywords or key phrases or classification codes that describe the topic of the resource. Recommended best practice is to select a value from a controlled vocabulary or formal classification scheme.”</a:t>
            </a:r>
          </a:p>
          <a:p>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p:cNvSpPr>
          <p:nvPr>
            <p:ph type="title" idx="4294967295"/>
          </p:nvPr>
        </p:nvSpPr>
        <p:spPr/>
        <p:txBody>
          <a:bodyPr/>
          <a:lstStyle/>
          <a:p>
            <a:pPr eaLnBrk="1" hangingPunct="1"/>
            <a:r>
              <a:rPr lang="en-US" smtClean="0"/>
              <a:t>the memex</a:t>
            </a:r>
          </a:p>
        </p:txBody>
      </p:sp>
      <p:sp>
        <p:nvSpPr>
          <p:cNvPr id="22530" name="Rectangle 3"/>
          <p:cNvSpPr>
            <a:spLocks noGrp="1"/>
          </p:cNvSpPr>
          <p:nvPr>
            <p:ph type="body" idx="4294967295"/>
          </p:nvPr>
        </p:nvSpPr>
        <p:spPr/>
        <p:txBody>
          <a:bodyPr/>
          <a:lstStyle/>
          <a:p>
            <a:pPr eaLnBrk="1" hangingPunct="1"/>
            <a:r>
              <a:rPr lang="en-US" smtClean="0"/>
              <a:t>The memex was a proposed desktop machine that would store millions of books in microfilm.</a:t>
            </a:r>
          </a:p>
          <a:p>
            <a:pPr eaLnBrk="1" hangingPunct="1"/>
            <a:r>
              <a:rPr lang="en-US" smtClean="0"/>
              <a:t>It would have a mechanism that would allow any known item from the collection rapidly.</a:t>
            </a:r>
          </a:p>
          <a:p>
            <a:pPr eaLnBrk="1" hangingPunct="1"/>
            <a:r>
              <a:rPr lang="en-US" smtClean="0"/>
              <a:t>But the problem is what items to look at?</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US" smtClean="0"/>
              <a:t>dublin core: description</a:t>
            </a:r>
          </a:p>
        </p:txBody>
      </p:sp>
      <p:sp>
        <p:nvSpPr>
          <p:cNvPr id="32770" name="Content Placeholder 2"/>
          <p:cNvSpPr>
            <a:spLocks noGrp="1"/>
          </p:cNvSpPr>
          <p:nvPr>
            <p:ph idx="1"/>
          </p:nvPr>
        </p:nvSpPr>
        <p:spPr/>
        <p:txBody>
          <a:bodyPr/>
          <a:lstStyle/>
          <a:p>
            <a:r>
              <a:rPr lang="en-US" i="1" smtClean="0"/>
              <a:t>“</a:t>
            </a:r>
            <a:r>
              <a:rPr lang="en-US" smtClean="0"/>
              <a:t>An account of the content of the resource. Description may include but is not limited to: an abstract, table of contents, reference to a graphical representation of content or a free-text account of the content.”</a:t>
            </a:r>
          </a:p>
          <a:p>
            <a:r>
              <a:rPr lang="en-US" smtClean="0"/>
              <a:t>“Use full sentences.”</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r>
              <a:rPr lang="en-US" smtClean="0"/>
              <a:t>dublin core: type</a:t>
            </a:r>
          </a:p>
        </p:txBody>
      </p:sp>
      <p:sp>
        <p:nvSpPr>
          <p:cNvPr id="33794" name="Content Placeholder 2"/>
          <p:cNvSpPr>
            <a:spLocks noGrp="1"/>
          </p:cNvSpPr>
          <p:nvPr>
            <p:ph idx="1"/>
          </p:nvPr>
        </p:nvSpPr>
        <p:spPr>
          <a:xfrm>
            <a:off x="457200" y="1447800"/>
            <a:ext cx="8229600" cy="4678363"/>
          </a:xfrm>
        </p:spPr>
        <p:txBody>
          <a:bodyPr/>
          <a:lstStyle/>
          <a:p>
            <a:r>
              <a:rPr lang="en-US" smtClean="0"/>
              <a:t>“The nature or genre of the content of the resource. Type includes terms describing general categories, functions, genres, or aggregation levels for content. Recommended best practice is to select a value from a controlled vocabulary (for example, the DCMIType vocabulary ). To describe the physical or digital manifestation of the resource, use the FORMAT element.”</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US" smtClean="0"/>
              <a:t>dublin core: source</a:t>
            </a:r>
          </a:p>
        </p:txBody>
      </p:sp>
      <p:sp>
        <p:nvSpPr>
          <p:cNvPr id="34818" name="Content Placeholder 2"/>
          <p:cNvSpPr>
            <a:spLocks noGrp="1"/>
          </p:cNvSpPr>
          <p:nvPr>
            <p:ph idx="1"/>
          </p:nvPr>
        </p:nvSpPr>
        <p:spPr/>
        <p:txBody>
          <a:bodyPr/>
          <a:lstStyle/>
          <a:p>
            <a:r>
              <a:rPr lang="en-US" i="1" smtClean="0"/>
              <a:t>“</a:t>
            </a:r>
            <a:r>
              <a:rPr lang="en-US" smtClean="0"/>
              <a:t>A Reference to a resource from which the present resource is derived. The present resource may be derived from the Source resource in whole or part. Recommended best practice is to reference the resource by means of a string or number conforming to a formal identification system”… “include in this area information about a resource that is related intellectually to the described resource but does not fit easily into a Relation element.”</a:t>
            </a:r>
          </a:p>
          <a:p>
            <a:endParaRPr lang="en-US" smtClean="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r>
              <a:rPr lang="en-US" smtClean="0"/>
              <a:t>dublin core: relation</a:t>
            </a:r>
          </a:p>
        </p:txBody>
      </p:sp>
      <p:sp>
        <p:nvSpPr>
          <p:cNvPr id="35842" name="Content Placeholder 2"/>
          <p:cNvSpPr>
            <a:spLocks noGrp="1"/>
          </p:cNvSpPr>
          <p:nvPr>
            <p:ph idx="1"/>
          </p:nvPr>
        </p:nvSpPr>
        <p:spPr/>
        <p:txBody>
          <a:bodyPr/>
          <a:lstStyle/>
          <a:p>
            <a:r>
              <a:rPr lang="en-US" smtClean="0"/>
              <a:t>“A reference to a related resource. Recommended best practice is to reference the resource by means of a string or number conforming to a formal identification system.”</a:t>
            </a:r>
          </a:p>
          <a:p>
            <a:endParaRPr lang="en-US" smtClean="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r>
              <a:rPr lang="en-US" smtClean="0"/>
              <a:t>dublin core: coverage</a:t>
            </a:r>
          </a:p>
        </p:txBody>
      </p:sp>
      <p:sp>
        <p:nvSpPr>
          <p:cNvPr id="36866" name="Content Placeholder 2"/>
          <p:cNvSpPr>
            <a:spLocks noGrp="1"/>
          </p:cNvSpPr>
          <p:nvPr>
            <p:ph idx="1"/>
          </p:nvPr>
        </p:nvSpPr>
        <p:spPr/>
        <p:txBody>
          <a:bodyPr/>
          <a:lstStyle/>
          <a:p>
            <a:r>
              <a:rPr lang="en-US" smtClean="0"/>
              <a:t>“The extent or scope of the content of the resource. Coverage will typically include spatial location (a place name or geographic co-ordinates), temporal period (a period label, date, or date range) or jurisdiction (such as a named administrative entity). Recommended best practice is to select a value from a controlled vocabulary.</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r>
              <a:rPr lang="en-US" smtClean="0"/>
              <a:t>dublin core: creator</a:t>
            </a:r>
          </a:p>
        </p:txBody>
      </p:sp>
      <p:sp>
        <p:nvSpPr>
          <p:cNvPr id="37890" name="Content Placeholder 2"/>
          <p:cNvSpPr>
            <a:spLocks noGrp="1"/>
          </p:cNvSpPr>
          <p:nvPr>
            <p:ph idx="1"/>
          </p:nvPr>
        </p:nvSpPr>
        <p:spPr/>
        <p:txBody>
          <a:bodyPr/>
          <a:lstStyle/>
          <a:p>
            <a:r>
              <a:rPr lang="en-US" smtClean="0"/>
              <a:t>“An entity primarily responsible for making the content of the resource. Examples of a Creator include a person, an organization, or a service. Typically the name of the Creator should be used to indicate the entity.”</a:t>
            </a:r>
          </a:p>
          <a:p>
            <a:r>
              <a:rPr lang="en-US" i="1" smtClean="0"/>
              <a:t>“</a:t>
            </a:r>
            <a:r>
              <a:rPr lang="en-US" smtClean="0"/>
              <a:t>Creators should be listed separately, preferably in the same order that they appear in the publication.” </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p:txBody>
          <a:bodyPr/>
          <a:lstStyle/>
          <a:p>
            <a:r>
              <a:rPr lang="en-US" smtClean="0"/>
              <a:t>dublin core: publisher</a:t>
            </a:r>
          </a:p>
        </p:txBody>
      </p:sp>
      <p:sp>
        <p:nvSpPr>
          <p:cNvPr id="38914" name="Content Placeholder 2"/>
          <p:cNvSpPr>
            <a:spLocks noGrp="1"/>
          </p:cNvSpPr>
          <p:nvPr>
            <p:ph idx="1"/>
          </p:nvPr>
        </p:nvSpPr>
        <p:spPr/>
        <p:txBody>
          <a:bodyPr/>
          <a:lstStyle/>
          <a:p>
            <a:r>
              <a:rPr lang="en-US" smtClean="0"/>
              <a:t>“The entity responsible for making the resource available. Examples of a Publisher include a person, an organization, or a service. Typically, the name of a Publisher should be used to indicate the entity.”</a:t>
            </a:r>
          </a:p>
          <a:p>
            <a:r>
              <a:rPr lang="en-US" i="1" smtClean="0"/>
              <a:t>“</a:t>
            </a:r>
            <a:r>
              <a:rPr lang="en-US" smtClean="0"/>
              <a:t>The intent of specifying this field is to identify the entity that provides access to the resource. “</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r>
              <a:rPr lang="en-US" smtClean="0"/>
              <a:t>dublin core: contributor</a:t>
            </a:r>
          </a:p>
        </p:txBody>
      </p:sp>
      <p:sp>
        <p:nvSpPr>
          <p:cNvPr id="39938" name="Content Placeholder 2"/>
          <p:cNvSpPr>
            <a:spLocks noGrp="1"/>
          </p:cNvSpPr>
          <p:nvPr>
            <p:ph idx="1"/>
          </p:nvPr>
        </p:nvSpPr>
        <p:spPr/>
        <p:txBody>
          <a:bodyPr/>
          <a:lstStyle/>
          <a:p>
            <a:r>
              <a:rPr lang="en-US" smtClean="0"/>
              <a:t>An entity responsible for making contributions to the content of the resource. Examples of a Contributor include a person, an organization or a service. Typically, the name of Contributor should be used”. </a:t>
            </a:r>
          </a:p>
          <a:p>
            <a:r>
              <a:rPr lang="en-US" smtClean="0"/>
              <a:t>“The same general guidelines for using names of persons or organizations as Creators apply here.” </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a:xfrm>
            <a:off x="381000" y="228600"/>
            <a:ext cx="8229600" cy="960438"/>
          </a:xfrm>
        </p:spPr>
        <p:txBody>
          <a:bodyPr/>
          <a:lstStyle/>
          <a:p>
            <a:r>
              <a:rPr lang="en-US" smtClean="0"/>
              <a:t>dublin core: rights</a:t>
            </a:r>
          </a:p>
        </p:txBody>
      </p:sp>
      <p:sp>
        <p:nvSpPr>
          <p:cNvPr id="40962" name="Content Placeholder 2"/>
          <p:cNvSpPr>
            <a:spLocks noGrp="1"/>
          </p:cNvSpPr>
          <p:nvPr>
            <p:ph idx="1"/>
          </p:nvPr>
        </p:nvSpPr>
        <p:spPr>
          <a:xfrm>
            <a:off x="457200" y="1143000"/>
            <a:ext cx="8229600" cy="5410200"/>
          </a:xfrm>
        </p:spPr>
        <p:txBody>
          <a:bodyPr/>
          <a:lstStyle/>
          <a:p>
            <a:r>
              <a:rPr lang="en-US" smtClean="0"/>
              <a:t>“Information about rights held in and over the resource. Typically a Rights element will contain a rights management statement for the resource, or reference a service providing such information.” </a:t>
            </a:r>
          </a:p>
          <a:p>
            <a:r>
              <a:rPr lang="en-US" smtClean="0"/>
              <a:t>“Rights information often encompasses Intellectual Property Rights (IPR), Copyright, and various Property Rights. If the rights element is absent, no assumptions can be made about the status of these and other rights with respect to the resource.”</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p:txBody>
          <a:bodyPr/>
          <a:lstStyle/>
          <a:p>
            <a:r>
              <a:rPr lang="en-US" smtClean="0"/>
              <a:t>dublin core: date</a:t>
            </a:r>
          </a:p>
        </p:txBody>
      </p:sp>
      <p:sp>
        <p:nvSpPr>
          <p:cNvPr id="3" name="Content Placeholder 2"/>
          <p:cNvSpPr>
            <a:spLocks noGrp="1"/>
          </p:cNvSpPr>
          <p:nvPr>
            <p:ph idx="1"/>
          </p:nvPr>
        </p:nvSpPr>
        <p:spPr/>
        <p:txBody>
          <a:bodyPr/>
          <a:lstStyle/>
          <a:p>
            <a:pPr>
              <a:defRPr/>
            </a:pPr>
            <a:r>
              <a:rPr lang="en-US" dirty="0" smtClean="0"/>
              <a:t>“A </a:t>
            </a:r>
            <a:r>
              <a:rPr lang="en-US" dirty="0"/>
              <a:t>date associated with an event in the life cycle of the resource. Typically, Date will be associated with the creation or availability of the resource. Recommended best practice for encoding the date value is defined in a profile of ISO </a:t>
            </a:r>
            <a:r>
              <a:rPr lang="en-US" dirty="0" smtClean="0"/>
              <a:t>8601” “and </a:t>
            </a:r>
            <a:r>
              <a:rPr lang="en-US" dirty="0"/>
              <a:t>follows the </a:t>
            </a:r>
            <a:r>
              <a:rPr lang="en-US" i="1" dirty="0"/>
              <a:t>YYYY-MM-DD</a:t>
            </a:r>
            <a:r>
              <a:rPr lang="en-US" dirty="0"/>
              <a:t> format</a:t>
            </a:r>
            <a:r>
              <a:rPr lang="en-US" dirty="0" smtClean="0"/>
              <a:t>.”</a:t>
            </a:r>
            <a:endParaRPr lang="en-US" dirty="0"/>
          </a:p>
          <a:p>
            <a:pPr marL="0" indent="0">
              <a:buFont typeface="Arial" charset="0"/>
              <a:buNone/>
              <a:defRPr/>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p:cNvSpPr>
          <p:nvPr>
            <p:ph type="title" idx="4294967295"/>
          </p:nvPr>
        </p:nvSpPr>
        <p:spPr/>
        <p:txBody>
          <a:bodyPr/>
          <a:lstStyle/>
          <a:p>
            <a:pPr eaLnBrk="1" hangingPunct="1"/>
            <a:r>
              <a:rPr lang="en-US" smtClean="0"/>
              <a:t>the brain, by Bush </a:t>
            </a:r>
          </a:p>
        </p:txBody>
      </p:sp>
      <p:sp>
        <p:nvSpPr>
          <p:cNvPr id="23554" name="Rectangle 3"/>
          <p:cNvSpPr>
            <a:spLocks noGrp="1"/>
          </p:cNvSpPr>
          <p:nvPr>
            <p:ph type="body" idx="4294967295"/>
          </p:nvPr>
        </p:nvSpPr>
        <p:spPr/>
        <p:txBody>
          <a:bodyPr/>
          <a:lstStyle/>
          <a:p>
            <a:pPr eaLnBrk="1" hangingPunct="1"/>
            <a:r>
              <a:rPr lang="en-US" smtClean="0"/>
              <a:t>Bush thought that the brain works by association. </a:t>
            </a:r>
          </a:p>
          <a:p>
            <a:pPr eaLnBrk="1" hangingPunct="1"/>
            <a:r>
              <a:rPr lang="en-US" smtClean="0"/>
              <a:t>“With one item in its grasp, [the brain] snaps instantly to the next that is suggested by association of thought”.</a:t>
            </a:r>
          </a:p>
          <a:p>
            <a:pPr eaLnBrk="1" hangingPunct="1"/>
            <a:r>
              <a:rPr lang="en-US" smtClean="0"/>
              <a:t>This is done “in accordance with some intricate web of trails carried by the cells of the brain.” </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r>
              <a:rPr lang="en-US" smtClean="0"/>
              <a:t>dublin core: format</a:t>
            </a:r>
          </a:p>
        </p:txBody>
      </p:sp>
      <p:sp>
        <p:nvSpPr>
          <p:cNvPr id="43010" name="Content Placeholder 2"/>
          <p:cNvSpPr>
            <a:spLocks noGrp="1"/>
          </p:cNvSpPr>
          <p:nvPr>
            <p:ph idx="1"/>
          </p:nvPr>
        </p:nvSpPr>
        <p:spPr>
          <a:xfrm>
            <a:off x="304800" y="1371600"/>
            <a:ext cx="8534400" cy="4953000"/>
          </a:xfrm>
        </p:spPr>
        <p:txBody>
          <a:bodyPr/>
          <a:lstStyle/>
          <a:p>
            <a:r>
              <a:rPr lang="en-US" smtClean="0"/>
              <a:t>“The physical or digital manifestation of the resource. Typically, Format may include the media-type or dimensions of the resource. Examples of dimensions include size and duration.” </a:t>
            </a:r>
          </a:p>
          <a:p>
            <a:r>
              <a:rPr lang="en-US" smtClean="0"/>
              <a:t>“Recommended best practice is to select a value from a controlled vocabulary (for example, the list of Internet Media Types [http://www.iana.org/ assignments/media-types/]” </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p:txBody>
          <a:bodyPr/>
          <a:lstStyle/>
          <a:p>
            <a:r>
              <a:rPr lang="en-US" smtClean="0"/>
              <a:t>dublin core: identifier</a:t>
            </a:r>
          </a:p>
        </p:txBody>
      </p:sp>
      <p:sp>
        <p:nvSpPr>
          <p:cNvPr id="44034" name="Content Placeholder 2"/>
          <p:cNvSpPr>
            <a:spLocks noGrp="1"/>
          </p:cNvSpPr>
          <p:nvPr>
            <p:ph idx="1"/>
          </p:nvPr>
        </p:nvSpPr>
        <p:spPr/>
        <p:txBody>
          <a:bodyPr/>
          <a:lstStyle/>
          <a:p>
            <a:r>
              <a:rPr lang="en-US" i="1" smtClean="0"/>
              <a:t>“</a:t>
            </a:r>
            <a:r>
              <a:rPr lang="en-US" smtClean="0"/>
              <a:t>An unambiguous reference to the resource within a given context. Recommended best practice is to identify the resource by means of a string or number conforming to a formal identification system. Examples of formal identification systems include the Uniform Resource Identifier (URI)” …</a:t>
            </a:r>
          </a:p>
          <a:p>
            <a:endParaRPr lang="en-US" smtClean="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p:txBody>
          <a:bodyPr/>
          <a:lstStyle/>
          <a:p>
            <a:r>
              <a:rPr lang="en-US" smtClean="0"/>
              <a:t>dublin core: language</a:t>
            </a:r>
          </a:p>
        </p:txBody>
      </p:sp>
      <p:sp>
        <p:nvSpPr>
          <p:cNvPr id="45058" name="Content Placeholder 2"/>
          <p:cNvSpPr>
            <a:spLocks noGrp="1"/>
          </p:cNvSpPr>
          <p:nvPr>
            <p:ph idx="1"/>
          </p:nvPr>
        </p:nvSpPr>
        <p:spPr/>
        <p:txBody>
          <a:bodyPr/>
          <a:lstStyle/>
          <a:p>
            <a:r>
              <a:rPr lang="en-US" smtClean="0"/>
              <a:t>“A language of the intellectual content of the resource. Recommended best practice for the values of the Language element is defined by RFC 3066 [RFC 3066, http://www.ietf.org/rfc/ rfc3066.txt] which, in conjunction with ISO 639 [ISO 639, http://www.oasis- open.org/cover/iso639a.html]), defines two- and three-letter primary language tags with optional subtags.” </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p:txBody>
          <a:bodyPr/>
          <a:lstStyle/>
          <a:p>
            <a:r>
              <a:rPr lang="en-US" smtClean="0"/>
              <a:t>item type specific metadata</a:t>
            </a:r>
          </a:p>
        </p:txBody>
      </p:sp>
      <p:sp>
        <p:nvSpPr>
          <p:cNvPr id="46082" name="Content Placeholder 2"/>
          <p:cNvSpPr>
            <a:spLocks noGrp="1"/>
          </p:cNvSpPr>
          <p:nvPr>
            <p:ph idx="1"/>
          </p:nvPr>
        </p:nvSpPr>
        <p:spPr/>
        <p:txBody>
          <a:bodyPr/>
          <a:lstStyle/>
          <a:p>
            <a:r>
              <a:rPr lang="en-US" smtClean="0"/>
              <a:t>There are a bunch of different types that are built-in.</a:t>
            </a:r>
          </a:p>
          <a:p>
            <a:r>
              <a:rPr lang="en-US" smtClean="0"/>
              <a:t>Each type takes Dublin Core metadata as well as some extra metadata</a:t>
            </a:r>
          </a:p>
          <a:p>
            <a:r>
              <a:rPr lang="en-US" smtClean="0"/>
              <a:t>These item-specific metadata fields can be changed using the web interface. </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p:txBody>
          <a:bodyPr/>
          <a:lstStyle/>
          <a:p>
            <a:r>
              <a:rPr lang="en-US" dirty="0" err="1"/>
              <a:t>O</a:t>
            </a:r>
            <a:r>
              <a:rPr lang="en-US" dirty="0" err="1" smtClean="0"/>
              <a:t>meka</a:t>
            </a:r>
            <a:r>
              <a:rPr lang="en-US" dirty="0" smtClean="0"/>
              <a:t> built-in item types 1</a:t>
            </a:r>
          </a:p>
        </p:txBody>
      </p:sp>
      <p:sp>
        <p:nvSpPr>
          <p:cNvPr id="3" name="Content Placeholder 2"/>
          <p:cNvSpPr>
            <a:spLocks noGrp="1"/>
          </p:cNvSpPr>
          <p:nvPr>
            <p:ph idx="1"/>
          </p:nvPr>
        </p:nvSpPr>
        <p:spPr/>
        <p:txBody>
          <a:bodyPr/>
          <a:lstStyle/>
          <a:p>
            <a:pPr>
              <a:defRPr/>
            </a:pPr>
            <a:r>
              <a:rPr lang="en-US" dirty="0"/>
              <a:t>Document 	A resource containing textual data.</a:t>
            </a:r>
          </a:p>
          <a:p>
            <a:pPr>
              <a:defRPr/>
            </a:pPr>
            <a:r>
              <a:rPr lang="en-US" dirty="0"/>
              <a:t>Moving Image A series of visual representations that, when shown in succession, impart an impression of motion.</a:t>
            </a:r>
          </a:p>
          <a:p>
            <a:pPr>
              <a:defRPr/>
            </a:pPr>
            <a:r>
              <a:rPr lang="en-US" dirty="0"/>
              <a:t>Oral History 	A resource containing historical information obtained in interviews with persons having firsthand knowledge.</a:t>
            </a:r>
          </a:p>
          <a:p>
            <a:pPr marL="0" indent="0">
              <a:buFont typeface="Arial" charset="0"/>
              <a:buNone/>
              <a:defRPr/>
            </a:pPr>
            <a:endParaRPr lang="en-US" dirty="0"/>
          </a:p>
          <a:p>
            <a:pPr>
              <a:defRPr/>
            </a:pPr>
            <a:endParaRPr lang="en-US"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p:txBody>
          <a:bodyPr/>
          <a:lstStyle/>
          <a:p>
            <a:r>
              <a:rPr lang="en-US" dirty="0" err="1"/>
              <a:t>O</a:t>
            </a:r>
            <a:r>
              <a:rPr lang="en-US" dirty="0" err="1" smtClean="0"/>
              <a:t>meka</a:t>
            </a:r>
            <a:r>
              <a:rPr lang="en-US" dirty="0" smtClean="0"/>
              <a:t> built-in item types 2</a:t>
            </a:r>
          </a:p>
        </p:txBody>
      </p:sp>
      <p:sp>
        <p:nvSpPr>
          <p:cNvPr id="48130" name="Content Placeholder 2"/>
          <p:cNvSpPr>
            <a:spLocks noGrp="1"/>
          </p:cNvSpPr>
          <p:nvPr>
            <p:ph idx="1"/>
          </p:nvPr>
        </p:nvSpPr>
        <p:spPr/>
        <p:txBody>
          <a:bodyPr/>
          <a:lstStyle/>
          <a:p>
            <a:r>
              <a:rPr lang="en-US" smtClean="0"/>
              <a:t>Sound 	A resource whose content is primarily intended to be rendered as audio.</a:t>
            </a:r>
          </a:p>
          <a:p>
            <a:r>
              <a:rPr lang="en-US" smtClean="0"/>
              <a:t>Still Image 	A static visual representation. Examples of still images are: paintings, drawings, graphic designs, plans and maps. </a:t>
            </a:r>
          </a:p>
          <a:p>
            <a:r>
              <a:rPr lang="en-US" smtClean="0"/>
              <a:t>Website 	A resource comprising of a web page or web pages and all related assets ( such as images, sound and video files, etc. ). </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title"/>
          </p:nvPr>
        </p:nvSpPr>
        <p:spPr/>
        <p:txBody>
          <a:bodyPr/>
          <a:lstStyle/>
          <a:p>
            <a:r>
              <a:rPr lang="en-US" dirty="0" err="1"/>
              <a:t>O</a:t>
            </a:r>
            <a:r>
              <a:rPr lang="en-US" dirty="0" err="1" smtClean="0"/>
              <a:t>meka</a:t>
            </a:r>
            <a:r>
              <a:rPr lang="en-US" dirty="0" smtClean="0"/>
              <a:t> built-in item types 3</a:t>
            </a:r>
          </a:p>
        </p:txBody>
      </p:sp>
      <p:sp>
        <p:nvSpPr>
          <p:cNvPr id="49154" name="Content Placeholder 2"/>
          <p:cNvSpPr>
            <a:spLocks noGrp="1"/>
          </p:cNvSpPr>
          <p:nvPr>
            <p:ph idx="1"/>
          </p:nvPr>
        </p:nvSpPr>
        <p:spPr/>
        <p:txBody>
          <a:bodyPr/>
          <a:lstStyle/>
          <a:p>
            <a:r>
              <a:rPr lang="en-US" smtClean="0"/>
              <a:t>Event 	A non-persistent, time-based occurrence. Metadata for an event provides descriptive information that is the basis for discovery of the purpose, location, duration, and responsible agents associated with an event. Examples include an exhibition, webcast, conference, workshop, open day, performance, battle, trial, wedding, tea party, conflagration. 	</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p:txBody>
          <a:bodyPr/>
          <a:lstStyle/>
          <a:p>
            <a:r>
              <a:rPr lang="en-US" dirty="0" err="1"/>
              <a:t>O</a:t>
            </a:r>
            <a:r>
              <a:rPr lang="en-US" dirty="0" err="1" smtClean="0"/>
              <a:t>meka</a:t>
            </a:r>
            <a:r>
              <a:rPr lang="en-US" dirty="0" smtClean="0"/>
              <a:t> built-in item types 4</a:t>
            </a:r>
          </a:p>
        </p:txBody>
      </p:sp>
      <p:sp>
        <p:nvSpPr>
          <p:cNvPr id="50178" name="Content Placeholder 2"/>
          <p:cNvSpPr>
            <a:spLocks noGrp="1"/>
          </p:cNvSpPr>
          <p:nvPr>
            <p:ph idx="1"/>
          </p:nvPr>
        </p:nvSpPr>
        <p:spPr/>
        <p:txBody>
          <a:bodyPr/>
          <a:lstStyle/>
          <a:p>
            <a:r>
              <a:rPr lang="en-US" smtClean="0"/>
              <a:t>Email 	A resource containing textual messages and binary attachments sent electronically from one person to another or one person to many people. </a:t>
            </a:r>
          </a:p>
          <a:p>
            <a:r>
              <a:rPr lang="en-US" smtClean="0"/>
              <a:t>Lesson Plan 	Instructional materials.</a:t>
            </a:r>
          </a:p>
          <a:p>
            <a:r>
              <a:rPr lang="en-US" smtClean="0"/>
              <a:t>Hyperlink 	Title, URL, Description or annotation.</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p:txBody>
          <a:bodyPr/>
          <a:lstStyle/>
          <a:p>
            <a:r>
              <a:rPr lang="en-US" dirty="0" err="1"/>
              <a:t>O</a:t>
            </a:r>
            <a:r>
              <a:rPr lang="en-US" dirty="0" err="1" smtClean="0"/>
              <a:t>meka</a:t>
            </a:r>
            <a:r>
              <a:rPr lang="en-US" dirty="0" smtClean="0"/>
              <a:t> built-in item types 5</a:t>
            </a:r>
          </a:p>
        </p:txBody>
      </p:sp>
      <p:sp>
        <p:nvSpPr>
          <p:cNvPr id="51202" name="Content Placeholder 2"/>
          <p:cNvSpPr>
            <a:spLocks noGrp="1"/>
          </p:cNvSpPr>
          <p:nvPr>
            <p:ph idx="1"/>
          </p:nvPr>
        </p:nvSpPr>
        <p:spPr/>
        <p:txBody>
          <a:bodyPr/>
          <a:lstStyle/>
          <a:p>
            <a:r>
              <a:rPr lang="en-US" smtClean="0"/>
              <a:t>Person 	An individual, biographical data, birth and death, etc</a:t>
            </a:r>
            <a:r>
              <a:rPr lang="en-US" i="1" smtClean="0"/>
              <a:t>.</a:t>
            </a:r>
          </a:p>
          <a:p>
            <a:r>
              <a:rPr lang="en-US" smtClean="0"/>
              <a:t>Interactive Resource 	A resource requiring interaction from the user to be understood, executed, or experienced. Examples include forms on Web pages, applets, multimedia learning objects, chat services, or virtual reality environments</a:t>
            </a:r>
          </a:p>
          <a:p>
            <a:endParaRPr lang="en-US" smtClean="0"/>
          </a:p>
          <a:p>
            <a:endParaRPr lang="en-US" smtClean="0"/>
          </a:p>
          <a:p>
            <a:endParaRPr lang="en-US" smtClean="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Omeka</a:t>
            </a:r>
            <a:r>
              <a:rPr lang="en-US" dirty="0" smtClean="0"/>
              <a:t> user types</a:t>
            </a:r>
            <a:endParaRPr lang="en-US" dirty="0"/>
          </a:p>
        </p:txBody>
      </p:sp>
      <p:sp>
        <p:nvSpPr>
          <p:cNvPr id="3" name="Content Placeholder 2"/>
          <p:cNvSpPr>
            <a:spLocks noGrp="1"/>
          </p:cNvSpPr>
          <p:nvPr>
            <p:ph idx="1"/>
          </p:nvPr>
        </p:nvSpPr>
        <p:spPr/>
        <p:txBody>
          <a:bodyPr/>
          <a:lstStyle/>
          <a:p>
            <a:r>
              <a:rPr lang="en-US" dirty="0" err="1" smtClean="0"/>
              <a:t>Omeka</a:t>
            </a:r>
            <a:r>
              <a:rPr lang="en-US" dirty="0" smtClean="0"/>
              <a:t> has user types that are defined in the PHP code.</a:t>
            </a:r>
          </a:p>
          <a:p>
            <a:r>
              <a:rPr lang="en-US" dirty="0"/>
              <a:t>$</a:t>
            </a:r>
            <a:r>
              <a:rPr lang="en-US" dirty="0" err="1"/>
              <a:t>userRoles</a:t>
            </a:r>
            <a:r>
              <a:rPr lang="en-US" dirty="0"/>
              <a:t> = array('admin', 'contributor', 'researcher');</a:t>
            </a:r>
          </a:p>
          <a:p>
            <a:r>
              <a:rPr lang="en-US" dirty="0" smtClean="0"/>
              <a:t> To this we have to add ‘super’ as a super user.</a:t>
            </a:r>
          </a:p>
          <a:p>
            <a:r>
              <a:rPr lang="en-US" dirty="0" smtClean="0"/>
              <a:t>We can not change these types, unless we change the </a:t>
            </a:r>
            <a:r>
              <a:rPr lang="en-US" smtClean="0"/>
              <a:t>PHP code. </a:t>
            </a:r>
            <a:endParaRPr lang="en-US" dirty="0"/>
          </a:p>
        </p:txBody>
      </p:sp>
    </p:spTree>
    <p:extLst>
      <p:ext uri="{BB962C8B-B14F-4D97-AF65-F5344CB8AC3E}">
        <p14:creationId xmlns:p14="http://schemas.microsoft.com/office/powerpoint/2010/main" xmlns="" val="21865780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p:cNvSpPr>
          <p:nvPr>
            <p:ph type="title" idx="4294967295"/>
          </p:nvPr>
        </p:nvSpPr>
        <p:spPr/>
        <p:txBody>
          <a:bodyPr/>
          <a:lstStyle/>
          <a:p>
            <a:pPr eaLnBrk="1" hangingPunct="1"/>
            <a:r>
              <a:rPr lang="en-US" smtClean="0"/>
              <a:t>memex as a brain</a:t>
            </a:r>
          </a:p>
        </p:txBody>
      </p:sp>
      <p:sp>
        <p:nvSpPr>
          <p:cNvPr id="24578" name="Rectangle 3"/>
          <p:cNvSpPr>
            <a:spLocks noGrp="1"/>
          </p:cNvSpPr>
          <p:nvPr>
            <p:ph type="body" idx="4294967295"/>
          </p:nvPr>
        </p:nvSpPr>
        <p:spPr/>
        <p:txBody>
          <a:bodyPr/>
          <a:lstStyle/>
          <a:p>
            <a:pPr eaLnBrk="1" hangingPunct="1"/>
            <a:r>
              <a:rPr lang="en-US" smtClean="0"/>
              <a:t>Every time a document is added to the memex it is given an identifier.</a:t>
            </a:r>
          </a:p>
          <a:p>
            <a:pPr eaLnBrk="1" hangingPunct="1"/>
            <a:r>
              <a:rPr lang="en-US" smtClean="0"/>
              <a:t>Every time an item is consulted the user can associate with it other items. These associations are recorded. </a:t>
            </a:r>
          </a:p>
          <a:p>
            <a:pPr eaLnBrk="1" hangingPunct="1"/>
            <a:r>
              <a:rPr lang="en-US" smtClean="0"/>
              <a:t>Trails of associations can be annotated and copied.</a:t>
            </a:r>
          </a:p>
          <a:p>
            <a:pPr eaLnBrk="1" hangingPunct="1"/>
            <a:r>
              <a:rPr lang="en-US" smtClean="0"/>
              <a:t>Selection by association replaces indexing.</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ext Box 1"/>
          <p:cNvSpPr txBox="1">
            <a:spLocks noChangeArrowheads="1"/>
          </p:cNvSpPr>
          <p:nvPr/>
        </p:nvSpPr>
        <p:spPr bwMode="auto">
          <a:xfrm>
            <a:off x="685800" y="2130425"/>
            <a:ext cx="7772400" cy="14700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http://openlib.org/home/krichel</a:t>
            </a:r>
          </a:p>
        </p:txBody>
      </p:sp>
      <p:sp>
        <p:nvSpPr>
          <p:cNvPr id="58370" name="Text Box 2"/>
          <p:cNvSpPr txBox="1">
            <a:spLocks noChangeArrowheads="1"/>
          </p:cNvSpPr>
          <p:nvPr/>
        </p:nvSpPr>
        <p:spPr bwMode="auto">
          <a:xfrm>
            <a:off x="1371600" y="3886200"/>
            <a:ext cx="6400800" cy="3048000"/>
          </a:xfrm>
          <a:prstGeom prst="rect">
            <a:avLst/>
          </a:prstGeom>
          <a:noFill/>
          <a:ln w="9525">
            <a:noFill/>
            <a:round/>
            <a:headEnd/>
            <a:tailEnd/>
          </a:ln>
        </p:spPr>
        <p:txBody>
          <a:bodyPr lIns="90000" tIns="46800" rIns="90000" bIns="46800"/>
          <a:lstStyle/>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Please shutdown the computers when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you are done.</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Thank you for your attention!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p:cNvSpPr>
          <p:nvPr>
            <p:ph type="title" idx="4294967295"/>
          </p:nvPr>
        </p:nvSpPr>
        <p:spPr/>
        <p:txBody>
          <a:bodyPr/>
          <a:lstStyle/>
          <a:p>
            <a:pPr eaLnBrk="1" hangingPunct="1"/>
            <a:r>
              <a:rPr lang="en-US" smtClean="0"/>
              <a:t>sharing</a:t>
            </a:r>
          </a:p>
        </p:txBody>
      </p:sp>
      <p:sp>
        <p:nvSpPr>
          <p:cNvPr id="25602" name="Rectangle 3"/>
          <p:cNvSpPr>
            <a:spLocks noGrp="1"/>
          </p:cNvSpPr>
          <p:nvPr>
            <p:ph type="body" idx="4294967295"/>
          </p:nvPr>
        </p:nvSpPr>
        <p:spPr/>
        <p:txBody>
          <a:bodyPr/>
          <a:lstStyle/>
          <a:p>
            <a:pPr eaLnBrk="1" hangingPunct="1"/>
            <a:r>
              <a:rPr lang="en-US" smtClean="0"/>
              <a:t>An annotated trail between items can form a new item. That item can be shared. </a:t>
            </a:r>
          </a:p>
          <a:p>
            <a:pPr eaLnBrk="1" hangingPunct="1"/>
            <a:r>
              <a:rPr lang="en-US" smtClean="0"/>
              <a:t>Bush envisioned that there would be a way for each memex to learn from all other memexes. </a:t>
            </a:r>
          </a:p>
          <a:p>
            <a:pPr eaLnBrk="1" hangingPunct="1"/>
            <a:r>
              <a:rPr lang="en-US" smtClean="0"/>
              <a:t>Memex users would improve their thinking ability by its use. </a:t>
            </a:r>
          </a:p>
          <a:p>
            <a:pPr eaLnBrk="1" hangingPunct="1"/>
            <a:r>
              <a:rPr lang="en-US" smtClean="0"/>
              <a:t>This would greatly increase the speed of scientific discoveries.</a:t>
            </a:r>
          </a:p>
          <a:p>
            <a:pPr eaLnBrk="1" hangingPunct="1"/>
            <a:endParaRPr 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962</TotalTime>
  <Words>4335</Words>
  <Application>Microsoft Office PowerPoint</Application>
  <PresentationFormat>On-screen Show (4:3)</PresentationFormat>
  <Paragraphs>384</Paragraphs>
  <Slides>80</Slides>
  <Notes>2</Notes>
  <HiddenSlides>0</HiddenSlides>
  <MMClips>0</MMClips>
  <ScaleCrop>false</ScaleCrop>
  <HeadingPairs>
    <vt:vector size="4" baseType="variant">
      <vt:variant>
        <vt:lpstr>Theme</vt:lpstr>
      </vt:variant>
      <vt:variant>
        <vt:i4>1</vt:i4>
      </vt:variant>
      <vt:variant>
        <vt:lpstr>Slide Titles</vt:lpstr>
      </vt:variant>
      <vt:variant>
        <vt:i4>80</vt:i4>
      </vt:variant>
    </vt:vector>
  </HeadingPairs>
  <TitlesOfParts>
    <vt:vector size="81" baseType="lpstr">
      <vt:lpstr>Office Theme</vt:lpstr>
      <vt:lpstr>Slide 1</vt:lpstr>
      <vt:lpstr>this lecture</vt:lpstr>
      <vt:lpstr>background</vt:lpstr>
      <vt:lpstr>As we may think</vt:lpstr>
      <vt:lpstr>the scientific record</vt:lpstr>
      <vt:lpstr>the memex</vt:lpstr>
      <vt:lpstr>the brain, by Bush </vt:lpstr>
      <vt:lpstr>memex as a brain</vt:lpstr>
      <vt:lpstr>sharing</vt:lpstr>
      <vt:lpstr>implementation</vt:lpstr>
      <vt:lpstr>Licklider</vt:lpstr>
      <vt:lpstr>the system</vt:lpstr>
      <vt:lpstr>information to knowledge</vt:lpstr>
      <vt:lpstr>human processing</vt:lpstr>
      <vt:lpstr>encoding</vt:lpstr>
      <vt:lpstr>steps to implementation</vt:lpstr>
      <vt:lpstr>into 80s</vt:lpstr>
      <vt:lpstr>90s</vt:lpstr>
      <vt:lpstr>the semantic web</vt:lpstr>
      <vt:lpstr>omeka</vt:lpstr>
      <vt:lpstr>mySQL</vt:lpstr>
      <vt:lpstr>SQL and us</vt:lpstr>
      <vt:lpstr>mySQL and you </vt:lpstr>
      <vt:lpstr>the PHPmyadmin site</vt:lpstr>
      <vt:lpstr>the web service</vt:lpstr>
      <vt:lpstr>the omeka web service</vt:lpstr>
      <vt:lpstr>PHP</vt:lpstr>
      <vt:lpstr>Apache interprets PHP</vt:lpstr>
      <vt:lpstr>the Omeka site</vt:lpstr>
      <vt:lpstr>filling out the form</vt:lpstr>
      <vt:lpstr>omeka’s mySQL tables</vt:lpstr>
      <vt:lpstr>when we are done with this</vt:lpstr>
      <vt:lpstr>the admin interface</vt:lpstr>
      <vt:lpstr>omeka/db.ini</vt:lpstr>
      <vt:lpstr>omeka/themes</vt:lpstr>
      <vt:lpstr>foreword to Omeka</vt:lpstr>
      <vt:lpstr>items</vt:lpstr>
      <vt:lpstr>some item properties</vt:lpstr>
      <vt:lpstr>table: “items”</vt:lpstr>
      <vt:lpstr>table: “item_types”</vt:lpstr>
      <vt:lpstr>table: “collections”</vt:lpstr>
      <vt:lpstr>items to files</vt:lpstr>
      <vt:lpstr>table: “files” |1|</vt:lpstr>
      <vt:lpstr>table: “files” |2|</vt:lpstr>
      <vt:lpstr>file storage</vt:lpstr>
      <vt:lpstr>metadata</vt:lpstr>
      <vt:lpstr>table: “elements”</vt:lpstr>
      <vt:lpstr>table: “record_types”</vt:lpstr>
      <vt:lpstr>table: “data_types”</vt:lpstr>
      <vt:lpstr>table: “element_sets”</vt:lpstr>
      <vt:lpstr>item-type specific metadata </vt:lpstr>
      <vt:lpstr>creating item types</vt:lpstr>
      <vt:lpstr>Omeka tags</vt:lpstr>
      <vt:lpstr>table: elements_texts</vt:lpstr>
      <vt:lpstr>table: tags</vt:lpstr>
      <vt:lpstr>table: taggings</vt:lpstr>
      <vt:lpstr>Dublin Core data</vt:lpstr>
      <vt:lpstr>dublin core: title</vt:lpstr>
      <vt:lpstr>dublin core: subject</vt:lpstr>
      <vt:lpstr>dublin core: description</vt:lpstr>
      <vt:lpstr>dublin core: type</vt:lpstr>
      <vt:lpstr>dublin core: source</vt:lpstr>
      <vt:lpstr>dublin core: relation</vt:lpstr>
      <vt:lpstr>dublin core: coverage</vt:lpstr>
      <vt:lpstr>dublin core: creator</vt:lpstr>
      <vt:lpstr>dublin core: publisher</vt:lpstr>
      <vt:lpstr>dublin core: contributor</vt:lpstr>
      <vt:lpstr>dublin core: rights</vt:lpstr>
      <vt:lpstr>dublin core: date</vt:lpstr>
      <vt:lpstr>dublin core: format</vt:lpstr>
      <vt:lpstr>dublin core: identifier</vt:lpstr>
      <vt:lpstr>dublin core: language</vt:lpstr>
      <vt:lpstr>item type specific metadata</vt:lpstr>
      <vt:lpstr>Omeka built-in item types 1</vt:lpstr>
      <vt:lpstr>Omeka built-in item types 2</vt:lpstr>
      <vt:lpstr>Omeka built-in item types 3</vt:lpstr>
      <vt:lpstr>Omeka built-in item types 4</vt:lpstr>
      <vt:lpstr>Omeka built-in item types 5</vt:lpstr>
      <vt:lpstr>Omeka user types</vt:lpstr>
      <vt:lpstr>Slide 80</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palmer</cp:lastModifiedBy>
  <cp:revision>96</cp:revision>
  <dcterms:created xsi:type="dcterms:W3CDTF">2011-03-03T20:54:23Z</dcterms:created>
  <dcterms:modified xsi:type="dcterms:W3CDTF">2012-01-30T00:52:17Z</dcterms:modified>
</cp:coreProperties>
</file>