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2"/>
  </p:notesMasterIdLst>
  <p:sldIdLst>
    <p:sldId id="257" r:id="rId2"/>
    <p:sldId id="848" r:id="rId3"/>
    <p:sldId id="816" r:id="rId4"/>
    <p:sldId id="817" r:id="rId5"/>
    <p:sldId id="818" r:id="rId6"/>
    <p:sldId id="819" r:id="rId7"/>
    <p:sldId id="820" r:id="rId8"/>
    <p:sldId id="821" r:id="rId9"/>
    <p:sldId id="822" r:id="rId10"/>
    <p:sldId id="823" r:id="rId11"/>
    <p:sldId id="824" r:id="rId12"/>
    <p:sldId id="825" r:id="rId13"/>
    <p:sldId id="826" r:id="rId14"/>
    <p:sldId id="827" r:id="rId15"/>
    <p:sldId id="828" r:id="rId16"/>
    <p:sldId id="829" r:id="rId17"/>
    <p:sldId id="830" r:id="rId18"/>
    <p:sldId id="831" r:id="rId19"/>
    <p:sldId id="832" r:id="rId20"/>
    <p:sldId id="833" r:id="rId21"/>
    <p:sldId id="834" r:id="rId22"/>
    <p:sldId id="835" r:id="rId23"/>
    <p:sldId id="836" r:id="rId24"/>
    <p:sldId id="837" r:id="rId25"/>
    <p:sldId id="838" r:id="rId26"/>
    <p:sldId id="839" r:id="rId27"/>
    <p:sldId id="840" r:id="rId28"/>
    <p:sldId id="841" r:id="rId29"/>
    <p:sldId id="842" r:id="rId30"/>
    <p:sldId id="849" r:id="rId31"/>
    <p:sldId id="843" r:id="rId32"/>
    <p:sldId id="844" r:id="rId33"/>
    <p:sldId id="845" r:id="rId34"/>
    <p:sldId id="846" r:id="rId35"/>
    <p:sldId id="847" r:id="rId36"/>
    <p:sldId id="756" r:id="rId37"/>
    <p:sldId id="810" r:id="rId38"/>
    <p:sldId id="794" r:id="rId39"/>
    <p:sldId id="796" r:id="rId40"/>
    <p:sldId id="797" r:id="rId41"/>
    <p:sldId id="798" r:id="rId42"/>
    <p:sldId id="799" r:id="rId43"/>
    <p:sldId id="795" r:id="rId44"/>
    <p:sldId id="800" r:id="rId45"/>
    <p:sldId id="813" r:id="rId46"/>
    <p:sldId id="801" r:id="rId47"/>
    <p:sldId id="802" r:id="rId48"/>
    <p:sldId id="803" r:id="rId49"/>
    <p:sldId id="804" r:id="rId50"/>
    <p:sldId id="805" r:id="rId51"/>
    <p:sldId id="806" r:id="rId52"/>
    <p:sldId id="807" r:id="rId53"/>
    <p:sldId id="808" r:id="rId54"/>
    <p:sldId id="809" r:id="rId55"/>
    <p:sldId id="758" r:id="rId56"/>
    <p:sldId id="759" r:id="rId57"/>
    <p:sldId id="760" r:id="rId58"/>
    <p:sldId id="761" r:id="rId59"/>
    <p:sldId id="762" r:id="rId60"/>
    <p:sldId id="763" r:id="rId61"/>
    <p:sldId id="764" r:id="rId62"/>
    <p:sldId id="765" r:id="rId63"/>
    <p:sldId id="757" r:id="rId64"/>
    <p:sldId id="766" r:id="rId65"/>
    <p:sldId id="767" r:id="rId66"/>
    <p:sldId id="768" r:id="rId67"/>
    <p:sldId id="769" r:id="rId68"/>
    <p:sldId id="770" r:id="rId69"/>
    <p:sldId id="771" r:id="rId70"/>
    <p:sldId id="772" r:id="rId71"/>
    <p:sldId id="773" r:id="rId72"/>
    <p:sldId id="775" r:id="rId73"/>
    <p:sldId id="776" r:id="rId74"/>
    <p:sldId id="777" r:id="rId75"/>
    <p:sldId id="778" r:id="rId76"/>
    <p:sldId id="779" r:id="rId77"/>
    <p:sldId id="788" r:id="rId78"/>
    <p:sldId id="811" r:id="rId79"/>
    <p:sldId id="781" r:id="rId80"/>
    <p:sldId id="782" r:id="rId81"/>
    <p:sldId id="783" r:id="rId82"/>
    <p:sldId id="784" r:id="rId83"/>
    <p:sldId id="780" r:id="rId84"/>
    <p:sldId id="789" r:id="rId85"/>
    <p:sldId id="792" r:id="rId86"/>
    <p:sldId id="790" r:id="rId87"/>
    <p:sldId id="791" r:id="rId88"/>
    <p:sldId id="793" r:id="rId89"/>
    <p:sldId id="812" r:id="rId90"/>
    <p:sldId id="755"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1452" y="-84"/>
      </p:cViewPr>
      <p:guideLst>
        <p:guide orient="horz" pos="2160"/>
        <p:guide pos="2880"/>
      </p:guideLst>
    </p:cSldViewPr>
  </p:slideViewPr>
  <p:notesTextViewPr>
    <p:cViewPr>
      <p:scale>
        <a:sx n="1" d="1"/>
        <a:sy n="1" d="1"/>
      </p:scale>
      <p:origin x="0" y="0"/>
    </p:cViewPr>
  </p:notesTextViewPr>
  <p:sorterViewPr>
    <p:cViewPr>
      <p:scale>
        <a:sx n="100" d="100"/>
        <a:sy n="100" d="100"/>
      </p:scale>
      <p:origin x="0" y="799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80E67E7-736D-43CD-96EA-D105D8C877B9}" type="datetimeFigureOut">
              <a:rPr lang="en-US"/>
              <a:pPr>
                <a:defRPr/>
              </a:pPr>
              <a:t>2/26/2012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B903CEE-D5CD-40DA-AB3A-769879E3541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E1A6E1B-A968-474A-B493-2C2393746E97}" type="slidenum">
              <a:rPr lang="en-GB"/>
              <a:pPr/>
              <a:t>13</a:t>
            </a:fld>
            <a:endParaRPr lang="en-GB"/>
          </a:p>
        </p:txBody>
      </p:sp>
      <p:sp>
        <p:nvSpPr>
          <p:cNvPr id="43009"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43010"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E172A2E7-0D15-47D9-95A9-687F0426591C}" type="slidenum">
              <a:rPr lang="en-GB"/>
              <a:pPr/>
              <a:t>14</a:t>
            </a:fld>
            <a:endParaRPr lang="en-GB"/>
          </a:p>
        </p:txBody>
      </p:sp>
      <p:sp>
        <p:nvSpPr>
          <p:cNvPr id="37889"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37890"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FB8D7AF7-5D1A-4592-9C1D-F5F63422072B}" type="slidenum">
              <a:rPr lang="en-GB"/>
              <a:pPr/>
              <a:t>15</a:t>
            </a:fld>
            <a:endParaRPr lang="en-GB"/>
          </a:p>
        </p:txBody>
      </p:sp>
      <p:sp>
        <p:nvSpPr>
          <p:cNvPr id="4403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4034"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0C675B3B-F8B7-4135-86AC-D31B9F348697}" type="slidenum">
              <a:rPr lang="en-GB"/>
              <a:pPr/>
              <a:t>16</a:t>
            </a:fld>
            <a:endParaRPr lang="en-GB"/>
          </a:p>
        </p:txBody>
      </p:sp>
      <p:sp>
        <p:nvSpPr>
          <p:cNvPr id="45057"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5058"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ADD05F28-4D40-46A0-91E2-620544DA16F8}" type="slidenum">
              <a:rPr lang="en-GB"/>
              <a:pPr/>
              <a:t>17</a:t>
            </a:fld>
            <a:endParaRPr lang="en-GB"/>
          </a:p>
        </p:txBody>
      </p:sp>
      <p:sp>
        <p:nvSpPr>
          <p:cNvPr id="4608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6082"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ABEB6BB3-2DAB-4EF4-A252-AAC6A6B763DA}" type="slidenum">
              <a:rPr lang="en-GB"/>
              <a:pPr/>
              <a:t>18</a:t>
            </a:fld>
            <a:endParaRPr lang="en-GB"/>
          </a:p>
        </p:txBody>
      </p:sp>
      <p:sp>
        <p:nvSpPr>
          <p:cNvPr id="47105"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D303AB22-EE20-43C6-9FBB-82C570815F0B}" type="slidenum">
              <a:rPr lang="en-GB"/>
              <a:pPr/>
              <a:t>19</a:t>
            </a:fld>
            <a:endParaRPr lang="en-GB"/>
          </a:p>
        </p:txBody>
      </p:sp>
      <p:sp>
        <p:nvSpPr>
          <p:cNvPr id="50177"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50178"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7B6165E2-417F-4647-9077-215AA7D142E6}" type="slidenum">
              <a:rPr lang="en-GB"/>
              <a:pPr/>
              <a:t>20</a:t>
            </a:fld>
            <a:endParaRPr lang="en-GB"/>
          </a:p>
        </p:txBody>
      </p:sp>
      <p:sp>
        <p:nvSpPr>
          <p:cNvPr id="48129"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8130"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F3EF68F5-EF39-465F-AB3A-1F3D71B3C55E}" type="slidenum">
              <a:rPr lang="en-GB"/>
              <a:pPr/>
              <a:t>21</a:t>
            </a:fld>
            <a:endParaRPr lang="en-GB"/>
          </a:p>
        </p:txBody>
      </p:sp>
      <p:sp>
        <p:nvSpPr>
          <p:cNvPr id="4915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9154"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28B793B7-BAFB-4698-AF36-2C912F0423BD}" type="slidenum">
              <a:rPr lang="en-GB"/>
              <a:pPr/>
              <a:t>22</a:t>
            </a:fld>
            <a:endParaRPr lang="en-GB"/>
          </a:p>
        </p:txBody>
      </p:sp>
      <p:sp>
        <p:nvSpPr>
          <p:cNvPr id="56321"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56322"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691B6B5-B7B1-4B5C-AAA3-79543BF6A48C}" type="slidenum">
              <a:rPr lang="en-GB"/>
              <a:pPr/>
              <a:t>5</a:t>
            </a:fld>
            <a:endParaRPr lang="en-GB"/>
          </a:p>
        </p:txBody>
      </p:sp>
      <p:sp>
        <p:nvSpPr>
          <p:cNvPr id="3379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5507D648-58EE-4A14-9E0B-2863995276D8}" type="slidenum">
              <a:rPr lang="en-GB"/>
              <a:pPr/>
              <a:t>23</a:t>
            </a:fld>
            <a:endParaRPr lang="en-GB"/>
          </a:p>
        </p:txBody>
      </p:sp>
      <p:sp>
        <p:nvSpPr>
          <p:cNvPr id="58369"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58370"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90DF14EC-79F2-4937-89BA-F38DBB59E968}" type="slidenum">
              <a:rPr lang="en-GB"/>
              <a:pPr/>
              <a:t>24</a:t>
            </a:fld>
            <a:endParaRPr lang="en-GB"/>
          </a:p>
        </p:txBody>
      </p:sp>
      <p:sp>
        <p:nvSpPr>
          <p:cNvPr id="57345"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57346"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D7F8A575-05AD-4219-ACB1-A6FA3CC5DDFD}" type="slidenum">
              <a:rPr lang="en-GB"/>
              <a:pPr/>
              <a:t>25</a:t>
            </a:fld>
            <a:endParaRPr lang="en-GB"/>
          </a:p>
        </p:txBody>
      </p:sp>
      <p:sp>
        <p:nvSpPr>
          <p:cNvPr id="5120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51202"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124F01A6-987C-4EC3-9C8C-96A13069B7F1}" type="slidenum">
              <a:rPr lang="en-GB"/>
              <a:pPr/>
              <a:t>26</a:t>
            </a:fld>
            <a:endParaRPr lang="en-GB"/>
          </a:p>
        </p:txBody>
      </p:sp>
      <p:sp>
        <p:nvSpPr>
          <p:cNvPr id="52225" name="Rectangle 1"/>
          <p:cNvSpPr txBox="1">
            <a:spLocks noGrp="1" noRot="1" noChangeAspect="1" noChangeArrowheads="1"/>
          </p:cNvSpPr>
          <p:nvPr>
            <p:ph type="sldImg"/>
          </p:nvPr>
        </p:nvSpPr>
        <p:spPr bwMode="auto">
          <a:xfrm>
            <a:off x="1143000" y="693738"/>
            <a:ext cx="4568825" cy="3425825"/>
          </a:xfrm>
          <a:prstGeom prst="rect">
            <a:avLst/>
          </a:prstGeom>
          <a:solidFill>
            <a:srgbClr val="FFFFFF"/>
          </a:solidFill>
          <a:ln>
            <a:solidFill>
              <a:srgbClr val="000000"/>
            </a:solidFill>
            <a:miter lim="800000"/>
            <a:headEnd/>
            <a:tailEnd/>
          </a:ln>
        </p:spPr>
      </p:sp>
      <p:sp>
        <p:nvSpPr>
          <p:cNvPr id="52226" name="Rectangle 2"/>
          <p:cNvSpPr txBox="1">
            <a:spLocks noGrp="1" noChangeArrowheads="1"/>
          </p:cNvSpPr>
          <p:nvPr>
            <p:ph type="body" idx="1"/>
          </p:nvPr>
        </p:nvSpPr>
        <p:spPr bwMode="auto">
          <a:xfrm>
            <a:off x="686361" y="4342534"/>
            <a:ext cx="5482478" cy="4029364"/>
          </a:xfrm>
          <a:prstGeom prst="rect">
            <a:avLst/>
          </a:prstGeom>
          <a:noFill/>
          <a:ln>
            <a:round/>
            <a:headEnd/>
            <a:tailEnd/>
          </a:ln>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8F1B614C-3661-4471-966E-E3164AC464AD}" type="slidenum">
              <a:rPr lang="en-GB"/>
              <a:pPr/>
              <a:t>27</a:t>
            </a:fld>
            <a:endParaRPr lang="en-GB"/>
          </a:p>
        </p:txBody>
      </p:sp>
      <p:sp>
        <p:nvSpPr>
          <p:cNvPr id="53249" name="Rectangle 1"/>
          <p:cNvSpPr txBox="1">
            <a:spLocks noGrp="1" noRot="1" noChangeAspect="1" noChangeArrowheads="1"/>
          </p:cNvSpPr>
          <p:nvPr>
            <p:ph type="sldImg"/>
          </p:nvPr>
        </p:nvSpPr>
        <p:spPr bwMode="auto">
          <a:xfrm>
            <a:off x="1143000" y="693738"/>
            <a:ext cx="4568825" cy="3425825"/>
          </a:xfrm>
          <a:prstGeom prst="rect">
            <a:avLst/>
          </a:prstGeom>
          <a:solidFill>
            <a:srgbClr val="FFFFFF"/>
          </a:solidFill>
          <a:ln>
            <a:solidFill>
              <a:srgbClr val="000000"/>
            </a:solidFill>
            <a:miter lim="800000"/>
            <a:headEnd/>
            <a:tailEnd/>
          </a:ln>
        </p:spPr>
      </p:sp>
      <p:sp>
        <p:nvSpPr>
          <p:cNvPr id="53250" name="Rectangle 2"/>
          <p:cNvSpPr txBox="1">
            <a:spLocks noGrp="1" noChangeArrowheads="1"/>
          </p:cNvSpPr>
          <p:nvPr>
            <p:ph type="body" idx="1"/>
          </p:nvPr>
        </p:nvSpPr>
        <p:spPr bwMode="auto">
          <a:xfrm>
            <a:off x="686361" y="4342534"/>
            <a:ext cx="5482478" cy="4029364"/>
          </a:xfrm>
          <a:prstGeom prst="rect">
            <a:avLst/>
          </a:prstGeom>
          <a:noFill/>
          <a:ln>
            <a:round/>
            <a:headEnd/>
            <a:tailEnd/>
          </a:ln>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07B752A4-B07C-49DA-A8F4-910EF400D884}" type="slidenum">
              <a:rPr lang="en-GB"/>
              <a:pPr/>
              <a:t>28</a:t>
            </a:fld>
            <a:endParaRPr lang="en-GB"/>
          </a:p>
        </p:txBody>
      </p:sp>
      <p:sp>
        <p:nvSpPr>
          <p:cNvPr id="54273" name="Rectangle 1"/>
          <p:cNvSpPr txBox="1">
            <a:spLocks noGrp="1" noRot="1" noChangeAspect="1" noChangeArrowheads="1"/>
          </p:cNvSpPr>
          <p:nvPr>
            <p:ph type="sldImg"/>
          </p:nvPr>
        </p:nvSpPr>
        <p:spPr bwMode="auto">
          <a:xfrm>
            <a:off x="1143000" y="693738"/>
            <a:ext cx="4568825" cy="3425825"/>
          </a:xfrm>
          <a:prstGeom prst="rect">
            <a:avLst/>
          </a:prstGeom>
          <a:solidFill>
            <a:srgbClr val="FFFFFF"/>
          </a:solidFill>
          <a:ln>
            <a:solidFill>
              <a:srgbClr val="000000"/>
            </a:solidFill>
            <a:miter lim="800000"/>
            <a:headEnd/>
            <a:tailEnd/>
          </a:ln>
        </p:spPr>
      </p:sp>
      <p:sp>
        <p:nvSpPr>
          <p:cNvPr id="54274" name="Rectangle 2"/>
          <p:cNvSpPr txBox="1">
            <a:spLocks noGrp="1" noChangeArrowheads="1"/>
          </p:cNvSpPr>
          <p:nvPr>
            <p:ph type="body" idx="1"/>
          </p:nvPr>
        </p:nvSpPr>
        <p:spPr bwMode="auto">
          <a:xfrm>
            <a:off x="686361" y="4342534"/>
            <a:ext cx="5482478" cy="4029364"/>
          </a:xfrm>
          <a:prstGeom prst="rect">
            <a:avLst/>
          </a:prstGeom>
          <a:noFill/>
          <a:ln>
            <a:round/>
            <a:headEnd/>
            <a:tailEnd/>
          </a:ln>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6B6DAADA-5268-454D-AE18-512795C89457}" type="slidenum">
              <a:rPr lang="en-GB"/>
              <a:pPr/>
              <a:t>29</a:t>
            </a:fld>
            <a:endParaRPr lang="en-GB"/>
          </a:p>
        </p:txBody>
      </p:sp>
      <p:sp>
        <p:nvSpPr>
          <p:cNvPr id="55297" name="Rectangle 1"/>
          <p:cNvSpPr txBox="1">
            <a:spLocks noGrp="1" noRot="1" noChangeAspect="1" noChangeArrowheads="1"/>
          </p:cNvSpPr>
          <p:nvPr>
            <p:ph type="sldImg"/>
          </p:nvPr>
        </p:nvSpPr>
        <p:spPr bwMode="auto">
          <a:xfrm>
            <a:off x="1143000" y="693738"/>
            <a:ext cx="4568825" cy="3425825"/>
          </a:xfrm>
          <a:prstGeom prst="rect">
            <a:avLst/>
          </a:prstGeom>
          <a:solidFill>
            <a:srgbClr val="FFFFFF"/>
          </a:solidFill>
          <a:ln>
            <a:solidFill>
              <a:srgbClr val="000000"/>
            </a:solidFill>
            <a:miter lim="800000"/>
            <a:headEnd/>
            <a:tailEnd/>
          </a:ln>
        </p:spPr>
      </p:sp>
      <p:sp>
        <p:nvSpPr>
          <p:cNvPr id="55298" name="Rectangle 2"/>
          <p:cNvSpPr txBox="1">
            <a:spLocks noGrp="1" noChangeArrowheads="1"/>
          </p:cNvSpPr>
          <p:nvPr>
            <p:ph type="body" idx="1"/>
          </p:nvPr>
        </p:nvSpPr>
        <p:spPr bwMode="auto">
          <a:xfrm>
            <a:off x="686361" y="4342534"/>
            <a:ext cx="5482478" cy="4029364"/>
          </a:xfrm>
          <a:prstGeom prst="rect">
            <a:avLst/>
          </a:prstGeom>
          <a:noFill/>
          <a:ln>
            <a:round/>
            <a:headEnd/>
            <a:tailEnd/>
          </a:ln>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D71DD4F2-9CC4-4F2D-AF0F-64D614A797F8}" type="slidenum">
              <a:rPr lang="en-GB"/>
              <a:pPr/>
              <a:t>31</a:t>
            </a:fld>
            <a:endParaRPr lang="en-GB"/>
          </a:p>
        </p:txBody>
      </p:sp>
      <p:sp>
        <p:nvSpPr>
          <p:cNvPr id="59393" name="Rectangle 1"/>
          <p:cNvSpPr txBox="1">
            <a:spLocks noGrp="1" noRot="1" noChangeAspect="1" noChangeArrowheads="1"/>
          </p:cNvSpPr>
          <p:nvPr>
            <p:ph type="sldImg"/>
          </p:nvPr>
        </p:nvSpPr>
        <p:spPr bwMode="auto">
          <a:xfrm>
            <a:off x="1144588" y="693738"/>
            <a:ext cx="4567237" cy="3425825"/>
          </a:xfrm>
          <a:prstGeom prst="rect">
            <a:avLst/>
          </a:prstGeom>
          <a:solidFill>
            <a:srgbClr val="FFFFFF"/>
          </a:solidFill>
          <a:ln>
            <a:solidFill>
              <a:srgbClr val="000000"/>
            </a:solidFill>
            <a:miter lim="800000"/>
            <a:headEnd/>
            <a:tailEnd/>
          </a:ln>
        </p:spPr>
      </p:sp>
      <p:sp>
        <p:nvSpPr>
          <p:cNvPr id="59394"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8CB99558-74BB-4692-A5A8-899D4A7CA91E}" type="slidenum">
              <a:rPr lang="en-GB"/>
              <a:pPr/>
              <a:t>32</a:t>
            </a:fld>
            <a:endParaRPr lang="en-GB"/>
          </a:p>
        </p:txBody>
      </p:sp>
      <p:sp>
        <p:nvSpPr>
          <p:cNvPr id="60417" name="Rectangle 1"/>
          <p:cNvSpPr txBox="1">
            <a:spLocks noGrp="1" noRot="1" noChangeAspect="1" noChangeArrowheads="1"/>
          </p:cNvSpPr>
          <p:nvPr>
            <p:ph type="sldImg"/>
          </p:nvPr>
        </p:nvSpPr>
        <p:spPr bwMode="auto">
          <a:xfrm>
            <a:off x="1144588" y="693738"/>
            <a:ext cx="4567237" cy="3425825"/>
          </a:xfrm>
          <a:prstGeom prst="rect">
            <a:avLst/>
          </a:prstGeom>
          <a:solidFill>
            <a:srgbClr val="FFFFFF"/>
          </a:solidFill>
          <a:ln>
            <a:solidFill>
              <a:srgbClr val="000000"/>
            </a:solidFill>
            <a:miter lim="800000"/>
            <a:headEnd/>
            <a:tailEnd/>
          </a:ln>
        </p:spPr>
      </p:sp>
      <p:sp>
        <p:nvSpPr>
          <p:cNvPr id="60418"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32DDFBF-62D9-46B4-87DD-C30B6083DB28}" type="slidenum">
              <a:rPr lang="en-GB"/>
              <a:pPr/>
              <a:t>33</a:t>
            </a:fld>
            <a:endParaRPr lang="en-GB"/>
          </a:p>
        </p:txBody>
      </p:sp>
      <p:sp>
        <p:nvSpPr>
          <p:cNvPr id="61441" name="Rectangle 1"/>
          <p:cNvSpPr txBox="1">
            <a:spLocks noGrp="1" noRot="1" noChangeAspect="1" noChangeArrowheads="1"/>
          </p:cNvSpPr>
          <p:nvPr>
            <p:ph type="sldImg"/>
          </p:nvPr>
        </p:nvSpPr>
        <p:spPr bwMode="auto">
          <a:xfrm>
            <a:off x="1144588" y="693738"/>
            <a:ext cx="4567237" cy="3425825"/>
          </a:xfrm>
          <a:prstGeom prst="rect">
            <a:avLst/>
          </a:prstGeom>
          <a:solidFill>
            <a:srgbClr val="FFFFFF"/>
          </a:solidFill>
          <a:ln>
            <a:solidFill>
              <a:srgbClr val="000000"/>
            </a:solidFill>
            <a:miter lim="800000"/>
            <a:headEnd/>
            <a:tailEnd/>
          </a:ln>
        </p:spPr>
      </p:sp>
      <p:sp>
        <p:nvSpPr>
          <p:cNvPr id="61442"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A68D746F-2E3A-4257-9401-41E44AC01B58}" type="slidenum">
              <a:rPr lang="en-GB"/>
              <a:pPr/>
              <a:t>6</a:t>
            </a:fld>
            <a:endParaRPr lang="en-GB"/>
          </a:p>
        </p:txBody>
      </p:sp>
      <p:sp>
        <p:nvSpPr>
          <p:cNvPr id="3891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38914"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2BF5A78-0ED9-4AEC-978F-7E0D2F7F5DF8}" type="slidenum">
              <a:rPr lang="en-GB"/>
              <a:pPr/>
              <a:t>34</a:t>
            </a:fld>
            <a:endParaRPr lang="en-GB"/>
          </a:p>
        </p:txBody>
      </p:sp>
      <p:sp>
        <p:nvSpPr>
          <p:cNvPr id="62465" name="Rectangle 1"/>
          <p:cNvSpPr txBox="1">
            <a:spLocks noGrp="1" noRot="1" noChangeAspect="1" noChangeArrowheads="1"/>
          </p:cNvSpPr>
          <p:nvPr>
            <p:ph type="sldImg"/>
          </p:nvPr>
        </p:nvSpPr>
        <p:spPr bwMode="auto">
          <a:xfrm>
            <a:off x="1143000" y="693738"/>
            <a:ext cx="4568825" cy="3425825"/>
          </a:xfrm>
          <a:prstGeom prst="rect">
            <a:avLst/>
          </a:prstGeom>
          <a:solidFill>
            <a:srgbClr val="FFFFFF"/>
          </a:solidFill>
          <a:ln>
            <a:solidFill>
              <a:srgbClr val="000000"/>
            </a:solidFill>
            <a:miter lim="800000"/>
            <a:headEnd/>
            <a:tailEnd/>
          </a:ln>
        </p:spPr>
      </p:sp>
      <p:sp>
        <p:nvSpPr>
          <p:cNvPr id="62466" name="Rectangle 2"/>
          <p:cNvSpPr txBox="1">
            <a:spLocks noGrp="1" noChangeArrowheads="1"/>
          </p:cNvSpPr>
          <p:nvPr>
            <p:ph type="body" idx="1"/>
          </p:nvPr>
        </p:nvSpPr>
        <p:spPr bwMode="auto">
          <a:xfrm>
            <a:off x="686361" y="4342534"/>
            <a:ext cx="5482478" cy="4029364"/>
          </a:xfrm>
          <a:prstGeom prst="rect">
            <a:avLst/>
          </a:prstGeom>
          <a:noFill/>
          <a:ln>
            <a:round/>
            <a:headEnd/>
            <a:tailEnd/>
          </a:ln>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A3B1F787-0B0D-497C-91C3-6B0F0A0A4F21}" type="slidenum">
              <a:rPr lang="en-GB"/>
              <a:pPr/>
              <a:t>35</a:t>
            </a:fld>
            <a:endParaRPr lang="en-GB"/>
          </a:p>
        </p:txBody>
      </p:sp>
      <p:sp>
        <p:nvSpPr>
          <p:cNvPr id="63489" name="Rectangle 1"/>
          <p:cNvSpPr txBox="1">
            <a:spLocks noGrp="1" noRot="1" noChangeAspect="1" noChangeArrowheads="1"/>
          </p:cNvSpPr>
          <p:nvPr>
            <p:ph type="sldImg"/>
          </p:nvPr>
        </p:nvSpPr>
        <p:spPr bwMode="auto">
          <a:xfrm>
            <a:off x="1144588" y="693738"/>
            <a:ext cx="4567237" cy="3425825"/>
          </a:xfrm>
          <a:prstGeom prst="rect">
            <a:avLst/>
          </a:prstGeom>
          <a:solidFill>
            <a:srgbClr val="FFFFFF"/>
          </a:solidFill>
          <a:ln>
            <a:solidFill>
              <a:srgbClr val="000000"/>
            </a:solidFill>
            <a:miter lim="800000"/>
            <a:headEnd/>
            <a:tailEnd/>
          </a:ln>
        </p:spPr>
      </p:sp>
      <p:sp>
        <p:nvSpPr>
          <p:cNvPr id="63490"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CAE31BDF-6FB6-424D-A802-EF921AA9E39E}" type="slidenum">
              <a:rPr lang="en-GB"/>
              <a:pPr/>
              <a:t>7</a:t>
            </a:fld>
            <a:endParaRPr lang="en-GB"/>
          </a:p>
        </p:txBody>
      </p:sp>
      <p:sp>
        <p:nvSpPr>
          <p:cNvPr id="39937"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39938"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0EDF93ED-C543-447E-B1AC-37096A186A1F}" type="slidenum">
              <a:rPr lang="en-GB"/>
              <a:pPr/>
              <a:t>8</a:t>
            </a:fld>
            <a:endParaRPr lang="en-GB"/>
          </a:p>
        </p:txBody>
      </p:sp>
      <p:sp>
        <p:nvSpPr>
          <p:cNvPr id="4096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0962"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73469021-89D8-4BF3-9E37-A9F2CE2A5666}" type="slidenum">
              <a:rPr lang="en-GB"/>
              <a:pPr/>
              <a:t>9</a:t>
            </a:fld>
            <a:endParaRPr lang="en-GB"/>
          </a:p>
        </p:txBody>
      </p:sp>
      <p:sp>
        <p:nvSpPr>
          <p:cNvPr id="41985"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1986"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0F89B12E-E1FD-406B-AAFA-F0FA60FDC839}" type="slidenum">
              <a:rPr lang="en-GB"/>
              <a:pPr/>
              <a:t>10</a:t>
            </a:fld>
            <a:endParaRPr lang="en-GB"/>
          </a:p>
        </p:txBody>
      </p:sp>
      <p:sp>
        <p:nvSpPr>
          <p:cNvPr id="34817"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8803F52B-47DE-43D4-899A-3048FA3992E0}" type="slidenum">
              <a:rPr lang="en-GB"/>
              <a:pPr/>
              <a:t>11</a:t>
            </a:fld>
            <a:endParaRPr lang="en-GB"/>
          </a:p>
        </p:txBody>
      </p:sp>
      <p:sp>
        <p:nvSpPr>
          <p:cNvPr id="35841"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35842"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9"/>
          <p:cNvSpPr>
            <a:spLocks noGrp="1" noChangeArrowheads="1"/>
          </p:cNvSpPr>
          <p:nvPr>
            <p:ph type="sldNum"/>
          </p:nvPr>
        </p:nvSpPr>
        <p:spPr>
          <a:ln/>
        </p:spPr>
        <p:txBody>
          <a:bodyPr/>
          <a:lstStyle/>
          <a:p>
            <a:fld id="{345B07B5-6A88-4EDD-8895-B4CF0CDB202B}" type="slidenum">
              <a:rPr lang="en-GB"/>
              <a:pPr/>
              <a:t>12</a:t>
            </a:fld>
            <a:endParaRPr lang="en-GB"/>
          </a:p>
        </p:txBody>
      </p:sp>
      <p:sp>
        <p:nvSpPr>
          <p:cNvPr id="36865" name="Rectangle 1"/>
          <p:cNvSpPr txBox="1">
            <a:spLocks noGrp="1" noRot="1" noChangeAspect="1" noChangeArrowheads="1"/>
          </p:cNvSpPr>
          <p:nvPr>
            <p:ph type="sldImg"/>
          </p:nvPr>
        </p:nvSpPr>
        <p:spPr bwMode="auto">
          <a:xfrm>
            <a:off x="1144588" y="693738"/>
            <a:ext cx="4568825" cy="3427412"/>
          </a:xfrm>
          <a:prstGeom prst="rect">
            <a:avLst/>
          </a:prstGeom>
          <a:solidFill>
            <a:srgbClr val="FFFFFF"/>
          </a:solidFill>
          <a:ln>
            <a:solidFill>
              <a:srgbClr val="000000"/>
            </a:solidFill>
            <a:miter lim="800000"/>
            <a:headEnd/>
            <a:tailEnd/>
          </a:ln>
        </p:spPr>
      </p:sp>
      <p:sp>
        <p:nvSpPr>
          <p:cNvPr id="36866" name="Rectangle 2"/>
          <p:cNvSpPr txBox="1">
            <a:spLocks noGrp="1" noChangeArrowheads="1"/>
          </p:cNvSpPr>
          <p:nvPr>
            <p:ph type="body" idx="1"/>
          </p:nvPr>
        </p:nvSpPr>
        <p:spPr bwMode="auto">
          <a:xfrm>
            <a:off x="686361" y="4342534"/>
            <a:ext cx="5482478" cy="4110182"/>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F5B534D-83ED-4B64-AE6F-AEC34407ABE6}" type="datetimeFigureOut">
              <a:rPr lang="en-US"/>
              <a:pPr>
                <a:defRPr/>
              </a:pPr>
              <a:t>2/26/2012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71AD4B-9A1B-411E-A6CA-3C7ED9278DE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4050FD-3C4A-4A25-88EC-6659BAC6EA59}" type="datetimeFigureOut">
              <a:rPr lang="en-US"/>
              <a:pPr>
                <a:defRPr/>
              </a:pPr>
              <a:t>2/26/2012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A27FAA-78B5-4D05-9507-88EC3172D3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0B84E2-732C-4979-80CB-F611AA79A0AA}" type="datetimeFigureOut">
              <a:rPr lang="en-US"/>
              <a:pPr>
                <a:defRPr/>
              </a:pPr>
              <a:t>2/26/2012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C8A547-09AD-402B-9EBA-DC1FC3A2080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8CA588-D826-4D37-B246-B56D5EE0A747}" type="datetimeFigureOut">
              <a:rPr lang="en-US"/>
              <a:pPr>
                <a:defRPr/>
              </a:pPr>
              <a:t>2/26/2012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009E2B-6875-4053-B144-5730CFDDC7C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E7E9ED6-D790-42FB-9F78-365F4389E8F8}" type="datetimeFigureOut">
              <a:rPr lang="en-US"/>
              <a:pPr>
                <a:defRPr/>
              </a:pPr>
              <a:t>2/26/2012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45D021-887F-4247-B70F-A47BA42602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B67CDCE-D124-4EA2-B30C-BA02AB03792A}" type="datetimeFigureOut">
              <a:rPr lang="en-US"/>
              <a:pPr>
                <a:defRPr/>
              </a:pPr>
              <a:t>2/26/2012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E2A43E-A953-4FB1-81A6-516A22E6209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A8D1071-EFA2-46F3-ADCE-187CB5343D37}" type="datetimeFigureOut">
              <a:rPr lang="en-US"/>
              <a:pPr>
                <a:defRPr/>
              </a:pPr>
              <a:t>2/26/2012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8ACF82B-ED47-4D4B-99D1-B108A61852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52CE631-3E44-4E95-89CF-E0ECAB43C5A3}" type="datetimeFigureOut">
              <a:rPr lang="en-US"/>
              <a:pPr>
                <a:defRPr/>
              </a:pPr>
              <a:t>2/26/2012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697077A-AD72-4AF4-B1FF-B34A9C6B2D6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78B0DA5-7791-4728-A60B-1489EE846AD6}" type="datetimeFigureOut">
              <a:rPr lang="en-US"/>
              <a:pPr>
                <a:defRPr/>
              </a:pPr>
              <a:t>2/26/2012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6C8702A-F74E-45D3-9B36-706218ADC8F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4220B35-C7AF-413C-A280-004D9FD3C4AE}" type="datetimeFigureOut">
              <a:rPr lang="en-US"/>
              <a:pPr>
                <a:defRPr/>
              </a:pPr>
              <a:t>2/26/2012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4D3FFC-0BB7-41BF-A8C4-D4AE19DD8C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7005B5-8A56-421A-AD7E-80E4A5C19F7C}" type="datetimeFigureOut">
              <a:rPr lang="en-US"/>
              <a:pPr>
                <a:defRPr/>
              </a:pPr>
              <a:t>2/26/2012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6D1CD0-A81C-485F-AAB7-61E0601058F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98CFDD5-0A61-4658-915C-60A9F890DD0B}" type="datetimeFigureOut">
              <a:rPr lang="en-US"/>
              <a:pPr>
                <a:defRPr/>
              </a:pPr>
              <a:t>2/26/2012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7E6FE18-B1E2-4EE5-B55B-29A4972FFE0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a:t>
            </a:r>
            <a:r>
              <a:rPr lang="en-US" sz="4000" dirty="0">
                <a:solidFill>
                  <a:srgbClr val="E3EBF1"/>
                </a:solidFill>
                <a:latin typeface="Calibri" pitchFamily="34" charset="0"/>
              </a:rPr>
              <a:t>54 </a:t>
            </a:r>
            <a:r>
              <a:rPr lang="en-US" sz="4000" dirty="0" smtClean="0">
                <a:solidFill>
                  <a:srgbClr val="E3EBF1"/>
                </a:solidFill>
                <a:latin typeface="Calibri" pitchFamily="34" charset="0"/>
              </a:rPr>
              <a:t>lecture</a:t>
            </a:r>
            <a:r>
              <a:rPr lang="ru-RU" sz="4000" dirty="0" smtClean="0">
                <a:solidFill>
                  <a:srgbClr val="E3EBF1"/>
                </a:solidFill>
                <a:latin typeface="Calibri" pitchFamily="34" charset="0"/>
              </a:rPr>
              <a:t> </a:t>
            </a: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representation of text and copyright 1</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2011-11-15</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6976" y="273850"/>
            <a:ext cx="8227061" cy="1142440"/>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converting information to numbers</a:t>
            </a:r>
          </a:p>
        </p:txBody>
      </p:sp>
      <p:sp>
        <p:nvSpPr>
          <p:cNvPr id="4098" name="Rectangle 2"/>
          <p:cNvSpPr>
            <a:spLocks noGrp="1" noChangeArrowheads="1"/>
          </p:cNvSpPr>
          <p:nvPr>
            <p:ph type="body" idx="1"/>
          </p:nvPr>
        </p:nvSpPr>
        <p:spPr>
          <a:xfrm>
            <a:off x="456976" y="1604457"/>
            <a:ext cx="8227061" cy="4524398"/>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lot of problem in converting information comes from some part of the information encode in some form and some other part in some other from.</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Example: “15 </a:t>
            </a:r>
            <a:r>
              <a:rPr lang="en-GB" dirty="0" err="1"/>
              <a:t>Julliet</a:t>
            </a:r>
            <a:r>
              <a:rPr lang="en-GB" dirty="0"/>
              <a:t> 1923” </a:t>
            </a:r>
            <a:r>
              <a:rPr lang="en-GB" dirty="0" err="1"/>
              <a:t>vs</a:t>
            </a:r>
            <a:r>
              <a:rPr lang="en-GB" dirty="0"/>
              <a:t> “July 17, 1923”</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Often such inconsistencies require manual </a:t>
            </a:r>
            <a:r>
              <a:rPr lang="en-GB" dirty="0" smtClean="0"/>
              <a:t>reformatting</a:t>
            </a:r>
            <a:r>
              <a:rPr lang="en-GB" dirty="0"/>
              <a:t>, which is very expensive.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6976" y="273850"/>
            <a:ext cx="8227061" cy="1142440"/>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numerical information</a:t>
            </a:r>
          </a:p>
        </p:txBody>
      </p:sp>
      <p:sp>
        <p:nvSpPr>
          <p:cNvPr id="5122" name="Rectangle 2"/>
          <p:cNvSpPr>
            <a:spLocks noGrp="1" noChangeArrowheads="1"/>
          </p:cNvSpPr>
          <p:nvPr>
            <p:ph type="body" idx="1"/>
          </p:nvPr>
        </p:nvSpPr>
        <p:spPr>
          <a:xfrm>
            <a:off x="456976" y="1604457"/>
            <a:ext cx="8227061" cy="4524398"/>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Some information can be converted to a number using a simple </a:t>
            </a:r>
            <a:r>
              <a:rPr lang="en-GB" dirty="0" smtClean="0"/>
              <a:t>conversion</a:t>
            </a:r>
            <a:r>
              <a:rPr lang="en-GB" dirty="0"/>
              <a:t>.</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Examples:</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recent point in time is often converted into a number by taking the number of seconds since the first of January 1970.</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date is often written as an ISO date in the form </a:t>
            </a:r>
            <a:r>
              <a:rPr lang="en-GB" i="1" dirty="0" err="1"/>
              <a:t>yyyymmdd</a:t>
            </a:r>
            <a:r>
              <a:rPr lang="en-GB" i="1" dirty="0"/>
              <a:t>. </a:t>
            </a:r>
            <a:r>
              <a:rPr lang="en-GB" i="1" dirty="0" err="1"/>
              <a:t>yyyy</a:t>
            </a:r>
            <a:r>
              <a:rPr lang="en-GB" dirty="0"/>
              <a:t> in the year, </a:t>
            </a:r>
            <a:r>
              <a:rPr lang="en-GB" i="1" dirty="0"/>
              <a:t>mm </a:t>
            </a:r>
            <a:r>
              <a:rPr lang="en-GB" dirty="0"/>
              <a:t>is the month and </a:t>
            </a:r>
            <a:r>
              <a:rPr lang="en-GB" i="1" dirty="0" err="1"/>
              <a:t>dd</a:t>
            </a:r>
            <a:r>
              <a:rPr lang="en-GB" i="1" dirty="0"/>
              <a:t> </a:t>
            </a:r>
            <a:r>
              <a:rPr lang="en-GB" dirty="0"/>
              <a:t>the day with leading 0s.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456976" y="320892"/>
            <a:ext cx="8227061" cy="1046676"/>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numerizing</a:t>
            </a:r>
          </a:p>
        </p:txBody>
      </p:sp>
      <p:sp>
        <p:nvSpPr>
          <p:cNvPr id="6146" name="Rectangle 2"/>
          <p:cNvSpPr>
            <a:spLocks noGrp="1" noChangeArrowheads="1"/>
          </p:cNvSpPr>
          <p:nvPr>
            <p:ph type="body" idx="1"/>
          </p:nvPr>
        </p:nvSpPr>
        <p:spPr>
          <a:xfrm>
            <a:off x="456976" y="1604457"/>
            <a:ext cx="8227061" cy="4524398"/>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In the design of every information system, it is a good idea to convert information into something that is directly a number.</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There are examples where it is possible directly use a number, such as</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smtClean="0"/>
              <a:t>colours </a:t>
            </a:r>
            <a:endParaRPr lang="en-GB" dirty="0"/>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times and dates</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locations.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6976" y="320892"/>
            <a:ext cx="8227061" cy="1046676"/>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another hex number example</a:t>
            </a:r>
          </a:p>
        </p:txBody>
      </p:sp>
      <p:sp>
        <p:nvSpPr>
          <p:cNvPr id="12290" name="Rectangle 2"/>
          <p:cNvSpPr>
            <a:spLocks noGrp="1" noChangeArrowheads="1"/>
          </p:cNvSpPr>
          <p:nvPr>
            <p:ph type="body" idx="1"/>
          </p:nvPr>
        </p:nvSpPr>
        <p:spPr>
          <a:xfrm>
            <a:off x="430095" y="1451571"/>
            <a:ext cx="8227061" cy="5080498"/>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Colors on the world wide web follow the red/green/blue color model.</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Each color is given as a number #</a:t>
            </a:r>
            <a:r>
              <a:rPr lang="en-GB" i="1"/>
              <a:t>rrggbb</a:t>
            </a:r>
            <a:r>
              <a:rPr lang="en-GB"/>
              <a:t>, where </a:t>
            </a:r>
            <a:r>
              <a:rPr lang="en-GB" i="1"/>
              <a:t>rr</a:t>
            </a:r>
            <a:r>
              <a:rPr lang="en-GB"/>
              <a:t> is the amount of red </a:t>
            </a:r>
            <a:r>
              <a:rPr lang="en-GB" i="1"/>
              <a:t>gg </a:t>
            </a:r>
            <a:r>
              <a:rPr lang="en-GB"/>
              <a:t>is the amount of green and </a:t>
            </a:r>
            <a:r>
              <a:rPr lang="en-GB" i="1"/>
              <a:t>bb</a:t>
            </a:r>
            <a:r>
              <a:rPr lang="en-GB"/>
              <a:t> in the amount of blue. All these numbers are hex numbers. Example</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#FFFFFF white</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#00FFFF aqua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6976" y="320892"/>
            <a:ext cx="8227061" cy="1046676"/>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non-numerical information</a:t>
            </a:r>
          </a:p>
        </p:txBody>
      </p:sp>
      <p:sp>
        <p:nvSpPr>
          <p:cNvPr id="7170" name="Rectangle 2"/>
          <p:cNvSpPr>
            <a:spLocks noGrp="1" noChangeArrowheads="1"/>
          </p:cNvSpPr>
          <p:nvPr>
            <p:ph type="body" idx="1"/>
          </p:nvPr>
        </p:nvSpPr>
        <p:spPr>
          <a:xfrm>
            <a:off x="456976" y="1604457"/>
            <a:ext cx="8227061" cy="4524398"/>
          </a:xfrm>
          <a:ln/>
        </p:spPr>
        <p:txBody>
          <a:bodyPr>
            <a:normAutofit/>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lot of information is not numerical by its nature. For example </a:t>
            </a:r>
          </a:p>
          <a:p>
            <a:pPr marL="548640" lvl="1" indent="-54864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the name of a person</a:t>
            </a:r>
          </a:p>
          <a:p>
            <a:pPr marL="548640" lvl="1" indent="-54864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the title of an expression of a work</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The information is of a character string nature.</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To store character strings in an information system, each character has to be converted to a number.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character</a:t>
            </a:r>
          </a:p>
        </p:txBody>
      </p:sp>
      <p:sp>
        <p:nvSpPr>
          <p:cNvPr id="13314" name="Rectangle 2"/>
          <p:cNvSpPr>
            <a:spLocks noGrp="1" noChangeArrowheads="1"/>
          </p:cNvSpPr>
          <p:nvPr>
            <p:ph type="body" idx="1"/>
          </p:nvPr>
        </p:nvSpPr>
        <p:spPr>
          <a:xfrm>
            <a:off x="456977" y="1604457"/>
            <a:ext cx="8228554" cy="4526078"/>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A character is an indivsible unit of textual information.</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Textual information is composed of characters, and nothing else.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characters and computer</a:t>
            </a:r>
          </a:p>
        </p:txBody>
      </p:sp>
      <p:sp>
        <p:nvSpPr>
          <p:cNvPr id="14338" name="Rectangle 2"/>
          <p:cNvSpPr>
            <a:spLocks noGrp="1" noChangeArrowheads="1"/>
          </p:cNvSpPr>
          <p:nvPr>
            <p:ph type="body" idx="1"/>
          </p:nvPr>
        </p:nvSpPr>
        <p:spPr>
          <a:xfrm>
            <a:off x="430096" y="1209642"/>
            <a:ext cx="8228554" cy="5322426"/>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Computers can not deal with characters directly. They can only deal with numbers.</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There we need to associate a number with every character that we want to use in an information encoding system.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character set combines characters with number</a:t>
            </a:r>
            <a:r>
              <a:rPr lang="en-GB" dirty="0" smtClean="0"/>
              <a:t>.</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ASCII</a:t>
            </a:r>
          </a:p>
        </p:txBody>
      </p:sp>
      <p:sp>
        <p:nvSpPr>
          <p:cNvPr id="15362"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ASCII is an old character set developed in the United States. It is a seven bit </a:t>
            </a:r>
            <a:r>
              <a:rPr lang="en-GB" dirty="0" smtClean="0"/>
              <a:t>character </a:t>
            </a:r>
            <a:r>
              <a:rPr lang="en-GB" dirty="0"/>
              <a:t>set.</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In hex notation, it goes from '00' to '7F'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Because Anglo-Saxon cultural imperialism, the first 128 characters in Unicode are the same as in ASCII</a:t>
            </a:r>
            <a:r>
              <a:rPr lang="en-GB" dirty="0" smtClean="0"/>
              <a:t>.</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notable characters in ASCII</a:t>
            </a:r>
          </a:p>
        </p:txBody>
      </p:sp>
      <p:sp>
        <p:nvSpPr>
          <p:cNvPr id="16386" name="Rectangle 2"/>
          <p:cNvSpPr>
            <a:spLocks noGrp="1" noChangeArrowheads="1"/>
          </p:cNvSpPr>
          <p:nvPr>
            <p:ph type="body" idx="1"/>
          </p:nvPr>
        </p:nvSpPr>
        <p:spPr>
          <a:xfrm>
            <a:off x="456977" y="1604457"/>
            <a:ext cx="8228554" cy="4526078"/>
          </a:xfrm>
          <a:ln/>
        </p:spPr>
        <p:txBody>
          <a:bodyPr/>
          <a:lstStyle/>
          <a:p>
            <a:pPr marL="681038" indent="-681038">
              <a:buNone/>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smtClean="0"/>
              <a:t> decimal  hex  </a:t>
            </a:r>
            <a:r>
              <a:rPr lang="en-GB" dirty="0"/>
              <a:t>byte  </a:t>
            </a:r>
          </a:p>
          <a:p>
            <a:pPr marL="681038" indent="-681038">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    8     8      08      U+0008    backspace</a:t>
            </a:r>
          </a:p>
          <a:p>
            <a:pPr marL="681038" indent="-681038">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    9     9      09      U+0009    horizontal tab</a:t>
            </a:r>
          </a:p>
          <a:p>
            <a:pPr marL="681038" indent="-681038">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  10     A     0A      U+000A   line feed</a:t>
            </a:r>
          </a:p>
          <a:p>
            <a:pPr marL="681038" indent="-681038">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  13     D     0D      U+000D   carriage return</a:t>
            </a:r>
          </a:p>
          <a:p>
            <a:pPr marL="681038" indent="-681038">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  32     20    20	</a:t>
            </a:r>
            <a:r>
              <a:rPr lang="en-GB" dirty="0" smtClean="0"/>
              <a:t>    U+0020   </a:t>
            </a:r>
            <a:r>
              <a:rPr lang="en-GB" dirty="0"/>
              <a:t>space</a:t>
            </a:r>
          </a:p>
          <a:p>
            <a:pPr marL="681038" indent="-681038">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127     7F    </a:t>
            </a:r>
            <a:r>
              <a:rPr lang="en-GB" dirty="0" err="1"/>
              <a:t>7F</a:t>
            </a:r>
            <a:r>
              <a:rPr lang="en-GB" dirty="0"/>
              <a:t>      U+007F   delete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wikipedia notation</a:t>
            </a:r>
          </a:p>
        </p:txBody>
      </p:sp>
      <p:sp>
        <p:nvSpPr>
          <p:cNvPr id="19458" name="Rectangle 2"/>
          <p:cNvSpPr>
            <a:spLocks noGrp="1" noChangeArrowheads="1"/>
          </p:cNvSpPr>
          <p:nvPr>
            <p:ph type="body" idx="1"/>
          </p:nvPr>
        </p:nvSpPr>
        <p:spPr>
          <a:xfrm>
            <a:off x="456977" y="1604457"/>
            <a:ext cx="8228554" cy="4526078"/>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Wikipedia denotes every character in the BMP as U+hhhh where h is a hex digit 0-F.</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We will follow this notation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up doc?</a:t>
            </a:r>
            <a:endParaRPr lang="en-US" dirty="0"/>
          </a:p>
        </p:txBody>
      </p:sp>
      <p:sp>
        <p:nvSpPr>
          <p:cNvPr id="3" name="Content Placeholder 2"/>
          <p:cNvSpPr>
            <a:spLocks noGrp="1"/>
          </p:cNvSpPr>
          <p:nvPr>
            <p:ph idx="1"/>
          </p:nvPr>
        </p:nvSpPr>
        <p:spPr/>
        <p:txBody>
          <a:bodyPr/>
          <a:lstStyle/>
          <a:p>
            <a:r>
              <a:rPr lang="en-US" dirty="0" smtClean="0"/>
              <a:t>We have see the representation of images.</a:t>
            </a:r>
          </a:p>
          <a:p>
            <a:r>
              <a:rPr lang="en-US" dirty="0" smtClean="0"/>
              <a:t>Today we look more at the representation of character data. </a:t>
            </a:r>
          </a:p>
          <a:p>
            <a:r>
              <a:rPr lang="en-US" dirty="0" smtClean="0"/>
              <a:t>This is more difficult than the representation of images because it involves a more sophisticated representation of human culture.</a:t>
            </a:r>
          </a:p>
          <a:p>
            <a:r>
              <a:rPr lang="en-US" dirty="0" smtClean="0"/>
              <a:t>After that we start with copyright.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UCS / Unicode</a:t>
            </a:r>
          </a:p>
        </p:txBody>
      </p:sp>
      <p:sp>
        <p:nvSpPr>
          <p:cNvPr id="17410"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UCS is a universal character set.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It is maintained by the International Standards Organization.</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Unicode is an industry standard for characters. It is better documented than UCS.</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For what we discuss here, UCS and Unicode are the same.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GB" dirty="0"/>
              <a:t>Basic multilingual </a:t>
            </a:r>
            <a:r>
              <a:rPr lang="en-GB" dirty="0" smtClean="0"/>
              <a:t>plane</a:t>
            </a:r>
            <a:r>
              <a:rPr lang="en-GB" dirty="0"/>
              <a:t>	</a:t>
            </a:r>
          </a:p>
        </p:txBody>
      </p:sp>
      <p:sp>
        <p:nvSpPr>
          <p:cNvPr id="18434"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This is a name for the first </a:t>
            </a:r>
            <a:r>
              <a:rPr lang="en-GB" dirty="0" smtClean="0"/>
              <a:t>65536 </a:t>
            </a:r>
            <a:r>
              <a:rPr lang="en-GB" dirty="0"/>
              <a:t>characters in Unicode.</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Each of these characters fits into two bytes and is conveniently represented by four hex numbers.</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Even for these characters, there are numerous complications associated with them.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456976" y="367933"/>
            <a:ext cx="8227061" cy="104835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dashes</a:t>
            </a:r>
          </a:p>
        </p:txBody>
      </p:sp>
      <p:sp>
        <p:nvSpPr>
          <p:cNvPr id="25602" name="Rectangle 2"/>
          <p:cNvSpPr>
            <a:spLocks noGrp="1" noChangeArrowheads="1"/>
          </p:cNvSpPr>
          <p:nvPr>
            <p:ph type="body" idx="1"/>
          </p:nvPr>
        </p:nvSpPr>
        <p:spPr>
          <a:xfrm>
            <a:off x="456976" y="1604457"/>
            <a:ext cx="8227061" cy="4524398"/>
          </a:xfrm>
          <a:ln/>
        </p:spPr>
        <p:txBody>
          <a:bodyPr/>
          <a:lstStyle/>
          <a:p>
            <a:pPr marL="339725" indent="-339725">
              <a:buFont typeface="Times New Roman" pitchFamily="16"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140825" algn="l"/>
                <a:tab pos="9598025" algn="l"/>
                <a:tab pos="10055225" algn="l"/>
                <a:tab pos="10512425" algn="l"/>
              </a:tabLst>
            </a:pPr>
            <a:r>
              <a:rPr lang="en-GB" dirty="0"/>
              <a:t>figure dash 	‒ 	U+2012 to link numbers without a range  	</a:t>
            </a:r>
          </a:p>
          <a:p>
            <a:pPr marL="339725" indent="-339725">
              <a:buFont typeface="Times New Roman" pitchFamily="16"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140825" algn="l"/>
                <a:tab pos="9598025" algn="l"/>
                <a:tab pos="10055225" algn="l"/>
                <a:tab pos="10512425" algn="l"/>
              </a:tabLst>
            </a:pPr>
            <a:r>
              <a:rPr lang="en-GB" dirty="0"/>
              <a:t>en dash 	– 	U+2013  to link numbers with a range </a:t>
            </a:r>
          </a:p>
          <a:p>
            <a:pPr marL="339725" indent="-339725">
              <a:buFont typeface="Times New Roman" pitchFamily="16"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140825" algn="l"/>
                <a:tab pos="9598025" algn="l"/>
                <a:tab pos="10055225" algn="l"/>
                <a:tab pos="10512425" algn="l"/>
              </a:tabLst>
            </a:pPr>
            <a:r>
              <a:rPr lang="en-GB" dirty="0" err="1"/>
              <a:t>em</a:t>
            </a:r>
            <a:r>
              <a:rPr lang="en-GB" dirty="0"/>
              <a:t> dash 	— U+2014 for interjections in a sentence</a:t>
            </a:r>
          </a:p>
          <a:p>
            <a:pPr marL="339725" indent="-339725">
              <a:buFont typeface="Times New Roman" pitchFamily="16"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140825" algn="l"/>
                <a:tab pos="9598025" algn="l"/>
                <a:tab pos="10055225" algn="l"/>
                <a:tab pos="10512425" algn="l"/>
              </a:tabLst>
            </a:pPr>
            <a:r>
              <a:rPr lang="en-GB" dirty="0" smtClean="0"/>
              <a:t>minus sign</a:t>
            </a:r>
            <a:r>
              <a:rPr lang="en-GB" dirty="0"/>
              <a:t>	− 	U+2212 for </a:t>
            </a:r>
            <a:r>
              <a:rPr lang="en-GB" dirty="0" smtClean="0"/>
              <a:t>mathematics </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456976" y="367933"/>
            <a:ext cx="8227061" cy="104835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“smart” quotes</a:t>
            </a:r>
          </a:p>
        </p:txBody>
      </p:sp>
      <p:sp>
        <p:nvSpPr>
          <p:cNvPr id="27650" name="Rectangle 2"/>
          <p:cNvSpPr>
            <a:spLocks noGrp="1" noChangeArrowheads="1"/>
          </p:cNvSpPr>
          <p:nvPr>
            <p:ph type="body" idx="1"/>
          </p:nvPr>
        </p:nvSpPr>
        <p:spPr>
          <a:xfrm>
            <a:off x="456976" y="1604457"/>
            <a:ext cx="8227061" cy="4524398"/>
          </a:xfrm>
          <a:ln/>
        </p:spPr>
        <p:txBody>
          <a:bodyPr/>
          <a:lstStyle/>
          <a:p>
            <a:pPr marL="339725" indent="-339725">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GB" dirty="0"/>
              <a:t>U+201c  “  is the opening double quote</a:t>
            </a:r>
          </a:p>
          <a:p>
            <a:pPr marL="339725" indent="-339725">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GB" dirty="0"/>
              <a:t>U+201d  ” is the closing </a:t>
            </a:r>
          </a:p>
          <a:p>
            <a:pPr marL="339725" indent="-339725">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GB" dirty="0"/>
              <a:t>U+2019 </a:t>
            </a:r>
            <a:r>
              <a:rPr lang="en-GB" dirty="0">
                <a:latin typeface="Courier 10 Pitch" pitchFamily="1" charset="0"/>
                <a:ea typeface="Courier 10 Pitch" pitchFamily="1" charset="0"/>
                <a:cs typeface="Courier 10 Pitch" pitchFamily="1" charset="0"/>
              </a:rPr>
              <a:t>’</a:t>
            </a:r>
            <a:r>
              <a:rPr lang="en-GB" dirty="0">
                <a:ea typeface="Courier 10 Pitch" pitchFamily="1" charset="0"/>
                <a:cs typeface="Courier 10 Pitch" pitchFamily="1" charset="0"/>
              </a:rPr>
              <a:t> is the </a:t>
            </a:r>
            <a:r>
              <a:rPr lang="en-GB" dirty="0" smtClean="0">
                <a:ea typeface="Courier 10 Pitch" pitchFamily="1" charset="0"/>
                <a:cs typeface="Courier 10 Pitch" pitchFamily="1" charset="0"/>
              </a:rPr>
              <a:t>apostrophe</a:t>
            </a:r>
            <a:endParaRPr lang="en-GB" dirty="0">
              <a:ea typeface="Courier 10 Pitch" pitchFamily="1" charset="0"/>
              <a:cs typeface="Courier 10 Pitch" pitchFamily="1" charset="0"/>
            </a:endParaRPr>
          </a:p>
          <a:p>
            <a:pPr marL="339725" indent="-339725">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GB" dirty="0">
                <a:ea typeface="Courier 10 Pitch" pitchFamily="1" charset="0"/>
                <a:cs typeface="Courier 10 Pitch" pitchFamily="1" charset="0"/>
              </a:rPr>
              <a:t>The single quote of the </a:t>
            </a:r>
            <a:r>
              <a:rPr lang="en-GB" dirty="0" smtClean="0">
                <a:ea typeface="Courier 10 Pitch" pitchFamily="1" charset="0"/>
                <a:cs typeface="Courier 10 Pitch" pitchFamily="1" charset="0"/>
              </a:rPr>
              <a:t>ASCII character </a:t>
            </a:r>
            <a:r>
              <a:rPr lang="en-GB" dirty="0">
                <a:ea typeface="Courier 10 Pitch" pitchFamily="1" charset="0"/>
                <a:cs typeface="Courier 10 Pitch" pitchFamily="1" charset="0"/>
              </a:rPr>
              <a:t>set is considered to be of mixed usage, it should be avoided when a specific use can be done. </a:t>
            </a:r>
          </a:p>
          <a:p>
            <a:pPr marL="339725" indent="-339725">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GB" dirty="0">
                <a:ea typeface="Courier 10 Pitch" pitchFamily="1" charset="0"/>
                <a:cs typeface="Courier 10 Pitch" pitchFamily="1" charset="0"/>
              </a:rPr>
              <a:t>Similarly, the double quote of the </a:t>
            </a:r>
            <a:r>
              <a:rPr lang="en-GB" dirty="0" smtClean="0">
                <a:ea typeface="Courier 10 Pitch" pitchFamily="1" charset="0"/>
                <a:cs typeface="Courier 10 Pitch" pitchFamily="1" charset="0"/>
              </a:rPr>
              <a:t>ASCII </a:t>
            </a:r>
            <a:r>
              <a:rPr lang="en-GB" dirty="0">
                <a:ea typeface="Courier 10 Pitch" pitchFamily="1" charset="0"/>
                <a:cs typeface="Courier 10 Pitch" pitchFamily="1" charset="0"/>
              </a:rPr>
              <a:t>character set is imprecise.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456976" y="320892"/>
            <a:ext cx="8227061" cy="1046676"/>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spaces</a:t>
            </a:r>
          </a:p>
        </p:txBody>
      </p:sp>
      <p:sp>
        <p:nvSpPr>
          <p:cNvPr id="26626" name="Rectangle 2"/>
          <p:cNvSpPr>
            <a:spLocks noGrp="1" noChangeArrowheads="1"/>
          </p:cNvSpPr>
          <p:nvPr>
            <p:ph type="body" idx="1"/>
          </p:nvPr>
        </p:nvSpPr>
        <p:spPr>
          <a:xfrm>
            <a:off x="456976" y="1604457"/>
            <a:ext cx="8227061" cy="452439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non-breaking space, U+00A0 is used when you want to avoid a </a:t>
            </a:r>
            <a:r>
              <a:rPr lang="en-GB" dirty="0" smtClean="0"/>
              <a:t>line break </a:t>
            </a:r>
            <a:r>
              <a:rPr lang="en-GB" dirty="0"/>
              <a:t>between the two spaced items. For </a:t>
            </a:r>
            <a:r>
              <a:rPr lang="en-GB" dirty="0" smtClean="0"/>
              <a:t>example </a:t>
            </a:r>
            <a:r>
              <a:rPr lang="en-GB" dirty="0"/>
              <a:t>in hyperlink text, it is good practice to replace spaces with non-breaking spaces as to avoid there appearing to be two links.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In whitespace collapsing contents, it can also be use to add extra space.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6977" y="367934"/>
            <a:ext cx="8228554" cy="1050036"/>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beyond ascii, foreign languages</a:t>
            </a:r>
          </a:p>
        </p:txBody>
      </p:sp>
      <p:sp>
        <p:nvSpPr>
          <p:cNvPr id="20482" name="Rectangle 2"/>
          <p:cNvSpPr>
            <a:spLocks noGrp="1" noChangeArrowheads="1"/>
          </p:cNvSpPr>
          <p:nvPr>
            <p:ph type="body" idx="1"/>
          </p:nvPr>
        </p:nvSpPr>
        <p:spPr>
          <a:xfrm>
            <a:off x="456977" y="1604457"/>
            <a:ext cx="8228554" cy="4621841"/>
          </a:xfrm>
          <a:ln/>
        </p:spPr>
        <p:txBody>
          <a:bodyPr/>
          <a:lstStyle/>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Everything becomes difficult. </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As an example consider the characters </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o</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ő</a:t>
            </a:r>
          </a:p>
          <a:p>
            <a:pPr marL="1481138" lvl="1" indent="-5667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ö</a:t>
            </a:r>
          </a:p>
          <a:p>
            <a:pPr marL="681038" indent="-681038">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a:t>The latter two can be considered o with diarcitics or as separate characters.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6976" y="320892"/>
            <a:ext cx="8224075"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most problematic: encoding</a:t>
            </a:r>
          </a:p>
        </p:txBody>
      </p:sp>
      <p:sp>
        <p:nvSpPr>
          <p:cNvPr id="21506" name="Rectangle 2"/>
          <p:cNvSpPr>
            <a:spLocks noGrp="1" noChangeArrowheads="1"/>
          </p:cNvSpPr>
          <p:nvPr>
            <p:ph type="body" idx="1"/>
          </p:nvPr>
        </p:nvSpPr>
        <p:spPr>
          <a:xfrm>
            <a:off x="456976" y="1604457"/>
            <a:ext cx="8224075" cy="4521038"/>
          </a:xfrm>
          <a:ln/>
        </p:spPr>
        <p:txBody>
          <a:bodyPr/>
          <a:lstStyle/>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One issue is how to map characters to numbers. </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This is complicated for languages other than English.</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But assume UCS/Unicode has solved this.</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But this is not the main problem that we have when working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6976" y="320892"/>
            <a:ext cx="8224075"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encoding</a:t>
            </a:r>
          </a:p>
        </p:txBody>
      </p:sp>
      <p:sp>
        <p:nvSpPr>
          <p:cNvPr id="22530" name="Rectangle 2"/>
          <p:cNvSpPr>
            <a:spLocks noGrp="1" noChangeArrowheads="1"/>
          </p:cNvSpPr>
          <p:nvPr>
            <p:ph type="body" idx="1"/>
          </p:nvPr>
        </p:nvSpPr>
        <p:spPr>
          <a:xfrm>
            <a:off x="456976" y="1604457"/>
            <a:ext cx="8224075" cy="4521038"/>
          </a:xfrm>
          <a:ln/>
        </p:spPr>
        <p:txBody>
          <a:bodyPr/>
          <a:lstStyle/>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The encoding determines how the numbers of each character should be put into bytes.</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If you have a character set that is has one byte for each character, you have no encoding issue.</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 But then you are limited to 256 characters in your character set.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456976" y="320892"/>
            <a:ext cx="8224075"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fixed-length encoding</a:t>
            </a:r>
          </a:p>
        </p:txBody>
      </p:sp>
      <p:sp>
        <p:nvSpPr>
          <p:cNvPr id="23554" name="Rectangle 2"/>
          <p:cNvSpPr>
            <a:spLocks noGrp="1" noChangeArrowheads="1"/>
          </p:cNvSpPr>
          <p:nvPr>
            <p:ph type="body" idx="1"/>
          </p:nvPr>
        </p:nvSpPr>
        <p:spPr>
          <a:xfrm>
            <a:off x="456976" y="1604457"/>
            <a:ext cx="8224075" cy="4521038"/>
          </a:xfrm>
          <a:ln/>
        </p:spPr>
        <p:txBody>
          <a:bodyPr/>
          <a:lstStyle/>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If you have a fixed length encoding, all characters take the same number of bytes.</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Say for the basic-multilingual plane of unicode, you need two bytes for each character, and then you are limited to that.</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If you are writing only ASCII, it appears a waste.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456976" y="320892"/>
            <a:ext cx="8224075"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variable length encoding</a:t>
            </a:r>
          </a:p>
        </p:txBody>
      </p:sp>
      <p:sp>
        <p:nvSpPr>
          <p:cNvPr id="24578" name="Rectangle 2"/>
          <p:cNvSpPr>
            <a:spLocks noGrp="1" noChangeArrowheads="1"/>
          </p:cNvSpPr>
          <p:nvPr>
            <p:ph type="body" idx="1"/>
          </p:nvPr>
        </p:nvSpPr>
        <p:spPr>
          <a:xfrm>
            <a:off x="456976" y="1604457"/>
            <a:ext cx="8224075" cy="4521038"/>
          </a:xfrm>
          <a:ln/>
        </p:spPr>
        <p:txBody>
          <a:bodyPr/>
          <a:lstStyle/>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dirty="0"/>
              <a:t>The most widely used scheme to encode Unicode is a variable length scheme, called UTF-8.</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dirty="0"/>
              <a:t>I will leave out the technical details on how this is. </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dirty="0"/>
              <a:t>But it is important to understand that the encoding needs to known and correct.</a:t>
            </a:r>
          </a:p>
          <a:p>
            <a:pPr marL="684213" indent="-682625">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From </a:t>
            </a:r>
            <a:r>
              <a:rPr lang="en-US" dirty="0" smtClean="0"/>
              <a:t>O</a:t>
            </a:r>
            <a:r>
              <a:rPr lang="en-US" dirty="0" smtClean="0"/>
              <a:t>meka</a:t>
            </a:r>
            <a:r>
              <a:rPr lang="en-US" dirty="0" smtClean="0"/>
              <a:t>, we have seen that databases store records.</a:t>
            </a:r>
          </a:p>
          <a:p>
            <a:r>
              <a:rPr lang="en-US" dirty="0" smtClean="0"/>
              <a:t>Records contain fields, fields have values.</a:t>
            </a:r>
          </a:p>
          <a:p>
            <a:r>
              <a:rPr lang="en-US" dirty="0" smtClean="0"/>
              <a:t>Here we talk about fundamentally, how do we compose those values.</a:t>
            </a:r>
          </a:p>
          <a:p>
            <a:pPr lvl="1"/>
            <a:r>
              <a:rPr lang="en-US" dirty="0" smtClean="0"/>
              <a:t>Numerical values are easy</a:t>
            </a:r>
          </a:p>
          <a:p>
            <a:pPr lvl="1"/>
            <a:r>
              <a:rPr lang="en-US" dirty="0" smtClean="0"/>
              <a:t>String values are harder</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ASCII </a:t>
            </a:r>
            <a:r>
              <a:rPr lang="en-US" dirty="0" err="1" smtClean="0"/>
              <a:t>vs</a:t>
            </a:r>
            <a:r>
              <a:rPr lang="en-US" dirty="0" smtClean="0"/>
              <a:t> UTF-8</a:t>
            </a:r>
            <a:endParaRPr lang="en-US" dirty="0"/>
          </a:p>
        </p:txBody>
      </p:sp>
      <p:sp>
        <p:nvSpPr>
          <p:cNvPr id="3" name="Content Placeholder 2"/>
          <p:cNvSpPr>
            <a:spLocks noGrp="1"/>
          </p:cNvSpPr>
          <p:nvPr>
            <p:ph idx="1"/>
          </p:nvPr>
        </p:nvSpPr>
        <p:spPr>
          <a:xfrm>
            <a:off x="457200" y="1295400"/>
            <a:ext cx="8229600" cy="5105400"/>
          </a:xfrm>
        </p:spPr>
        <p:txBody>
          <a:bodyPr/>
          <a:lstStyle/>
          <a:p>
            <a:r>
              <a:rPr lang="en-US" dirty="0" smtClean="0"/>
              <a:t>The ASCII representation of characters in a byte has the first bit set to zero. </a:t>
            </a:r>
          </a:p>
          <a:p>
            <a:r>
              <a:rPr lang="en-US" dirty="0" smtClean="0"/>
              <a:t>This is the same is in UTF-8. </a:t>
            </a:r>
          </a:p>
          <a:p>
            <a:r>
              <a:rPr lang="en-US" dirty="0" smtClean="0"/>
              <a:t>Any other character occupies at least two bytes in UTF-8.</a:t>
            </a:r>
          </a:p>
          <a:p>
            <a:r>
              <a:rPr lang="en-US" dirty="0" smtClean="0"/>
              <a:t>This is in contrast to character sets such as ISO-Latin-1 that occupies more characters in the second half of the byte. </a:t>
            </a:r>
          </a:p>
          <a:p>
            <a:r>
              <a:rPr lang="en-US" dirty="0" smtClean="0"/>
              <a:t>This is THE major problem practical work!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456976" y="320892"/>
            <a:ext cx="8225567"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ligature</a:t>
            </a:r>
          </a:p>
        </p:txBody>
      </p:sp>
      <p:sp>
        <p:nvSpPr>
          <p:cNvPr id="28674" name="Rectangle 2"/>
          <p:cNvSpPr>
            <a:spLocks noGrp="1" noChangeArrowheads="1"/>
          </p:cNvSpPr>
          <p:nvPr>
            <p:ph type="body" idx="1"/>
          </p:nvPr>
        </p:nvSpPr>
        <p:spPr>
          <a:xfrm>
            <a:off x="456976" y="1604457"/>
            <a:ext cx="8225567" cy="4522718"/>
          </a:xfrm>
          <a:ln/>
        </p:spPr>
        <p:txBody>
          <a:bodyPr/>
          <a:lstStyle/>
          <a:p>
            <a:pPr marL="274320" indent="-274320">
              <a:spcBef>
                <a:spcPts val="1800"/>
              </a:spcBef>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In fine traditional typography, certain characters appear to be linked to each other.</a:t>
            </a:r>
          </a:p>
          <a:p>
            <a:pPr marL="274320" indent="-274320">
              <a:spcBef>
                <a:spcPts val="1800"/>
              </a:spcBef>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The most command examples in English usage are </a:t>
            </a:r>
            <a:r>
              <a:rPr lang="en-GB" dirty="0" err="1"/>
              <a:t>fi</a:t>
            </a:r>
            <a:r>
              <a:rPr lang="en-GB" dirty="0"/>
              <a:t>, ff, fl, </a:t>
            </a:r>
            <a:r>
              <a:rPr lang="en-GB" dirty="0" err="1"/>
              <a:t>ffi</a:t>
            </a:r>
            <a:r>
              <a:rPr lang="en-GB" dirty="0"/>
              <a:t>, </a:t>
            </a:r>
            <a:r>
              <a:rPr lang="en-GB" dirty="0" err="1" smtClean="0"/>
              <a:t>ffl</a:t>
            </a:r>
            <a:r>
              <a:rPr lang="en-GB" dirty="0" smtClean="0"/>
              <a:t>.</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456976" y="320892"/>
            <a:ext cx="8225567"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ligatures growing up</a:t>
            </a:r>
          </a:p>
        </p:txBody>
      </p:sp>
      <p:sp>
        <p:nvSpPr>
          <p:cNvPr id="29698" name="Rectangle 2"/>
          <p:cNvSpPr>
            <a:spLocks noGrp="1" noChangeArrowheads="1"/>
          </p:cNvSpPr>
          <p:nvPr>
            <p:ph type="body" idx="1"/>
          </p:nvPr>
        </p:nvSpPr>
        <p:spPr>
          <a:xfrm>
            <a:off x="456976" y="1604457"/>
            <a:ext cx="8225567" cy="4522718"/>
          </a:xfrm>
          <a:ln/>
        </p:spPr>
        <p:txBody>
          <a:bodyPr/>
          <a:lstStyle/>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In certain cases, ligatures have become so common that they have become characters of their own.</a:t>
            </a:r>
          </a:p>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A prominent </a:t>
            </a:r>
            <a:r>
              <a:rPr lang="en-GB" dirty="0" smtClean="0"/>
              <a:t>example </a:t>
            </a:r>
            <a:r>
              <a:rPr lang="en-GB" dirty="0"/>
              <a:t>is the German </a:t>
            </a:r>
            <a:r>
              <a:rPr lang="en-GB" dirty="0" err="1"/>
              <a:t>sz</a:t>
            </a:r>
            <a:r>
              <a:rPr lang="en-GB" dirty="0"/>
              <a:t> ligature the </a:t>
            </a:r>
            <a:r>
              <a:rPr lang="en-GB" dirty="0" err="1"/>
              <a:t>esszet</a:t>
            </a:r>
            <a:r>
              <a:rPr lang="en-GB" dirty="0"/>
              <a:t>. It looks a bit like a beta because it is derived from the </a:t>
            </a:r>
            <a:r>
              <a:rPr lang="en-GB" dirty="0" err="1"/>
              <a:t>fraktur</a:t>
            </a:r>
            <a:r>
              <a:rPr lang="en-GB" dirty="0"/>
              <a:t> font of the characters</a:t>
            </a:r>
            <a:r>
              <a:rPr lang="en-GB" dirty="0" smtClean="0"/>
              <a:t>.</a:t>
            </a:r>
          </a:p>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smtClean="0"/>
              <a:t>Another example, apparently, is &amp;.</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456976" y="320892"/>
            <a:ext cx="8225567"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collations</a:t>
            </a:r>
          </a:p>
        </p:txBody>
      </p:sp>
      <p:sp>
        <p:nvSpPr>
          <p:cNvPr id="30722" name="Rectangle 2"/>
          <p:cNvSpPr>
            <a:spLocks noGrp="1" noChangeArrowheads="1"/>
          </p:cNvSpPr>
          <p:nvPr>
            <p:ph type="body" idx="1"/>
          </p:nvPr>
        </p:nvSpPr>
        <p:spPr>
          <a:xfrm>
            <a:off x="456976" y="1604457"/>
            <a:ext cx="8225567" cy="4522718"/>
          </a:xfrm>
          <a:ln/>
        </p:spPr>
        <p:txBody>
          <a:bodyPr/>
          <a:lstStyle/>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Collations are topic that is related to characters. </a:t>
            </a:r>
          </a:p>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A collation is a sorting order of character strings. </a:t>
            </a:r>
          </a:p>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You may think this is trivial, just follow the alphabetic order.</a:t>
            </a:r>
          </a:p>
          <a:p>
            <a:pPr marL="274320" indent="-274320">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dirty="0"/>
              <a:t>But in many languages, diacritics come to complicate matters.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456976" y="320892"/>
            <a:ext cx="8224075" cy="1044997"/>
          </a:xfrm>
          <a:ln/>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example German</a:t>
            </a:r>
          </a:p>
        </p:txBody>
      </p:sp>
      <p:sp>
        <p:nvSpPr>
          <p:cNvPr id="31746" name="Rectangle 2"/>
          <p:cNvSpPr>
            <a:spLocks noGrp="1" noChangeArrowheads="1"/>
          </p:cNvSpPr>
          <p:nvPr>
            <p:ph type="body" idx="1"/>
          </p:nvPr>
        </p:nvSpPr>
        <p:spPr>
          <a:xfrm>
            <a:off x="215047" y="1451571"/>
            <a:ext cx="8601901" cy="5322426"/>
          </a:xfrm>
          <a:ln/>
        </p:spPr>
        <p:txBody>
          <a:bodyPr/>
          <a:lstStyle/>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Here are the extra letter of German: Ä/ä, Ö/ö, Ü/ü, ß </a:t>
            </a:r>
          </a:p>
          <a:p>
            <a:pPr marL="684213" indent="-682625">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a:t>In German, there are two collations.</a:t>
            </a:r>
          </a:p>
          <a:p>
            <a:pPr marL="1084263" lvl="1" indent="-625475">
              <a:spcAft>
                <a:spcPts val="1425"/>
              </a:spcAft>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3200"/>
              <a:t>DIN 5007-1 “dictionary collation” treats umlauted characters as if they did not have them, and ß as s. </a:t>
            </a:r>
          </a:p>
          <a:p>
            <a:pPr marL="1084263" lvl="1" indent="-625475">
              <a:spcAft>
                <a:spcPts val="1425"/>
              </a:spcAft>
              <a:buFont typeface="Times New Roman" pitchFamily="16" charset="0"/>
              <a:buChar char="–"/>
              <a:tabLst>
                <a:tab pos="684213"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GB" sz="3200"/>
              <a:t>DIN 5007-2 “phonebook collation” treats umlauted as letter and e (ex. ä --&gt; ae), and ß as ss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body"/>
          </p:nvPr>
        </p:nvSpPr>
        <p:spPr>
          <a:xfrm>
            <a:off x="456976" y="1604457"/>
            <a:ext cx="8225567" cy="4522718"/>
          </a:xfrm>
          <a:ln/>
        </p:spPr>
        <p:txBody>
          <a:bodyPr tIns="28080" anchor="t">
            <a:normAutofit fontScale="92500" lnSpcReduction="10000"/>
          </a:bodyPr>
          <a:lstStyle/>
          <a:p>
            <a:pPr marL="274320" indent="-274320" algn="l">
              <a:spcAft>
                <a:spcPts val="1425"/>
              </a:spcAft>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sz="3200" dirty="0"/>
              <a:t>When non-English characters are supposed to be entered in a system used by English speaking people, a transliteration might be used.</a:t>
            </a:r>
          </a:p>
          <a:p>
            <a:pPr marL="274320" indent="-274320" algn="l">
              <a:spcAft>
                <a:spcPts val="1425"/>
              </a:spcAft>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sz="3200" dirty="0"/>
              <a:t>This can also be the case if the original script may not be commonly understood. An example are Japanese road sign. </a:t>
            </a:r>
          </a:p>
          <a:p>
            <a:pPr marL="274320" indent="-274320" algn="l">
              <a:spcAft>
                <a:spcPts val="1425"/>
              </a:spcAft>
              <a:buFont typeface="Times New Roman" pitchFamily="16" charset="0"/>
              <a:buChar char="•"/>
              <a:tabLst>
                <a:tab pos="682625"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pPr>
            <a:r>
              <a:rPr lang="en-GB" sz="3200" dirty="0"/>
              <a:t>Wikipedia lists 20 different ways to do that for Russian, say</a:t>
            </a:r>
            <a:r>
              <a:rPr lang="en-GB" sz="3200" dirty="0" smtClean="0"/>
              <a:t>. Library of Congress scheme is apparently the most widely used.</a:t>
            </a:r>
            <a:endParaRPr lang="en-GB" sz="3200" dirty="0"/>
          </a:p>
        </p:txBody>
      </p:sp>
      <p:sp>
        <p:nvSpPr>
          <p:cNvPr id="32770" name="Rectangle 2"/>
          <p:cNvSpPr>
            <a:spLocks noGrp="1" noChangeArrowheads="1"/>
          </p:cNvSpPr>
          <p:nvPr>
            <p:ph type="title" idx="1"/>
          </p:nvPr>
        </p:nvSpPr>
        <p:spPr>
          <a:xfrm>
            <a:off x="456976" y="320892"/>
            <a:ext cx="8225567" cy="1044997"/>
          </a:xfrm>
          <a:ln/>
        </p:spPr>
        <p:txBody>
          <a:bodyPr tIns="0" anchor="ctr"/>
          <a:lstStyle/>
          <a:p>
            <a:pPr marL="0" indent="0" algn="ctr">
              <a:spcAft>
                <a:spcPct val="0"/>
              </a:spcAft>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400" dirty="0"/>
              <a:t>transliterations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dirty="0" smtClean="0"/>
              <a:t>outlook</a:t>
            </a:r>
          </a:p>
        </p:txBody>
      </p:sp>
      <p:sp>
        <p:nvSpPr>
          <p:cNvPr id="30723" name="Rectangle 3"/>
          <p:cNvSpPr>
            <a:spLocks noGrp="1"/>
          </p:cNvSpPr>
          <p:nvPr>
            <p:ph type="body" idx="1"/>
          </p:nvPr>
        </p:nvSpPr>
        <p:spPr>
          <a:xfrm>
            <a:off x="457200" y="1371600"/>
            <a:ext cx="8229600" cy="5181600"/>
          </a:xfrm>
        </p:spPr>
        <p:txBody>
          <a:bodyPr/>
          <a:lstStyle/>
          <a:p>
            <a:r>
              <a:rPr lang="en-US" dirty="0" smtClean="0"/>
              <a:t>This mainly follows the book by </a:t>
            </a:r>
            <a:r>
              <a:rPr lang="en-US" dirty="0" err="1" smtClean="0"/>
              <a:t>Hirtle</a:t>
            </a:r>
            <a:r>
              <a:rPr lang="en-US" dirty="0" smtClean="0"/>
              <a:t> et al.</a:t>
            </a:r>
          </a:p>
          <a:p>
            <a:r>
              <a:rPr lang="en-US" dirty="0" smtClean="0"/>
              <a:t>Here I am working on chapters 1 to 3 of this book. </a:t>
            </a:r>
          </a:p>
          <a:p>
            <a:r>
              <a:rPr lang="en-US" dirty="0" smtClean="0"/>
              <a:t>I will be covering selected content of the other chapters next week. </a:t>
            </a:r>
          </a:p>
          <a:p>
            <a:pPr lvl="1"/>
            <a:r>
              <a:rPr lang="en-US" dirty="0" smtClean="0"/>
              <a:t>implications of copyright (what are the rights of the copyright holder)</a:t>
            </a:r>
          </a:p>
          <a:p>
            <a:pPr lvl="1"/>
            <a:r>
              <a:rPr lang="en-US" dirty="0" smtClean="0"/>
              <a:t>exemptions to these implications</a:t>
            </a:r>
          </a:p>
          <a:p>
            <a:pPr lvl="2"/>
            <a:r>
              <a:rPr lang="en-US" dirty="0" smtClean="0"/>
              <a:t>in general</a:t>
            </a:r>
          </a:p>
          <a:p>
            <a:pPr lvl="2"/>
            <a:r>
              <a:rPr lang="en-US" dirty="0" smtClean="0"/>
              <a:t>to library and archives in particular</a:t>
            </a:r>
          </a:p>
          <a:p>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basics of copyright (as relevant here)</a:t>
            </a:r>
          </a:p>
          <a:p>
            <a:r>
              <a:rPr lang="en-US" dirty="0" smtClean="0"/>
              <a:t>copyright history</a:t>
            </a:r>
          </a:p>
          <a:p>
            <a:r>
              <a:rPr lang="en-US" dirty="0" smtClean="0"/>
              <a:t>what can be copyrighted</a:t>
            </a:r>
          </a:p>
          <a:p>
            <a:r>
              <a:rPr lang="en-US" dirty="0" smtClean="0"/>
              <a:t>how long does it last (complicated)</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a:t>
            </a:r>
            <a:endParaRPr lang="en-US" dirty="0"/>
          </a:p>
        </p:txBody>
      </p:sp>
      <p:sp>
        <p:nvSpPr>
          <p:cNvPr id="3" name="Content Placeholder 2"/>
          <p:cNvSpPr>
            <a:spLocks noGrp="1"/>
          </p:cNvSpPr>
          <p:nvPr>
            <p:ph idx="1"/>
          </p:nvPr>
        </p:nvSpPr>
        <p:spPr/>
        <p:txBody>
          <a:bodyPr/>
          <a:lstStyle/>
          <a:p>
            <a:r>
              <a:rPr lang="en-US" dirty="0" smtClean="0"/>
              <a:t>US Constitution, Article I, Section 8 authorizes Congress to enact laws “To promote the Progress of Science and useful Arts, by securing for limited Times to Authors and Inventors the exclusive Right to their respective Writings and Discoveries.” </a:t>
            </a:r>
          </a:p>
          <a:p>
            <a:r>
              <a:rPr lang="en-US" dirty="0" smtClean="0"/>
              <a:t>The current use of copyright laws is a travesty of these objectives.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conditions</a:t>
            </a:r>
            <a:endParaRPr lang="en-US" dirty="0"/>
          </a:p>
        </p:txBody>
      </p:sp>
      <p:sp>
        <p:nvSpPr>
          <p:cNvPr id="3" name="Content Placeholder 2"/>
          <p:cNvSpPr>
            <a:spLocks noGrp="1"/>
          </p:cNvSpPr>
          <p:nvPr>
            <p:ph idx="1"/>
          </p:nvPr>
        </p:nvSpPr>
        <p:spPr/>
        <p:txBody>
          <a:bodyPr/>
          <a:lstStyle/>
          <a:p>
            <a:r>
              <a:rPr lang="en-US" sz="3600" dirty="0" smtClean="0"/>
              <a:t>The work or subject matter must fall within a category of material protected by copyright.</a:t>
            </a:r>
          </a:p>
          <a:p>
            <a:r>
              <a:rPr lang="en-US" sz="3600" dirty="0" smtClean="0"/>
              <a:t>Copyright must subsist in that particular work or subject matter, having regard to its originality, authorship, and fixity.</a:t>
            </a:r>
          </a:p>
          <a:p>
            <a:r>
              <a:rPr lang="en-US" sz="3600" dirty="0" smtClean="0"/>
              <a:t>Copyright must not have expired.</a:t>
            </a: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a:t>
            </a:r>
            <a:endParaRPr lang="en-US" dirty="0"/>
          </a:p>
        </p:txBody>
      </p:sp>
      <p:sp>
        <p:nvSpPr>
          <p:cNvPr id="3" name="Content Placeholder 2"/>
          <p:cNvSpPr>
            <a:spLocks noGrp="1"/>
          </p:cNvSpPr>
          <p:nvPr>
            <p:ph idx="1"/>
          </p:nvPr>
        </p:nvSpPr>
        <p:spPr>
          <a:xfrm>
            <a:off x="457200" y="1600200"/>
            <a:ext cx="8229600" cy="4724400"/>
          </a:xfrm>
        </p:spPr>
        <p:txBody>
          <a:bodyPr/>
          <a:lstStyle/>
          <a:p>
            <a:r>
              <a:rPr lang="en-US" dirty="0" smtClean="0"/>
              <a:t>The library textbooks are hopelessly short and confused about this topic.</a:t>
            </a:r>
          </a:p>
          <a:p>
            <a:r>
              <a:rPr lang="en-US" dirty="0" smtClean="0"/>
              <a:t>I have most of what I have here from my own experience.</a:t>
            </a:r>
          </a:p>
          <a:p>
            <a:r>
              <a:rPr lang="en-US" dirty="0" smtClean="0"/>
              <a:t>I recommend Wikipedia, it has fascinating articles about these topics.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vs. possession</a:t>
            </a:r>
            <a:endParaRPr lang="en-US" dirty="0"/>
          </a:p>
        </p:txBody>
      </p:sp>
      <p:sp>
        <p:nvSpPr>
          <p:cNvPr id="3" name="Content Placeholder 2"/>
          <p:cNvSpPr>
            <a:spLocks noGrp="1"/>
          </p:cNvSpPr>
          <p:nvPr>
            <p:ph idx="1"/>
          </p:nvPr>
        </p:nvSpPr>
        <p:spPr>
          <a:xfrm>
            <a:off x="457200" y="1600200"/>
            <a:ext cx="8229600" cy="4800600"/>
          </a:xfrm>
        </p:spPr>
        <p:txBody>
          <a:bodyPr/>
          <a:lstStyle/>
          <a:p>
            <a:r>
              <a:rPr lang="en-US" sz="3600" dirty="0" smtClean="0"/>
              <a:t>Purchasing a copy of a copyrighted work does not create a transfer of copyright. </a:t>
            </a:r>
          </a:p>
          <a:p>
            <a:r>
              <a:rPr lang="en-US" sz="3600" dirty="0" smtClean="0"/>
              <a:t>This even holds when the object is unique,  like say a painting. Copyright transfer would have to be negotiated explicitly in writing at the transfer of ownership.  </a:t>
            </a:r>
            <a:endParaRPr lang="en-US" sz="3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domain (henceforth: PD)</a:t>
            </a:r>
            <a:endParaRPr lang="en-US" dirty="0"/>
          </a:p>
        </p:txBody>
      </p:sp>
      <p:sp>
        <p:nvSpPr>
          <p:cNvPr id="3" name="Content Placeholder 2"/>
          <p:cNvSpPr>
            <a:spLocks noGrp="1"/>
          </p:cNvSpPr>
          <p:nvPr>
            <p:ph idx="1"/>
          </p:nvPr>
        </p:nvSpPr>
        <p:spPr/>
        <p:txBody>
          <a:bodyPr/>
          <a:lstStyle/>
          <a:p>
            <a:r>
              <a:rPr lang="en-US" sz="3600" dirty="0" smtClean="0"/>
              <a:t>Works that are not affected by copyright are said to be in the public domain. </a:t>
            </a:r>
          </a:p>
          <a:p>
            <a:r>
              <a:rPr lang="en-US" sz="3600" dirty="0" smtClean="0"/>
              <a:t>Works automatically enter the public domain after a certain time.</a:t>
            </a:r>
          </a:p>
          <a:p>
            <a:r>
              <a:rPr lang="en-US" sz="3600" dirty="0" smtClean="0"/>
              <a:t>But copyright holders appear to be constantly able to extend the terms.</a:t>
            </a:r>
          </a:p>
          <a:p>
            <a:endParaRPr lang="en-US" sz="36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is for expressions</a:t>
            </a:r>
            <a:endParaRPr lang="en-US" dirty="0"/>
          </a:p>
        </p:txBody>
      </p:sp>
      <p:sp>
        <p:nvSpPr>
          <p:cNvPr id="3" name="Content Placeholder 2"/>
          <p:cNvSpPr>
            <a:spLocks noGrp="1"/>
          </p:cNvSpPr>
          <p:nvPr>
            <p:ph idx="1"/>
          </p:nvPr>
        </p:nvSpPr>
        <p:spPr/>
        <p:txBody>
          <a:bodyPr/>
          <a:lstStyle/>
          <a:p>
            <a:r>
              <a:rPr lang="en-US" sz="3600" dirty="0" smtClean="0"/>
              <a:t>Ideas and facts can not be copyrighted.</a:t>
            </a:r>
          </a:p>
          <a:p>
            <a:r>
              <a:rPr lang="en-US" sz="3600" dirty="0" smtClean="0"/>
              <a:t>Expressions of ideas and facts can be copyrighted.</a:t>
            </a:r>
          </a:p>
          <a:p>
            <a:r>
              <a:rPr lang="en-US" sz="3600" dirty="0" smtClean="0"/>
              <a:t>If an expression is simple, copying the expression is not likely to be in violation of any copyright owner’s rights. </a:t>
            </a:r>
            <a:endParaRPr lang="en-US" sz="36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governance</a:t>
            </a:r>
            <a:endParaRPr lang="en-US" dirty="0"/>
          </a:p>
        </p:txBody>
      </p:sp>
      <p:sp>
        <p:nvSpPr>
          <p:cNvPr id="3" name="Content Placeholder 2"/>
          <p:cNvSpPr>
            <a:spLocks noGrp="1"/>
          </p:cNvSpPr>
          <p:nvPr>
            <p:ph idx="1"/>
          </p:nvPr>
        </p:nvSpPr>
        <p:spPr/>
        <p:txBody>
          <a:bodyPr/>
          <a:lstStyle/>
          <a:p>
            <a:r>
              <a:rPr lang="en-US" dirty="0" smtClean="0"/>
              <a:t>US copyright is governed by the Copyright Act of 1976 as amended and incorporated in the United States Code as Title 17. </a:t>
            </a:r>
          </a:p>
          <a:p>
            <a:r>
              <a:rPr lang="en-US" dirty="0" smtClean="0"/>
              <a:t>We use USC 17 in the following to refer to this.</a:t>
            </a:r>
          </a:p>
          <a:p>
            <a:r>
              <a:rPr lang="en-US" dirty="0" smtClean="0"/>
              <a:t>There are unfortunately other sources of copyright governance</a:t>
            </a:r>
          </a:p>
          <a:p>
            <a:pPr lvl="1"/>
            <a:r>
              <a:rPr lang="en-US" dirty="0" smtClean="0"/>
              <a:t>Common law</a:t>
            </a:r>
          </a:p>
          <a:p>
            <a:pPr lvl="1"/>
            <a:r>
              <a:rPr lang="en-US" dirty="0" smtClean="0"/>
              <a:t>International treatise</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law</a:t>
            </a:r>
            <a:endParaRPr lang="en-US" dirty="0"/>
          </a:p>
        </p:txBody>
      </p:sp>
      <p:sp>
        <p:nvSpPr>
          <p:cNvPr id="3" name="Content Placeholder 2"/>
          <p:cNvSpPr>
            <a:spLocks noGrp="1"/>
          </p:cNvSpPr>
          <p:nvPr>
            <p:ph idx="1"/>
          </p:nvPr>
        </p:nvSpPr>
        <p:spPr/>
        <p:txBody>
          <a:bodyPr/>
          <a:lstStyle/>
          <a:p>
            <a:r>
              <a:rPr lang="en-US" dirty="0" smtClean="0"/>
              <a:t>Works that are not protected by federal copyright laws may still be protected by what is often called “common law copyright.” </a:t>
            </a:r>
          </a:p>
          <a:p>
            <a:r>
              <a:rPr lang="en-US" dirty="0" smtClean="0"/>
              <a:t>Common law </a:t>
            </a:r>
            <a:r>
              <a:rPr lang="en-US" smtClean="0"/>
              <a:t>copyright contains </a:t>
            </a:r>
            <a:endParaRPr lang="en-US" dirty="0" smtClean="0"/>
          </a:p>
          <a:p>
            <a:pPr lvl="1"/>
            <a:r>
              <a:rPr lang="en-US" dirty="0" smtClean="0"/>
              <a:t>state-based law </a:t>
            </a:r>
          </a:p>
          <a:p>
            <a:pPr lvl="1"/>
            <a:r>
              <a:rPr lang="en-US" dirty="0" smtClean="0"/>
              <a:t>extracts from judicial decisions. </a:t>
            </a:r>
          </a:p>
          <a:p>
            <a:r>
              <a:rPr lang="en-US" dirty="0" smtClean="0"/>
              <a:t>It can vary from state to state.</a:t>
            </a:r>
          </a:p>
          <a:p>
            <a:r>
              <a:rPr lang="en-US" dirty="0" smtClean="0"/>
              <a:t>Implications of common law are minor.</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a:t>
            </a:r>
            <a:r>
              <a:rPr lang="en-US" dirty="0" smtClean="0"/>
              <a:t>treaties</a:t>
            </a:r>
            <a:endParaRPr lang="en-US" dirty="0"/>
          </a:p>
        </p:txBody>
      </p:sp>
      <p:sp>
        <p:nvSpPr>
          <p:cNvPr id="3" name="Content Placeholder 2"/>
          <p:cNvSpPr>
            <a:spLocks noGrp="1"/>
          </p:cNvSpPr>
          <p:nvPr>
            <p:ph idx="1"/>
          </p:nvPr>
        </p:nvSpPr>
        <p:spPr/>
        <p:txBody>
          <a:bodyPr/>
          <a:lstStyle/>
          <a:p>
            <a:r>
              <a:rPr lang="en-US" dirty="0" smtClean="0"/>
              <a:t>The most important here is the Berne convention.</a:t>
            </a:r>
          </a:p>
          <a:p>
            <a:r>
              <a:rPr lang="en-US" dirty="0" smtClean="0"/>
              <a:t>The US were a late signatory, because traditionally copied things made abroad.</a:t>
            </a:r>
          </a:p>
          <a:p>
            <a:pPr>
              <a:buNone/>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of copyright</a:t>
            </a:r>
            <a:endParaRPr lang="en-US" dirty="0"/>
          </a:p>
        </p:txBody>
      </p:sp>
      <p:sp>
        <p:nvSpPr>
          <p:cNvPr id="3" name="Content Placeholder 2"/>
          <p:cNvSpPr>
            <a:spLocks noGrp="1"/>
          </p:cNvSpPr>
          <p:nvPr>
            <p:ph idx="1"/>
          </p:nvPr>
        </p:nvSpPr>
        <p:spPr/>
        <p:txBody>
          <a:bodyPr/>
          <a:lstStyle/>
          <a:p>
            <a:r>
              <a:rPr lang="en-US" dirty="0" smtClean="0"/>
              <a:t>1709: The first copyright act, the “Statute of Anne,” passes in England. It grants copyright protection to the authors of books.</a:t>
            </a:r>
          </a:p>
          <a:p>
            <a:r>
              <a:rPr lang="en-US" dirty="0" smtClean="0"/>
              <a:t>1787: U.S. Constitution in Article 1, Section 8, authorizes Congress to pass copyright and patent legislation.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 in specific legislation</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1790: First federal copyright statute passes. Protection is limited to maps, charts, and books. Duration is for 14 years, with the possibility of a 14-year renewal term if the author is still living.</a:t>
            </a:r>
          </a:p>
          <a:p>
            <a:r>
              <a:rPr lang="en-US" dirty="0" smtClean="0"/>
              <a:t>1831: Term extends to 28 years with the possibility of a 14-year extension. Protection extends to published music, which is protected against reproduction, but not performance.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extensions</a:t>
            </a:r>
            <a:endParaRPr lang="en-US" dirty="0"/>
          </a:p>
        </p:txBody>
      </p:sp>
      <p:sp>
        <p:nvSpPr>
          <p:cNvPr id="3" name="Content Placeholder 2"/>
          <p:cNvSpPr>
            <a:spLocks noGrp="1"/>
          </p:cNvSpPr>
          <p:nvPr>
            <p:ph idx="1"/>
          </p:nvPr>
        </p:nvSpPr>
        <p:spPr/>
        <p:txBody>
          <a:bodyPr/>
          <a:lstStyle/>
          <a:p>
            <a:r>
              <a:rPr lang="en-US" sz="3600" dirty="0" smtClean="0"/>
              <a:t>1856: Copyright protection for dramatic public performances is added.</a:t>
            </a:r>
          </a:p>
          <a:p>
            <a:r>
              <a:rPr lang="en-US" sz="3600" dirty="0" smtClean="0"/>
              <a:t>1865: Photographs and negatives become eligible for copyright protection.</a:t>
            </a:r>
          </a:p>
          <a:p>
            <a:r>
              <a:rPr lang="en-US" sz="3600" dirty="0" smtClean="0"/>
              <a:t>1870: Copyright protection for dramatic works, pantomimes, paintings, drawings, and sculpture is added.</a:t>
            </a:r>
          </a:p>
          <a:p>
            <a:endParaRPr lang="en-US" sz="3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dimension starts</a:t>
            </a:r>
            <a:endParaRPr lang="en-US" dirty="0"/>
          </a:p>
        </p:txBody>
      </p:sp>
      <p:sp>
        <p:nvSpPr>
          <p:cNvPr id="3" name="Content Placeholder 2"/>
          <p:cNvSpPr>
            <a:spLocks noGrp="1"/>
          </p:cNvSpPr>
          <p:nvPr>
            <p:ph idx="1"/>
          </p:nvPr>
        </p:nvSpPr>
        <p:spPr/>
        <p:txBody>
          <a:bodyPr/>
          <a:lstStyle/>
          <a:p>
            <a:r>
              <a:rPr lang="en-US" sz="3600" dirty="0" smtClean="0"/>
              <a:t>1886: Formulation of the Berne Convention for the Protection of Literary and Artistic Works. </a:t>
            </a:r>
          </a:p>
          <a:p>
            <a:r>
              <a:rPr lang="en-US" sz="3600" dirty="0" smtClean="0"/>
              <a:t>1891: First U.S. copyright protection for foreign works. Protection for pe</a:t>
            </a:r>
            <a:r>
              <a:rPr lang="en-US" sz="4000" dirty="0" smtClean="0"/>
              <a:t>r</a:t>
            </a:r>
            <a:r>
              <a:rPr lang="en-US" sz="3600" dirty="0" smtClean="0"/>
              <a:t>formed music is added. </a:t>
            </a:r>
          </a:p>
          <a:p>
            <a:endParaRPr lang="en-US" sz="3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t>all gone to a number</a:t>
            </a:r>
            <a:endParaRPr lang="en-GB" dirty="0"/>
          </a:p>
        </p:txBody>
      </p:sp>
      <p:sp>
        <p:nvSpPr>
          <p:cNvPr id="3074"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In all modern information system, information is stored to be treated on a computer.</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computer can only deal with numbers.</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As a consequence all information has to be converted into a number.</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It's a huge job. </a:t>
            </a:r>
            <a:endParaRPr lang="en-GB" dirty="0" smtClean="0"/>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smtClean="0"/>
              <a:t>Let’s look at the ground, numbers. </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1909 copyright act</a:t>
            </a:r>
            <a:endParaRPr lang="en-US" dirty="0"/>
          </a:p>
        </p:txBody>
      </p:sp>
      <p:sp>
        <p:nvSpPr>
          <p:cNvPr id="3" name="Content Placeholder 2"/>
          <p:cNvSpPr>
            <a:spLocks noGrp="1"/>
          </p:cNvSpPr>
          <p:nvPr>
            <p:ph idx="1"/>
          </p:nvPr>
        </p:nvSpPr>
        <p:spPr/>
        <p:txBody>
          <a:bodyPr/>
          <a:lstStyle/>
          <a:p>
            <a:r>
              <a:rPr lang="en-US" sz="3600" dirty="0" smtClean="0"/>
              <a:t>1909: Copyright act makes major changes. It broadens the definition of works of authorship and extends terms to 28 years with the possibility of a 28-year renewal.</a:t>
            </a:r>
          </a:p>
          <a:p>
            <a:r>
              <a:rPr lang="en-US" sz="3600" dirty="0" smtClean="0"/>
              <a:t>1912: Movies are afforded copyright protection.</a:t>
            </a:r>
          </a:p>
          <a:p>
            <a:endParaRPr lang="en-US" sz="36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war</a:t>
            </a:r>
            <a:endParaRPr lang="en-US" dirty="0"/>
          </a:p>
        </p:txBody>
      </p:sp>
      <p:sp>
        <p:nvSpPr>
          <p:cNvPr id="3" name="Content Placeholder 2"/>
          <p:cNvSpPr>
            <a:spLocks noGrp="1"/>
          </p:cNvSpPr>
          <p:nvPr>
            <p:ph idx="1"/>
          </p:nvPr>
        </p:nvSpPr>
        <p:spPr/>
        <p:txBody>
          <a:bodyPr/>
          <a:lstStyle/>
          <a:p>
            <a:r>
              <a:rPr lang="en-US" sz="3600" dirty="0" smtClean="0"/>
              <a:t>1955: United States becomes a signatory to the Universal Copyright Convention (UCC), affording U.S. authors expanded protection abroad.</a:t>
            </a:r>
          </a:p>
          <a:p>
            <a:r>
              <a:rPr lang="en-US" sz="3600" dirty="0" smtClean="0"/>
              <a:t>1972: Sound recordings receive federal copyright protection.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copyright act</a:t>
            </a:r>
            <a:endParaRPr lang="en-US" dirty="0"/>
          </a:p>
        </p:txBody>
      </p:sp>
      <p:sp>
        <p:nvSpPr>
          <p:cNvPr id="3" name="Content Placeholder 2"/>
          <p:cNvSpPr>
            <a:spLocks noGrp="1"/>
          </p:cNvSpPr>
          <p:nvPr>
            <p:ph idx="1"/>
          </p:nvPr>
        </p:nvSpPr>
        <p:spPr/>
        <p:txBody>
          <a:bodyPr/>
          <a:lstStyle/>
          <a:p>
            <a:r>
              <a:rPr lang="en-US" dirty="0" smtClean="0"/>
              <a:t>1976: Copyright Act of 1976, (went into effect in 1978). It makes a number of major revisions to U.S. copyright, including:</a:t>
            </a:r>
          </a:p>
          <a:p>
            <a:pPr lvl="1"/>
            <a:r>
              <a:rPr lang="en-US" dirty="0" smtClean="0"/>
              <a:t>granting federal protection to unpublished items</a:t>
            </a:r>
          </a:p>
          <a:p>
            <a:pPr lvl="1"/>
            <a:r>
              <a:rPr lang="en-US" dirty="0" smtClean="0"/>
              <a:t>calculating copyright duration based on life of the author +50 years</a:t>
            </a:r>
          </a:p>
          <a:p>
            <a:pPr lvl="1"/>
            <a:r>
              <a:rPr lang="en-US" dirty="0" smtClean="0"/>
              <a:t>codifying the judicial doctrine of fair use</a:t>
            </a:r>
          </a:p>
          <a:p>
            <a:pPr lvl="1"/>
            <a:r>
              <a:rPr lang="en-US" dirty="0" smtClean="0"/>
              <a:t>and adding specific exemptions for libraries and archives in Section 108.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lstStyle/>
          <a:p>
            <a:r>
              <a:rPr lang="en-US" dirty="0" smtClean="0"/>
              <a:t>Berne convention &amp; renewals</a:t>
            </a:r>
            <a:endParaRPr lang="en-US" dirty="0"/>
          </a:p>
        </p:txBody>
      </p:sp>
      <p:sp>
        <p:nvSpPr>
          <p:cNvPr id="3" name="Content Placeholder 2"/>
          <p:cNvSpPr>
            <a:spLocks noGrp="1"/>
          </p:cNvSpPr>
          <p:nvPr>
            <p:ph idx="1"/>
          </p:nvPr>
        </p:nvSpPr>
        <p:spPr/>
        <p:txBody>
          <a:bodyPr/>
          <a:lstStyle/>
          <a:p>
            <a:r>
              <a:rPr lang="en-US" dirty="0" smtClean="0"/>
              <a:t>1988: The United States joins the Berne Convention. This leads to the eventual dismantling of all formal requirements (notice, registration, renewal) for copyright.</a:t>
            </a:r>
          </a:p>
          <a:p>
            <a:r>
              <a:rPr lang="en-US" dirty="0" smtClean="0"/>
              <a:t>1990: Works of architecture receive federal copyright protection.</a:t>
            </a:r>
          </a:p>
          <a:p>
            <a:r>
              <a:rPr lang="en-US" dirty="0" smtClean="0"/>
              <a:t>1992: Copyright renewal is made automatic. All works published from 1964 to 1978 are given an automatic 75-year term.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 and digital adoption</a:t>
            </a:r>
            <a:endParaRPr lang="en-US" dirty="0"/>
          </a:p>
        </p:txBody>
      </p:sp>
      <p:sp>
        <p:nvSpPr>
          <p:cNvPr id="3" name="Content Placeholder 2"/>
          <p:cNvSpPr>
            <a:spLocks noGrp="1"/>
          </p:cNvSpPr>
          <p:nvPr>
            <p:ph idx="1"/>
          </p:nvPr>
        </p:nvSpPr>
        <p:spPr/>
        <p:txBody>
          <a:bodyPr/>
          <a:lstStyle/>
          <a:p>
            <a:r>
              <a:rPr lang="en-US" dirty="0" smtClean="0"/>
              <a:t>1998 Sonny Bono Copyright Extension Act extends almost all copyrights by another 20 years.</a:t>
            </a:r>
          </a:p>
          <a:p>
            <a:r>
              <a:rPr lang="en-US" dirty="0" smtClean="0"/>
              <a:t>1998 Digital Millennium Copyright Act gives online service providers some important safe harbors from copyright-infringement suits.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smtClean="0"/>
              <a:t>“stuff” that can be copyrighted</a:t>
            </a:r>
          </a:p>
        </p:txBody>
      </p:sp>
      <p:sp>
        <p:nvSpPr>
          <p:cNvPr id="32771" name="Rectangle 3"/>
          <p:cNvSpPr>
            <a:spLocks noGrp="1"/>
          </p:cNvSpPr>
          <p:nvPr>
            <p:ph type="body" idx="1"/>
          </p:nvPr>
        </p:nvSpPr>
        <p:spPr/>
        <p:txBody>
          <a:bodyPr/>
          <a:lstStyle/>
          <a:p>
            <a:r>
              <a:rPr lang="en-US" smtClean="0"/>
              <a:t>The US copyright act sets out what can be copyrighted.</a:t>
            </a:r>
          </a:p>
          <a:p>
            <a:r>
              <a:rPr lang="en-US" smtClean="0"/>
              <a:t>But it does not furnish an exhaustive list. </a:t>
            </a:r>
          </a:p>
          <a:p>
            <a:r>
              <a:rPr lang="en-US" smtClean="0"/>
              <a:t>It gives examples in 17 USC § 102.</a:t>
            </a:r>
          </a:p>
          <a:p>
            <a:r>
              <a:rPr lang="en-US" smtClean="0"/>
              <a:t>| we go through some of these|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US" smtClean="0"/>
              <a:t>literary works</a:t>
            </a:r>
          </a:p>
        </p:txBody>
      </p:sp>
      <p:sp>
        <p:nvSpPr>
          <p:cNvPr id="33795" name="Rectangle 3"/>
          <p:cNvSpPr>
            <a:spLocks noGrp="1"/>
          </p:cNvSpPr>
          <p:nvPr>
            <p:ph type="body" idx="1"/>
          </p:nvPr>
        </p:nvSpPr>
        <p:spPr/>
        <p:txBody>
          <a:bodyPr/>
          <a:lstStyle/>
          <a:p>
            <a:r>
              <a:rPr lang="en-US" smtClean="0"/>
              <a:t>This covers non-dramatic textual works</a:t>
            </a:r>
          </a:p>
          <a:p>
            <a:pPr lvl="1"/>
            <a:r>
              <a:rPr lang="en-US" smtClean="0"/>
              <a:t>web sites</a:t>
            </a:r>
          </a:p>
          <a:p>
            <a:pPr lvl="1"/>
            <a:r>
              <a:rPr lang="en-US" smtClean="0"/>
              <a:t>emails</a:t>
            </a:r>
          </a:p>
          <a:p>
            <a:pPr lvl="1"/>
            <a:r>
              <a:rPr lang="en-US" smtClean="0"/>
              <a:t>toilet wall engravings</a:t>
            </a:r>
          </a:p>
          <a:p>
            <a:pPr lvl="1"/>
            <a:r>
              <a:rPr lang="en-US" smtClean="0"/>
              <a:t>speeches</a:t>
            </a:r>
          </a:p>
          <a:p>
            <a:pPr lvl="1"/>
            <a:r>
              <a:rPr lang="en-US" smtClean="0"/>
              <a:t>advertisements</a:t>
            </a:r>
          </a:p>
          <a:p>
            <a:endParaRPr lang="en-US" smtClean="0"/>
          </a:p>
          <a:p>
            <a:endParaRPr lang="en-US"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r>
              <a:rPr lang="en-US" smtClean="0"/>
              <a:t>musical works</a:t>
            </a:r>
          </a:p>
        </p:txBody>
      </p:sp>
      <p:sp>
        <p:nvSpPr>
          <p:cNvPr id="34819" name="Rectangle 3"/>
          <p:cNvSpPr>
            <a:spLocks noGrp="1"/>
          </p:cNvSpPr>
          <p:nvPr>
            <p:ph type="body" idx="1"/>
          </p:nvPr>
        </p:nvSpPr>
        <p:spPr/>
        <p:txBody>
          <a:bodyPr/>
          <a:lstStyle/>
          <a:p>
            <a:r>
              <a:rPr lang="en-US" dirty="0" smtClean="0"/>
              <a:t>The copyright act gives no definition.</a:t>
            </a:r>
          </a:p>
          <a:p>
            <a:r>
              <a:rPr lang="en-US" dirty="0" smtClean="0"/>
              <a:t>It covers new compositions and arrangements of older ones. </a:t>
            </a:r>
          </a:p>
          <a:p>
            <a:r>
              <a:rPr lang="en-US" dirty="0" smtClean="0"/>
              <a:t>The performance generate a separate copyright.</a:t>
            </a:r>
          </a:p>
          <a:p>
            <a:r>
              <a:rPr lang="en-US" dirty="0" smtClean="0"/>
              <a:t>The owner of a copyrighted music work has an additional privilege to make or authorize the first recording.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274638"/>
            <a:ext cx="8229600" cy="1249362"/>
          </a:xfrm>
        </p:spPr>
        <p:txBody>
          <a:bodyPr/>
          <a:lstStyle/>
          <a:p>
            <a:r>
              <a:rPr lang="en-US" sz="4000" smtClean="0"/>
              <a:t>dramatic works, including accompanying music</a:t>
            </a:r>
          </a:p>
        </p:txBody>
      </p:sp>
      <p:sp>
        <p:nvSpPr>
          <p:cNvPr id="35843" name="Rectangle 3"/>
          <p:cNvSpPr>
            <a:spLocks noGrp="1"/>
          </p:cNvSpPr>
          <p:nvPr>
            <p:ph type="body" idx="1"/>
          </p:nvPr>
        </p:nvSpPr>
        <p:spPr/>
        <p:txBody>
          <a:bodyPr/>
          <a:lstStyle/>
          <a:p>
            <a:r>
              <a:rPr lang="en-US" dirty="0" smtClean="0"/>
              <a:t>These are literary works intended to be performed.</a:t>
            </a:r>
          </a:p>
          <a:p>
            <a:r>
              <a:rPr lang="en-US" dirty="0" smtClean="0"/>
              <a:t>As with musical works, the performance may have a separate copyright attached to it.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sz="4000" smtClean="0"/>
              <a:t>pantomimes and choreographic works</a:t>
            </a:r>
          </a:p>
        </p:txBody>
      </p:sp>
      <p:sp>
        <p:nvSpPr>
          <p:cNvPr id="36867" name="Rectangle 3"/>
          <p:cNvSpPr>
            <a:spLocks noGrp="1"/>
          </p:cNvSpPr>
          <p:nvPr>
            <p:ph type="body" idx="1"/>
          </p:nvPr>
        </p:nvSpPr>
        <p:spPr/>
        <p:txBody>
          <a:bodyPr/>
          <a:lstStyle/>
          <a:p>
            <a:r>
              <a:rPr lang="en-US" smtClean="0"/>
              <a:t>Simple dance steps can not be copyrighted.</a:t>
            </a:r>
          </a:p>
          <a:p>
            <a:r>
              <a:rPr lang="en-US" smtClean="0"/>
              <a:t>The works will have to be written out in some notation in order to achieve tangible form.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a bit</a:t>
            </a:r>
          </a:p>
        </p:txBody>
      </p:sp>
      <p:sp>
        <p:nvSpPr>
          <p:cNvPr id="8194"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bit is the elementary unit of information.</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It takes a binary value. We can label it true/false, black/white, +/-, etc.</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Every piece of information in all modern information storage systems has to be reduced to a sequence of bits.</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We will denote them 0/1 here.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r>
              <a:rPr lang="en-US" smtClean="0"/>
              <a:t>pictorial, graphic, sculptural work</a:t>
            </a:r>
          </a:p>
        </p:txBody>
      </p:sp>
      <p:sp>
        <p:nvSpPr>
          <p:cNvPr id="37891" name="Rectangle 3"/>
          <p:cNvSpPr>
            <a:spLocks noGrp="1"/>
          </p:cNvSpPr>
          <p:nvPr>
            <p:ph type="body" idx="1"/>
          </p:nvPr>
        </p:nvSpPr>
        <p:spPr/>
        <p:txBody>
          <a:bodyPr/>
          <a:lstStyle/>
          <a:p>
            <a:r>
              <a:rPr lang="en-US" smtClean="0"/>
              <a:t>§ 101 of US Copyright Act lists those as </a:t>
            </a:r>
          </a:p>
          <a:p>
            <a:pPr lvl="1"/>
            <a:r>
              <a:rPr lang="en-US" smtClean="0"/>
              <a:t>works of fine graphic and applied art</a:t>
            </a:r>
          </a:p>
          <a:p>
            <a:pPr lvl="1"/>
            <a:r>
              <a:rPr lang="en-US" smtClean="0"/>
              <a:t>photographs</a:t>
            </a:r>
          </a:p>
          <a:p>
            <a:pPr lvl="1"/>
            <a:r>
              <a:rPr lang="en-US" smtClean="0"/>
              <a:t>print and art reproductions</a:t>
            </a:r>
          </a:p>
          <a:p>
            <a:pPr lvl="1"/>
            <a:r>
              <a:rPr lang="en-US" smtClean="0"/>
              <a:t>maps, charts globes and other cartographic works</a:t>
            </a:r>
          </a:p>
          <a:p>
            <a:pPr lvl="1"/>
            <a:r>
              <a:rPr lang="en-US" smtClean="0"/>
              <a:t>diagrams models and technical drawings</a:t>
            </a:r>
          </a:p>
          <a:p>
            <a:pPr lvl="1"/>
            <a:r>
              <a:rPr lang="en-US" smtClean="0"/>
              <a:t>architectural works</a:t>
            </a:r>
          </a:p>
          <a:p>
            <a:pPr lvl="1"/>
            <a:endParaRPr lang="en-US"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lstStyle/>
          <a:p>
            <a:r>
              <a:rPr lang="en-US" dirty="0" smtClean="0"/>
              <a:t>no copyright in useful articles</a:t>
            </a:r>
          </a:p>
        </p:txBody>
      </p:sp>
      <p:sp>
        <p:nvSpPr>
          <p:cNvPr id="38915" name="Rectangle 3"/>
          <p:cNvSpPr>
            <a:spLocks noGrp="1"/>
          </p:cNvSpPr>
          <p:nvPr>
            <p:ph type="body" idx="1"/>
          </p:nvPr>
        </p:nvSpPr>
        <p:spPr/>
        <p:txBody>
          <a:bodyPr/>
          <a:lstStyle/>
          <a:p>
            <a:r>
              <a:rPr lang="en-US" smtClean="0"/>
              <a:t>Such things don’t usually get copyright protection. </a:t>
            </a:r>
          </a:p>
          <a:p>
            <a:r>
              <a:rPr lang="en-US" smtClean="0"/>
              <a:t>Copyright can protect artistic aspect of useful articles of these aspect can be separately identified. </a:t>
            </a:r>
          </a:p>
          <a:p>
            <a:r>
              <a:rPr lang="en-US" smtClean="0"/>
              <a:t>This is an important grey area.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r>
              <a:rPr lang="en-US" smtClean="0"/>
              <a:t>audiovisual works </a:t>
            </a:r>
          </a:p>
        </p:txBody>
      </p:sp>
      <p:sp>
        <p:nvSpPr>
          <p:cNvPr id="39939" name="Rectangle 3"/>
          <p:cNvSpPr>
            <a:spLocks noGrp="1"/>
          </p:cNvSpPr>
          <p:nvPr>
            <p:ph type="body" idx="1"/>
          </p:nvPr>
        </p:nvSpPr>
        <p:spPr/>
        <p:txBody>
          <a:bodyPr/>
          <a:lstStyle/>
          <a:p>
            <a:r>
              <a:rPr lang="en-US" smtClean="0"/>
              <a:t>“consist of a series of images which are intrinsically related intended to be shown by the use of machines …”</a:t>
            </a:r>
          </a:p>
          <a:p>
            <a:r>
              <a:rPr lang="en-US" smtClean="0"/>
              <a:t>Motion picture are a specific type.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mtClean="0"/>
              <a:t>sound recordings</a:t>
            </a:r>
          </a:p>
        </p:txBody>
      </p:sp>
      <p:sp>
        <p:nvSpPr>
          <p:cNvPr id="31747" name="Rectangle 3"/>
          <p:cNvSpPr>
            <a:spLocks noGrp="1"/>
          </p:cNvSpPr>
          <p:nvPr>
            <p:ph type="body" idx="1"/>
          </p:nvPr>
        </p:nvSpPr>
        <p:spPr/>
        <p:txBody>
          <a:bodyPr/>
          <a:lstStyle/>
          <a:p>
            <a:pPr>
              <a:lnSpc>
                <a:spcPct val="90000"/>
              </a:lnSpc>
            </a:pPr>
            <a:r>
              <a:rPr lang="en-US" smtClean="0"/>
              <a:t>These enjoy federal copyright protection since 1972.</a:t>
            </a:r>
          </a:p>
          <a:p>
            <a:pPr>
              <a:lnSpc>
                <a:spcPct val="90000"/>
              </a:lnSpc>
            </a:pPr>
            <a:r>
              <a:rPr lang="en-US" smtClean="0"/>
              <a:t>They are “works that result from the fixation of a series of musical, spoken or other sounds …”</a:t>
            </a:r>
          </a:p>
          <a:p>
            <a:pPr>
              <a:lnSpc>
                <a:spcPct val="90000"/>
              </a:lnSpc>
            </a:pPr>
            <a:r>
              <a:rPr lang="en-US" smtClean="0"/>
              <a:t>This excludes the sound of an audiovisual work.</a:t>
            </a:r>
          </a:p>
          <a:p>
            <a:pPr>
              <a:lnSpc>
                <a:spcPct val="90000"/>
              </a:lnSpc>
            </a:pPr>
            <a:r>
              <a:rPr lang="en-US" smtClean="0"/>
              <a:t>Making  soundalike recording is not an infringement of sound recording copyright.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smtClean="0"/>
              <a:t>architectural works</a:t>
            </a:r>
          </a:p>
        </p:txBody>
      </p:sp>
      <p:sp>
        <p:nvSpPr>
          <p:cNvPr id="40963" name="Rectangle 3"/>
          <p:cNvSpPr>
            <a:spLocks noGrp="1"/>
          </p:cNvSpPr>
          <p:nvPr>
            <p:ph type="body" idx="1"/>
          </p:nvPr>
        </p:nvSpPr>
        <p:spPr/>
        <p:txBody>
          <a:bodyPr/>
          <a:lstStyle/>
          <a:p>
            <a:r>
              <a:rPr lang="en-US" smtClean="0"/>
              <a:t>These were granted protection by Congress in 1990.</a:t>
            </a:r>
          </a:p>
          <a:p>
            <a:r>
              <a:rPr lang="en-US" smtClean="0"/>
              <a:t>It only applies to buildings built after 1990 or build before 2002 using plans that were unpublished before 1990. </a:t>
            </a:r>
          </a:p>
          <a:p>
            <a:r>
              <a:rPr lang="en-US" smtClean="0"/>
              <a:t>Copyright holder can not prevent photgraphs of the building.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r>
              <a:rPr lang="en-US" smtClean="0"/>
              <a:t>government works</a:t>
            </a:r>
          </a:p>
        </p:txBody>
      </p:sp>
      <p:sp>
        <p:nvSpPr>
          <p:cNvPr id="41987" name="Rectangle 3"/>
          <p:cNvSpPr>
            <a:spLocks noGrp="1"/>
          </p:cNvSpPr>
          <p:nvPr>
            <p:ph type="body" idx="1"/>
          </p:nvPr>
        </p:nvSpPr>
        <p:spPr/>
        <p:txBody>
          <a:bodyPr/>
          <a:lstStyle/>
          <a:p>
            <a:r>
              <a:rPr lang="en-US" dirty="0" smtClean="0"/>
              <a:t>Works “prepared by an officer or employee of the United States Government as part of that person’s official duties” are generally excluded from copyright. </a:t>
            </a:r>
          </a:p>
          <a:p>
            <a:r>
              <a:rPr lang="en-US" dirty="0" smtClean="0"/>
              <a:t>This means the Federal government.  </a:t>
            </a:r>
          </a:p>
          <a:p>
            <a:r>
              <a:rPr lang="en-US" dirty="0" smtClean="0"/>
              <a:t>Edicts of all level of government are not protected. </a:t>
            </a:r>
          </a:p>
          <a:p>
            <a:r>
              <a:rPr lang="en-US" dirty="0" smtClean="0"/>
              <a:t>All publications are still protected abroad.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r>
              <a:rPr lang="en-US" smtClean="0"/>
              <a:t>prerequisites for protection</a:t>
            </a:r>
          </a:p>
        </p:txBody>
      </p:sp>
      <p:sp>
        <p:nvSpPr>
          <p:cNvPr id="43011" name="Rectangle 3"/>
          <p:cNvSpPr>
            <a:spLocks noGrp="1"/>
          </p:cNvSpPr>
          <p:nvPr>
            <p:ph type="body" idx="1"/>
          </p:nvPr>
        </p:nvSpPr>
        <p:spPr/>
        <p:txBody>
          <a:bodyPr/>
          <a:lstStyle/>
          <a:p>
            <a:r>
              <a:rPr lang="en-US" dirty="0" smtClean="0"/>
              <a:t>To be protected works need:</a:t>
            </a:r>
          </a:p>
          <a:p>
            <a:pPr lvl="1"/>
            <a:r>
              <a:rPr lang="en-US" dirty="0" smtClean="0"/>
              <a:t>exit in tangible form</a:t>
            </a:r>
          </a:p>
          <a:p>
            <a:pPr lvl="1"/>
            <a:r>
              <a:rPr lang="en-US" dirty="0" smtClean="0"/>
              <a:t>be works of authorship</a:t>
            </a:r>
          </a:p>
          <a:p>
            <a:pPr lvl="1"/>
            <a:r>
              <a:rPr lang="en-US" dirty="0" smtClean="0"/>
              <a:t>be original</a:t>
            </a:r>
          </a:p>
          <a:p>
            <a:pPr lvl="1"/>
            <a:r>
              <a:rPr lang="en-US" dirty="0" smtClean="0"/>
              <a:t>meet requirements regarding the nationality of the author</a:t>
            </a:r>
          </a:p>
          <a:p>
            <a:r>
              <a:rPr lang="en-US" dirty="0" smtClean="0"/>
              <a:t>| we address these in turn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r>
              <a:rPr lang="en-US" smtClean="0"/>
              <a:t>tangible form</a:t>
            </a:r>
          </a:p>
        </p:txBody>
      </p:sp>
      <p:sp>
        <p:nvSpPr>
          <p:cNvPr id="44035" name="Rectangle 3"/>
          <p:cNvSpPr>
            <a:spLocks noGrp="1"/>
          </p:cNvSpPr>
          <p:nvPr>
            <p:ph type="body" idx="1"/>
          </p:nvPr>
        </p:nvSpPr>
        <p:spPr/>
        <p:txBody>
          <a:bodyPr/>
          <a:lstStyle/>
          <a:p>
            <a:r>
              <a:rPr lang="en-US" smtClean="0"/>
              <a:t>Copyright arises only of the work in fixed in a tangible medium of expression. </a:t>
            </a:r>
          </a:p>
          <a:p>
            <a:r>
              <a:rPr lang="en-US" smtClean="0"/>
              <a:t>It is not necessarily that can be humanly perceptible, merely that it can be perceived, reproduced, or otherwise communicated. </a:t>
            </a:r>
          </a:p>
          <a:p>
            <a:r>
              <a:rPr lang="en-US" smtClean="0"/>
              <a:t>Improvised music, dance or speech is not protected by federal law but may be by state common law.</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smtClean="0"/>
              <a:t>be a work of authorship</a:t>
            </a:r>
          </a:p>
        </p:txBody>
      </p:sp>
      <p:sp>
        <p:nvSpPr>
          <p:cNvPr id="45059" name="Rectangle 3"/>
          <p:cNvSpPr>
            <a:spLocks noGrp="1"/>
          </p:cNvSpPr>
          <p:nvPr>
            <p:ph type="body" idx="1"/>
          </p:nvPr>
        </p:nvSpPr>
        <p:spPr/>
        <p:txBody>
          <a:bodyPr/>
          <a:lstStyle/>
          <a:p>
            <a:r>
              <a:rPr lang="en-US" smtClean="0"/>
              <a:t>The author of the work has to be human.</a:t>
            </a:r>
          </a:p>
          <a:p>
            <a:r>
              <a:rPr lang="en-US" smtClean="0"/>
              <a:t>This excludes works by</a:t>
            </a:r>
          </a:p>
          <a:p>
            <a:pPr lvl="1"/>
            <a:r>
              <a:rPr lang="en-US" smtClean="0"/>
              <a:t>nature</a:t>
            </a:r>
          </a:p>
          <a:p>
            <a:pPr lvl="1"/>
            <a:r>
              <a:rPr lang="en-US" smtClean="0"/>
              <a:t>computer programs</a:t>
            </a:r>
          </a:p>
          <a:p>
            <a:pPr lvl="1"/>
            <a:r>
              <a:rPr lang="en-US" smtClean="0"/>
              <a:t>supernatural beings</a:t>
            </a:r>
          </a:p>
          <a:p>
            <a:r>
              <a:rPr lang="en-US" smtClean="0"/>
              <a:t>Compilations of works supposed to be authored by supernatural beings can be copyrighted.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smtClean="0"/>
              <a:t>originality</a:t>
            </a:r>
          </a:p>
        </p:txBody>
      </p:sp>
      <p:sp>
        <p:nvSpPr>
          <p:cNvPr id="46083" name="Rectangle 3"/>
          <p:cNvSpPr>
            <a:spLocks noGrp="1"/>
          </p:cNvSpPr>
          <p:nvPr>
            <p:ph type="body" idx="1"/>
          </p:nvPr>
        </p:nvSpPr>
        <p:spPr/>
        <p:txBody>
          <a:bodyPr/>
          <a:lstStyle/>
          <a:p>
            <a:r>
              <a:rPr lang="en-US" dirty="0" smtClean="0"/>
              <a:t>17 U.S.C. § 102(a) “original works of authorship”.</a:t>
            </a:r>
          </a:p>
          <a:p>
            <a:r>
              <a:rPr lang="en-US" dirty="0" smtClean="0"/>
              <a:t>Traditionally the threshold is </a:t>
            </a:r>
            <a:r>
              <a:rPr lang="en-US" dirty="0" err="1" smtClean="0"/>
              <a:t>verrry</a:t>
            </a:r>
            <a:r>
              <a:rPr lang="en-US" dirty="0" smtClean="0"/>
              <a:t> low. </a:t>
            </a:r>
          </a:p>
          <a:p>
            <a:r>
              <a:rPr lang="en-US" dirty="0" smtClean="0"/>
              <a:t>But pure “sweat of the brow” is not eligible, since </a:t>
            </a:r>
            <a:r>
              <a:rPr lang="en-US" dirty="0" err="1" smtClean="0"/>
              <a:t>Feist</a:t>
            </a:r>
            <a:r>
              <a:rPr lang="en-US" dirty="0" smtClean="0"/>
              <a:t> </a:t>
            </a:r>
            <a:r>
              <a:rPr lang="en-US" dirty="0" err="1" smtClean="0"/>
              <a:t>vs</a:t>
            </a:r>
            <a:r>
              <a:rPr lang="en-US" dirty="0" smtClean="0"/>
              <a:t> Rural Telephone. </a:t>
            </a:r>
          </a:p>
          <a:p>
            <a:r>
              <a:rPr lang="en-US" dirty="0" smtClean="0"/>
              <a:t>In other countries the threshold tends to be lower.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byte</a:t>
            </a:r>
          </a:p>
        </p:txBody>
      </p:sp>
      <p:sp>
        <p:nvSpPr>
          <p:cNvPr id="9218"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A byte is a sequence of 8 bits. '00000000' to '11111111'. There are 2 to the power 8, meaning 256 possibilities to write a byte.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If the byte is required to start with 0, then we can only write '0000000' to '01111111'. This leaves us with 2 to the power 7, meaning 128 possibilities.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lstStyle/>
          <a:p>
            <a:r>
              <a:rPr lang="en-US" smtClean="0"/>
              <a:t>databases</a:t>
            </a:r>
          </a:p>
        </p:txBody>
      </p:sp>
      <p:sp>
        <p:nvSpPr>
          <p:cNvPr id="47107" name="Rectangle 3"/>
          <p:cNvSpPr>
            <a:spLocks noGrp="1"/>
          </p:cNvSpPr>
          <p:nvPr>
            <p:ph type="body" idx="1"/>
          </p:nvPr>
        </p:nvSpPr>
        <p:spPr/>
        <p:txBody>
          <a:bodyPr/>
          <a:lstStyle/>
          <a:p>
            <a:r>
              <a:rPr lang="en-US" smtClean="0"/>
              <a:t>Databases can be protected as compilations “formed by the collection and assembling of pre-existing materials or of data that are selected, coordinated or arranged in such a way that the resulting work as a whole constitutes an original work of authorship.” [17 U.S.C. §101]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lstStyle/>
          <a:p>
            <a:r>
              <a:rPr lang="en-US" smtClean="0"/>
              <a:t>authorship</a:t>
            </a:r>
          </a:p>
        </p:txBody>
      </p:sp>
      <p:sp>
        <p:nvSpPr>
          <p:cNvPr id="48131" name="Rectangle 3"/>
          <p:cNvSpPr>
            <a:spLocks noGrp="1"/>
          </p:cNvSpPr>
          <p:nvPr>
            <p:ph type="body" idx="1"/>
          </p:nvPr>
        </p:nvSpPr>
        <p:spPr>
          <a:xfrm>
            <a:off x="457200" y="1295400"/>
            <a:ext cx="8229600" cy="5334000"/>
          </a:xfrm>
        </p:spPr>
        <p:txBody>
          <a:bodyPr/>
          <a:lstStyle/>
          <a:p>
            <a:r>
              <a:rPr lang="en-US" dirty="0" smtClean="0"/>
              <a:t>For unpublished works, they are covered regardless of nationality of author.</a:t>
            </a:r>
          </a:p>
          <a:p>
            <a:r>
              <a:rPr lang="en-US" dirty="0" smtClean="0"/>
              <a:t>Published |+| works will be given protection of any of the following holds true</a:t>
            </a:r>
          </a:p>
          <a:p>
            <a:pPr lvl="1"/>
            <a:r>
              <a:rPr lang="en-US" dirty="0" smtClean="0"/>
              <a:t>author is a citizen or resident of the USA</a:t>
            </a:r>
          </a:p>
          <a:p>
            <a:pPr lvl="1"/>
            <a:r>
              <a:rPr lang="en-US" dirty="0" smtClean="0"/>
              <a:t>work is first published in the USA or a country the USA has an agreement (e.g. Berne convention) with</a:t>
            </a:r>
          </a:p>
          <a:p>
            <a:pPr lvl="1"/>
            <a:r>
              <a:rPr lang="en-US" dirty="0" smtClean="0"/>
              <a:t>the author is a citizen of a treaty country.</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smtClean="0"/>
              <a:t>publication status</a:t>
            </a:r>
          </a:p>
        </p:txBody>
      </p:sp>
      <p:sp>
        <p:nvSpPr>
          <p:cNvPr id="50179" name="Rectangle 3"/>
          <p:cNvSpPr>
            <a:spLocks noGrp="1"/>
          </p:cNvSpPr>
          <p:nvPr>
            <p:ph type="body" idx="1"/>
          </p:nvPr>
        </p:nvSpPr>
        <p:spPr/>
        <p:txBody>
          <a:bodyPr/>
          <a:lstStyle/>
          <a:p>
            <a:r>
              <a:rPr lang="en-US" smtClean="0"/>
              <a:t>A work is published when the copyright owner authorized the distribution of copies through sale, rental, lease or lending. </a:t>
            </a:r>
          </a:p>
          <a:p>
            <a:r>
              <a:rPr lang="en-US" smtClean="0"/>
              <a:t>The offer must be made to the general public.</a:t>
            </a:r>
          </a:p>
          <a:p>
            <a:r>
              <a:rPr lang="en-US" smtClean="0"/>
              <a:t>Public performance is not publication.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US" smtClean="0"/>
              <a:t>duration of copyright</a:t>
            </a:r>
          </a:p>
        </p:txBody>
      </p:sp>
      <p:sp>
        <p:nvSpPr>
          <p:cNvPr id="51203" name="Rectangle 3"/>
          <p:cNvSpPr>
            <a:spLocks noGrp="1"/>
          </p:cNvSpPr>
          <p:nvPr>
            <p:ph type="body" idx="1"/>
          </p:nvPr>
        </p:nvSpPr>
        <p:spPr/>
        <p:txBody>
          <a:bodyPr/>
          <a:lstStyle/>
          <a:p>
            <a:r>
              <a:rPr lang="en-US" dirty="0" smtClean="0"/>
              <a:t>It first depends on the type of work</a:t>
            </a:r>
          </a:p>
          <a:p>
            <a:pPr lvl="1"/>
            <a:r>
              <a:rPr lang="en-US" dirty="0" smtClean="0"/>
              <a:t>Unpublished works</a:t>
            </a:r>
          </a:p>
          <a:p>
            <a:pPr lvl="1"/>
            <a:r>
              <a:rPr lang="en-US" dirty="0" smtClean="0"/>
              <a:t>Works first published in the United States</a:t>
            </a:r>
          </a:p>
          <a:p>
            <a:pPr lvl="1"/>
            <a:r>
              <a:rPr lang="en-US" dirty="0" smtClean="0"/>
              <a:t>Works first published abroad</a:t>
            </a:r>
          </a:p>
          <a:p>
            <a:pPr lvl="1"/>
            <a:r>
              <a:rPr lang="en-US" dirty="0" smtClean="0"/>
              <a:t>Sound recordings</a:t>
            </a:r>
          </a:p>
          <a:p>
            <a:pPr lvl="1"/>
            <a:r>
              <a:rPr lang="en-US" dirty="0" smtClean="0"/>
              <a:t>Architectural works</a:t>
            </a:r>
          </a:p>
          <a:p>
            <a:r>
              <a:rPr lang="en-US" dirty="0" smtClean="0"/>
              <a:t>The “normal term” is live of the author + 70 years or 95 years since publication if author is corporate.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mtClean="0"/>
              <a:t>unpublished works</a:t>
            </a:r>
          </a:p>
        </p:txBody>
      </p:sp>
      <p:sp>
        <p:nvSpPr>
          <p:cNvPr id="52227" name="Rectangle 3"/>
          <p:cNvSpPr>
            <a:spLocks noGrp="1"/>
          </p:cNvSpPr>
          <p:nvPr>
            <p:ph type="body" idx="1"/>
          </p:nvPr>
        </p:nvSpPr>
        <p:spPr/>
        <p:txBody>
          <a:bodyPr/>
          <a:lstStyle/>
          <a:p>
            <a:r>
              <a:rPr lang="en-US" dirty="0" smtClean="0"/>
              <a:t>Here we deal with works that </a:t>
            </a:r>
            <a:r>
              <a:rPr lang="en-US" dirty="0" smtClean="0"/>
              <a:t>were </a:t>
            </a:r>
            <a:r>
              <a:rPr lang="en-US" dirty="0" smtClean="0"/>
              <a:t>unpublished and not </a:t>
            </a:r>
            <a:r>
              <a:rPr lang="en-US" dirty="0" smtClean="0"/>
              <a:t>registered </a:t>
            </a:r>
            <a:r>
              <a:rPr lang="en-US" dirty="0" smtClean="0"/>
              <a:t>with the copyright office before 1978. </a:t>
            </a:r>
          </a:p>
          <a:p>
            <a:r>
              <a:rPr lang="en-US" dirty="0" smtClean="0"/>
              <a:t>These are the rules are for unpublished works used in the USA, regardless of nationality of author.</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dirty="0" smtClean="0"/>
              <a:t>terms for unpublished works</a:t>
            </a:r>
          </a:p>
        </p:txBody>
      </p:sp>
      <p:sp>
        <p:nvSpPr>
          <p:cNvPr id="53251" name="Rectangle 3"/>
          <p:cNvSpPr>
            <a:spLocks noGrp="1"/>
          </p:cNvSpPr>
          <p:nvPr>
            <p:ph type="body" idx="1"/>
          </p:nvPr>
        </p:nvSpPr>
        <p:spPr>
          <a:xfrm>
            <a:off x="457200" y="1371600"/>
            <a:ext cx="8229600" cy="5181600"/>
          </a:xfrm>
        </p:spPr>
        <p:txBody>
          <a:bodyPr/>
          <a:lstStyle/>
          <a:p>
            <a:r>
              <a:rPr lang="en-US" dirty="0" smtClean="0"/>
              <a:t>Unpublished works:  Life of the author +70 years</a:t>
            </a:r>
          </a:p>
          <a:p>
            <a:r>
              <a:rPr lang="en-US" dirty="0" smtClean="0"/>
              <a:t>Exception: Unpublished works created before 1978 that were published after 1977 but before 2003: Life of the author +70 years or 31 December 2047, whichever is greater.</a:t>
            </a:r>
          </a:p>
          <a:p>
            <a:r>
              <a:rPr lang="en-US" dirty="0" smtClean="0"/>
              <a:t>Unpublished anonymous and pseudonymous works, works made for hire (corporate authorship), or unknown death date of author :  120 years from date of creation.</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dirty="0" smtClean="0"/>
              <a:t>public domain published works</a:t>
            </a:r>
          </a:p>
        </p:txBody>
      </p:sp>
      <p:sp>
        <p:nvSpPr>
          <p:cNvPr id="54275" name="Rectangle 3"/>
          <p:cNvSpPr>
            <a:spLocks noGrp="1"/>
          </p:cNvSpPr>
          <p:nvPr>
            <p:ph type="body" idx="1"/>
          </p:nvPr>
        </p:nvSpPr>
        <p:spPr>
          <a:xfrm>
            <a:off x="457200" y="1295400"/>
            <a:ext cx="8382000" cy="5105400"/>
          </a:xfrm>
        </p:spPr>
        <p:txBody>
          <a:bodyPr/>
          <a:lstStyle/>
          <a:p>
            <a:pPr>
              <a:lnSpc>
                <a:spcPct val="90000"/>
              </a:lnSpc>
            </a:pPr>
            <a:r>
              <a:rPr lang="en-US" sz="3600" dirty="0" smtClean="0"/>
              <a:t>published before 1923: PD</a:t>
            </a:r>
          </a:p>
          <a:p>
            <a:pPr>
              <a:lnSpc>
                <a:spcPct val="90000"/>
              </a:lnSpc>
            </a:pPr>
            <a:r>
              <a:rPr lang="en-US" sz="3600" dirty="0" smtClean="0"/>
              <a:t>published 1923 through 1977 without a copyright notice: PD</a:t>
            </a:r>
          </a:p>
          <a:p>
            <a:pPr>
              <a:lnSpc>
                <a:spcPct val="90000"/>
              </a:lnSpc>
            </a:pPr>
            <a:r>
              <a:rPr lang="en-US" sz="3600" dirty="0" smtClean="0"/>
              <a:t>published 1978 to 1 March 1989 without notice, and without subsequent registration: PD</a:t>
            </a:r>
          </a:p>
          <a:p>
            <a:pPr>
              <a:lnSpc>
                <a:spcPct val="90000"/>
              </a:lnSpc>
            </a:pPr>
            <a:r>
              <a:rPr lang="en-US" sz="3600" dirty="0" smtClean="0"/>
              <a:t>published 1923 through 1963 with notice but copyright was not renewed: PD</a:t>
            </a:r>
          </a:p>
          <a:p>
            <a:pPr>
              <a:lnSpc>
                <a:spcPct val="90000"/>
              </a:lnSpc>
            </a:pPr>
            <a:endParaRPr lang="en-US" sz="3600" dirty="0" smtClean="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published in the US, 2</a:t>
            </a:r>
            <a:endParaRPr lang="en-US" dirty="0"/>
          </a:p>
        </p:txBody>
      </p:sp>
      <p:sp>
        <p:nvSpPr>
          <p:cNvPr id="3" name="Content Placeholder 2"/>
          <p:cNvSpPr>
            <a:spLocks noGrp="1"/>
          </p:cNvSpPr>
          <p:nvPr>
            <p:ph idx="1"/>
          </p:nvPr>
        </p:nvSpPr>
        <p:spPr>
          <a:xfrm>
            <a:off x="457200" y="1295400"/>
            <a:ext cx="8229600" cy="4830763"/>
          </a:xfrm>
        </p:spPr>
        <p:txBody>
          <a:bodyPr/>
          <a:lstStyle/>
          <a:p>
            <a:pPr>
              <a:lnSpc>
                <a:spcPct val="90000"/>
              </a:lnSpc>
            </a:pPr>
            <a:r>
              <a:rPr lang="en-US" sz="3600" dirty="0" smtClean="0"/>
              <a:t>published 1923 through 1963 with notice and the copyright was renewed: 95 years after publication date</a:t>
            </a:r>
          </a:p>
          <a:p>
            <a:pPr>
              <a:lnSpc>
                <a:spcPct val="90000"/>
              </a:lnSpc>
            </a:pPr>
            <a:r>
              <a:rPr lang="en-US" sz="3600" dirty="0" smtClean="0"/>
              <a:t>published 1964 through 1977 with notice: 95 years after publication date</a:t>
            </a:r>
          </a:p>
          <a:p>
            <a:endParaRPr lang="en-US" sz="36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 term works in the US</a:t>
            </a:r>
            <a:endParaRPr lang="en-US" dirty="0"/>
          </a:p>
        </p:txBody>
      </p:sp>
      <p:sp>
        <p:nvSpPr>
          <p:cNvPr id="3" name="Content Placeholder 2"/>
          <p:cNvSpPr>
            <a:spLocks noGrp="1"/>
          </p:cNvSpPr>
          <p:nvPr>
            <p:ph idx="1"/>
          </p:nvPr>
        </p:nvSpPr>
        <p:spPr/>
        <p:txBody>
          <a:bodyPr/>
          <a:lstStyle/>
          <a:p>
            <a:r>
              <a:rPr lang="en-US" dirty="0" smtClean="0"/>
              <a:t>published 1978 to 1 March 1989 without notice, but with subsequent registration: “normal term”</a:t>
            </a:r>
          </a:p>
          <a:p>
            <a:pPr>
              <a:lnSpc>
                <a:spcPct val="90000"/>
              </a:lnSpc>
            </a:pPr>
            <a:r>
              <a:rPr lang="en-US" dirty="0" smtClean="0"/>
              <a:t>published 1978 to 1 March 1989 with notice: “normal term”</a:t>
            </a:r>
          </a:p>
          <a:p>
            <a:pPr>
              <a:lnSpc>
                <a:spcPct val="90000"/>
              </a:lnSpc>
            </a:pPr>
            <a:r>
              <a:rPr lang="en-US" dirty="0" smtClean="0"/>
              <a:t>After 1 March 1989: “normal term”</a:t>
            </a:r>
          </a:p>
          <a:p>
            <a:endParaRPr lang="en-US" dirty="0" smtClean="0"/>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smtClean="0"/>
              <a:t>background to this</a:t>
            </a:r>
          </a:p>
        </p:txBody>
      </p:sp>
      <p:sp>
        <p:nvSpPr>
          <p:cNvPr id="56323" name="Rectangle 3"/>
          <p:cNvSpPr>
            <a:spLocks noGrp="1"/>
          </p:cNvSpPr>
          <p:nvPr>
            <p:ph type="body" idx="1"/>
          </p:nvPr>
        </p:nvSpPr>
        <p:spPr/>
        <p:txBody>
          <a:bodyPr/>
          <a:lstStyle/>
          <a:p>
            <a:r>
              <a:rPr lang="en-US" dirty="0" smtClean="0"/>
              <a:t>Before 1976 the copyright period was fixed.</a:t>
            </a:r>
          </a:p>
          <a:p>
            <a:r>
              <a:rPr lang="en-US" dirty="0" smtClean="0"/>
              <a:t>The 1909 act set this to 28 years, renewable another 28 years by notice. </a:t>
            </a:r>
          </a:p>
          <a:p>
            <a:r>
              <a:rPr lang="en-US" dirty="0" smtClean="0"/>
              <a:t>The Sony Bono of 1998 copyright extension act extended it to 75 years, but left the works published before 1923 intact.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hex numbers</a:t>
            </a:r>
          </a:p>
        </p:txBody>
      </p:sp>
      <p:sp>
        <p:nvSpPr>
          <p:cNvPr id="10242"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Hex numbers contain the usual digits 0 to 9, as well as A to F. A means 10, B means 11, etc F means 15.</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One hex number can represent 2 to the power 4, meaning 16 </a:t>
            </a:r>
            <a:r>
              <a:rPr lang="en-GB" dirty="0" smtClean="0"/>
              <a:t>possibilities </a:t>
            </a:r>
            <a:r>
              <a:rPr lang="en-GB" dirty="0"/>
              <a:t>(0 to 15).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Two hex numbers can represent 2 to the power 8 </a:t>
            </a:r>
            <a:r>
              <a:rPr lang="en-GB" dirty="0" smtClean="0"/>
              <a:t>possibilities</a:t>
            </a:r>
            <a:r>
              <a:rPr lang="en-GB" dirty="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mtClean="0"/>
              <a:t>copyright notice</a:t>
            </a:r>
          </a:p>
        </p:txBody>
      </p:sp>
      <p:sp>
        <p:nvSpPr>
          <p:cNvPr id="57347" name="Rectangle 3"/>
          <p:cNvSpPr>
            <a:spLocks noGrp="1"/>
          </p:cNvSpPr>
          <p:nvPr>
            <p:ph type="body" idx="1"/>
          </p:nvPr>
        </p:nvSpPr>
        <p:spPr/>
        <p:txBody>
          <a:bodyPr/>
          <a:lstStyle/>
          <a:p>
            <a:r>
              <a:rPr lang="en-US" smtClean="0"/>
              <a:t>Between 1923 and 1998 the law required the work had to carry a copyright notice.</a:t>
            </a:r>
          </a:p>
          <a:p>
            <a:r>
              <a:rPr lang="en-US" smtClean="0"/>
              <a:t>If the notice is not there the work entered public domain.</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mtClean="0"/>
              <a:t>registration</a:t>
            </a:r>
          </a:p>
        </p:txBody>
      </p:sp>
      <p:sp>
        <p:nvSpPr>
          <p:cNvPr id="58371" name="Rectangle 3"/>
          <p:cNvSpPr>
            <a:spLocks noGrp="1"/>
          </p:cNvSpPr>
          <p:nvPr>
            <p:ph type="body" idx="1"/>
          </p:nvPr>
        </p:nvSpPr>
        <p:spPr/>
        <p:txBody>
          <a:bodyPr/>
          <a:lstStyle/>
          <a:p>
            <a:r>
              <a:rPr lang="en-US" smtClean="0"/>
              <a:t>Registration of copyright was mandatory until the Copyright Renewal Act in 1992 made it optional.</a:t>
            </a:r>
          </a:p>
          <a:p>
            <a:r>
              <a:rPr lang="en-US" smtClean="0"/>
              <a:t>This act did not touch works that were already in the second period, i.e. that had been published before 1964.</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mtClean="0"/>
              <a:t>the 1978 shed</a:t>
            </a:r>
          </a:p>
        </p:txBody>
      </p:sp>
      <p:sp>
        <p:nvSpPr>
          <p:cNvPr id="59395" name="Rectangle 3"/>
          <p:cNvSpPr>
            <a:spLocks noGrp="1"/>
          </p:cNvSpPr>
          <p:nvPr>
            <p:ph type="body" idx="1"/>
          </p:nvPr>
        </p:nvSpPr>
        <p:spPr/>
        <p:txBody>
          <a:bodyPr/>
          <a:lstStyle/>
          <a:p>
            <a:r>
              <a:rPr lang="en-US" smtClean="0"/>
              <a:t>A published with notice and renewed. The duration of the copyright will depend on the date of publication:</a:t>
            </a:r>
          </a:p>
          <a:p>
            <a:pPr lvl="1"/>
            <a:r>
              <a:rPr lang="en-US" smtClean="0"/>
              <a:t>Prior to 1978: 95 years from publication</a:t>
            </a:r>
          </a:p>
          <a:p>
            <a:pPr lvl="1"/>
            <a:r>
              <a:rPr lang="en-US" smtClean="0"/>
              <a:t>Since 1978: normal term</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smtClean="0"/>
              <a:t>published works</a:t>
            </a:r>
          </a:p>
        </p:txBody>
      </p:sp>
      <p:sp>
        <p:nvSpPr>
          <p:cNvPr id="55299" name="Rectangle 3"/>
          <p:cNvSpPr>
            <a:spLocks noGrp="1"/>
          </p:cNvSpPr>
          <p:nvPr>
            <p:ph type="body" idx="1"/>
          </p:nvPr>
        </p:nvSpPr>
        <p:spPr/>
        <p:txBody>
          <a:bodyPr/>
          <a:lstStyle/>
          <a:p>
            <a:r>
              <a:rPr lang="en-US" smtClean="0"/>
              <a:t>For published works, the normal term is 70 years after death of author, or, in the case of corporate authorship, 95 years after publication. </a:t>
            </a:r>
          </a:p>
          <a:p>
            <a:r>
              <a:rPr lang="en-US" smtClean="0"/>
              <a:t>This the normal term.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published foreign works</a:t>
            </a:r>
            <a:endParaRPr lang="en-US" dirty="0"/>
          </a:p>
        </p:txBody>
      </p:sp>
      <p:sp>
        <p:nvSpPr>
          <p:cNvPr id="3" name="Content Placeholder 2"/>
          <p:cNvSpPr>
            <a:spLocks noGrp="1"/>
          </p:cNvSpPr>
          <p:nvPr>
            <p:ph idx="1"/>
          </p:nvPr>
        </p:nvSpPr>
        <p:spPr>
          <a:xfrm>
            <a:off x="457200" y="1295400"/>
            <a:ext cx="8382000" cy="5181600"/>
          </a:xfrm>
        </p:spPr>
        <p:txBody>
          <a:bodyPr/>
          <a:lstStyle/>
          <a:p>
            <a:r>
              <a:rPr lang="en-US" sz="3600" dirty="0" smtClean="0"/>
              <a:t>This clearly includes the following</a:t>
            </a:r>
          </a:p>
          <a:p>
            <a:pPr lvl="1"/>
            <a:r>
              <a:rPr lang="en-US" sz="3200" dirty="0" smtClean="0"/>
              <a:t>Works by non-U.S. citizens published only outside the United States </a:t>
            </a:r>
          </a:p>
          <a:p>
            <a:pPr lvl="1"/>
            <a:r>
              <a:rPr lang="en-US" sz="3200" dirty="0" smtClean="0"/>
              <a:t>Works by U.S. citizens living outside the United States, published only outside the United States</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 of US rules</a:t>
            </a:r>
            <a:endParaRPr lang="en-US" dirty="0"/>
          </a:p>
        </p:txBody>
      </p:sp>
      <p:sp>
        <p:nvSpPr>
          <p:cNvPr id="3" name="Content Placeholder 2"/>
          <p:cNvSpPr>
            <a:spLocks noGrp="1"/>
          </p:cNvSpPr>
          <p:nvPr>
            <p:ph idx="1"/>
          </p:nvPr>
        </p:nvSpPr>
        <p:spPr/>
        <p:txBody>
          <a:bodyPr/>
          <a:lstStyle/>
          <a:p>
            <a:r>
              <a:rPr lang="en-US" dirty="0" smtClean="0"/>
              <a:t>A work by a non-US author published both inside and outside the US will be applied US rules if either of the following two apply:</a:t>
            </a:r>
          </a:p>
          <a:p>
            <a:pPr lvl="1"/>
            <a:r>
              <a:rPr lang="en-US" dirty="0" smtClean="0"/>
              <a:t>work was published with a delay of less than 30 days</a:t>
            </a:r>
          </a:p>
          <a:p>
            <a:pPr lvl="1"/>
            <a:r>
              <a:rPr lang="en-US" dirty="0" smtClean="0"/>
              <a:t>the copyright was registered in the US</a:t>
            </a:r>
          </a:p>
          <a:p>
            <a:r>
              <a:rPr lang="en-US" dirty="0" smtClean="0"/>
              <a:t>A work by a US author published in the USA or abroad will be considered according to USA rules.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first published abroad in PD</a:t>
            </a:r>
            <a:endParaRPr lang="en-US" dirty="0"/>
          </a:p>
        </p:txBody>
      </p:sp>
      <p:sp>
        <p:nvSpPr>
          <p:cNvPr id="3" name="Content Placeholder 2"/>
          <p:cNvSpPr>
            <a:spLocks noGrp="1"/>
          </p:cNvSpPr>
          <p:nvPr>
            <p:ph idx="1"/>
          </p:nvPr>
        </p:nvSpPr>
        <p:spPr>
          <a:xfrm>
            <a:off x="457200" y="1600200"/>
            <a:ext cx="8229600" cy="4876800"/>
          </a:xfrm>
        </p:spPr>
        <p:txBody>
          <a:bodyPr/>
          <a:lstStyle/>
          <a:p>
            <a:r>
              <a:rPr lang="en-US" sz="3600" dirty="0" smtClean="0"/>
              <a:t>published before 1923: PD</a:t>
            </a:r>
          </a:p>
          <a:p>
            <a:r>
              <a:rPr lang="en-US" sz="3600" dirty="0" smtClean="0"/>
              <a:t>published 1923 -- 1977 without US formalities and in the PD in its home as of January 1996: PD</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 years terms</a:t>
            </a:r>
            <a:endParaRPr lang="en-US" dirty="0"/>
          </a:p>
        </p:txBody>
      </p:sp>
      <p:sp>
        <p:nvSpPr>
          <p:cNvPr id="3" name="Content Placeholder 2"/>
          <p:cNvSpPr>
            <a:spLocks noGrp="1"/>
          </p:cNvSpPr>
          <p:nvPr>
            <p:ph idx="1"/>
          </p:nvPr>
        </p:nvSpPr>
        <p:spPr>
          <a:xfrm>
            <a:off x="457200" y="1600200"/>
            <a:ext cx="8229600" cy="4800600"/>
          </a:xfrm>
        </p:spPr>
        <p:txBody>
          <a:bodyPr/>
          <a:lstStyle/>
          <a:p>
            <a:r>
              <a:rPr lang="en-US" dirty="0" smtClean="0"/>
              <a:t>published abroad, no US formalities and not in the  PD abroad in 1996: 95 years</a:t>
            </a:r>
          </a:p>
          <a:p>
            <a:r>
              <a:rPr lang="en-US" dirty="0" smtClean="0"/>
              <a:t>published 1923 -- 1977  with notice, &amp; renewal : 95 years </a:t>
            </a:r>
          </a:p>
          <a:p>
            <a:r>
              <a:rPr lang="en-US" dirty="0" smtClean="0"/>
              <a:t>published 1923 -- 1977 abroad only, without compliance with U.S. formalities or US republication , and not in the public domain in its home country as of 1 January 1996:  95 years after date of publication</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works after 1978</a:t>
            </a:r>
            <a:endParaRPr lang="en-US" dirty="0"/>
          </a:p>
        </p:txBody>
      </p:sp>
      <p:sp>
        <p:nvSpPr>
          <p:cNvPr id="3" name="Content Placeholder 2"/>
          <p:cNvSpPr>
            <a:spLocks noGrp="1"/>
          </p:cNvSpPr>
          <p:nvPr>
            <p:ph idx="1"/>
          </p:nvPr>
        </p:nvSpPr>
        <p:spPr/>
        <p:txBody>
          <a:bodyPr/>
          <a:lstStyle/>
          <a:p>
            <a:r>
              <a:rPr lang="en-US" dirty="0" smtClean="0"/>
              <a:t>If published without copyright notice, and in the public domain in its home country as of 1 January 1996: PD</a:t>
            </a:r>
          </a:p>
          <a:p>
            <a:r>
              <a:rPr lang="en-US" dirty="0" smtClean="0"/>
              <a:t>If published either with or without copyright notice, and not in the public domain in its home country as of 1 January 1996: normal term.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sound recording copyright</a:t>
            </a:r>
            <a:endParaRPr lang="en-US" dirty="0"/>
          </a:p>
        </p:txBody>
      </p:sp>
      <p:sp>
        <p:nvSpPr>
          <p:cNvPr id="3" name="Content Placeholder 2"/>
          <p:cNvSpPr>
            <a:spLocks noGrp="1"/>
          </p:cNvSpPr>
          <p:nvPr>
            <p:ph idx="1"/>
          </p:nvPr>
        </p:nvSpPr>
        <p:spPr/>
        <p:txBody>
          <a:bodyPr/>
          <a:lstStyle/>
          <a:p>
            <a:r>
              <a:rPr lang="en-US" dirty="0" smtClean="0"/>
              <a:t>Recording made before 1972 are only protected by common law copyright, usually antipiracy and anti-bootlegging legislation. </a:t>
            </a:r>
          </a:p>
          <a:p>
            <a:r>
              <a:rPr lang="en-US" dirty="0" smtClean="0"/>
              <a:t>Recording made 1972 to 1998 without notice, are PD. </a:t>
            </a:r>
          </a:p>
          <a:p>
            <a:r>
              <a:rPr lang="en-US" dirty="0" smtClean="0"/>
              <a:t>With notice 95 years before 1978, normal term after 1978.</a:t>
            </a:r>
          </a:p>
          <a:p>
            <a:r>
              <a:rPr lang="en-US" dirty="0" smtClean="0"/>
              <a:t>Foreign recording get 95 years if not in PD abroad in 1996.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6977" y="320892"/>
            <a:ext cx="8228554" cy="1050036"/>
          </a:xfrm>
          <a:ln/>
        </p:spPr>
        <p:txBody>
          <a:bodyPr tIns="3888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bytes and hex numbers</a:t>
            </a:r>
          </a:p>
        </p:txBody>
      </p:sp>
      <p:sp>
        <p:nvSpPr>
          <p:cNvPr id="11266" name="Rectangle 2"/>
          <p:cNvSpPr>
            <a:spLocks noGrp="1" noChangeArrowheads="1"/>
          </p:cNvSpPr>
          <p:nvPr>
            <p:ph type="body" idx="1"/>
          </p:nvPr>
        </p:nvSpPr>
        <p:spPr>
          <a:xfrm>
            <a:off x="456977" y="1604457"/>
            <a:ext cx="8228554" cy="4526078"/>
          </a:xfrm>
          <a:ln/>
        </p:spPr>
        <p:txBody>
          <a:bodyPr/>
          <a:lstStyle/>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a:t>Since two hex numbers convene the same number of </a:t>
            </a:r>
            <a:r>
              <a:rPr lang="en-GB" dirty="0" smtClean="0"/>
              <a:t>possibilities </a:t>
            </a:r>
            <a:r>
              <a:rPr lang="en-GB" dirty="0"/>
              <a:t>as a byte a byte is often represented as two hex numbers. </a:t>
            </a:r>
          </a:p>
          <a:p>
            <a:pPr marL="274320"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smtClean="0"/>
              <a:t>Thus, for example</a:t>
            </a:r>
          </a:p>
          <a:p>
            <a:pPr marL="674370" lvl="1"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smtClean="0"/>
              <a:t>'00000000</a:t>
            </a:r>
            <a:r>
              <a:rPr lang="en-GB" dirty="0"/>
              <a:t>' in binary is 00 in hex, </a:t>
            </a:r>
            <a:endParaRPr lang="en-GB" dirty="0" smtClean="0"/>
          </a:p>
          <a:p>
            <a:pPr marL="674370" lvl="1"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smtClean="0"/>
              <a:t>'11111111</a:t>
            </a:r>
            <a:r>
              <a:rPr lang="en-GB" dirty="0"/>
              <a:t>' in binary is 'FF' in </a:t>
            </a:r>
            <a:r>
              <a:rPr lang="en-GB" dirty="0" smtClean="0"/>
              <a:t>hex,</a:t>
            </a:r>
          </a:p>
          <a:p>
            <a:pPr marL="674370" lvl="1" indent="-274320">
              <a:buFont typeface="Times New Roman" pitchFamily="16" charset="0"/>
              <a:buChar char="•"/>
              <a:tabLst>
                <a:tab pos="681038"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pPr>
            <a:r>
              <a:rPr lang="en-GB" dirty="0" smtClean="0"/>
              <a:t>'01111111' in binary is ‘7F‘ in hex   </a:t>
            </a:r>
            <a:endParaRPr lang="en-GB"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867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2285</TotalTime>
  <Words>4213</Words>
  <Application>Microsoft Office PowerPoint</Application>
  <PresentationFormat>On-screen Show (4:3)</PresentationFormat>
  <Paragraphs>433</Paragraphs>
  <Slides>90</Slides>
  <Notes>32</Notes>
  <HiddenSlides>0</HiddenSlides>
  <MMClips>0</MMClips>
  <ScaleCrop>false</ScaleCrop>
  <HeadingPairs>
    <vt:vector size="4" baseType="variant">
      <vt:variant>
        <vt:lpstr>Theme</vt:lpstr>
      </vt:variant>
      <vt:variant>
        <vt:i4>1</vt:i4>
      </vt:variant>
      <vt:variant>
        <vt:lpstr>Slide Titles</vt:lpstr>
      </vt:variant>
      <vt:variant>
        <vt:i4>90</vt:i4>
      </vt:variant>
    </vt:vector>
  </HeadingPairs>
  <TitlesOfParts>
    <vt:vector size="91" baseType="lpstr">
      <vt:lpstr>Office Theme</vt:lpstr>
      <vt:lpstr>Slide 1</vt:lpstr>
      <vt:lpstr>what’s up doc?</vt:lpstr>
      <vt:lpstr>introduction</vt:lpstr>
      <vt:lpstr>literature</vt:lpstr>
      <vt:lpstr>all gone to a number</vt:lpstr>
      <vt:lpstr>a bit</vt:lpstr>
      <vt:lpstr>byte</vt:lpstr>
      <vt:lpstr>hex numbers</vt:lpstr>
      <vt:lpstr>bytes and hex numbers</vt:lpstr>
      <vt:lpstr>converting information to numbers</vt:lpstr>
      <vt:lpstr>numerical information</vt:lpstr>
      <vt:lpstr>numerizing</vt:lpstr>
      <vt:lpstr>another hex number example</vt:lpstr>
      <vt:lpstr>non-numerical information</vt:lpstr>
      <vt:lpstr>character</vt:lpstr>
      <vt:lpstr>characters and computer</vt:lpstr>
      <vt:lpstr>ASCII</vt:lpstr>
      <vt:lpstr>notable characters in ASCII</vt:lpstr>
      <vt:lpstr>wikipedia notation</vt:lpstr>
      <vt:lpstr>UCS / Unicode</vt:lpstr>
      <vt:lpstr>Basic multilingual plane </vt:lpstr>
      <vt:lpstr>dashes</vt:lpstr>
      <vt:lpstr>“smart” quotes</vt:lpstr>
      <vt:lpstr>spaces</vt:lpstr>
      <vt:lpstr>beyond ascii, foreign languages</vt:lpstr>
      <vt:lpstr>most problematic: encoding</vt:lpstr>
      <vt:lpstr>encoding</vt:lpstr>
      <vt:lpstr>fixed-length encoding</vt:lpstr>
      <vt:lpstr>variable length encoding</vt:lpstr>
      <vt:lpstr>ASCII vs UTF-8</vt:lpstr>
      <vt:lpstr>ligature</vt:lpstr>
      <vt:lpstr>ligatures growing up</vt:lpstr>
      <vt:lpstr>collations</vt:lpstr>
      <vt:lpstr>example German</vt:lpstr>
      <vt:lpstr>transliterations</vt:lpstr>
      <vt:lpstr>outlook</vt:lpstr>
      <vt:lpstr>structure</vt:lpstr>
      <vt:lpstr>basis</vt:lpstr>
      <vt:lpstr>basic conditions</vt:lpstr>
      <vt:lpstr>copyright vs. possession</vt:lpstr>
      <vt:lpstr>public domain (henceforth: PD)</vt:lpstr>
      <vt:lpstr>copyright is for expressions</vt:lpstr>
      <vt:lpstr>copyright governance</vt:lpstr>
      <vt:lpstr>common law</vt:lpstr>
      <vt:lpstr>international treaties</vt:lpstr>
      <vt:lpstr>start of copyright</vt:lpstr>
      <vt:lpstr>first steps in specific legislation</vt:lpstr>
      <vt:lpstr>continuous extensions</vt:lpstr>
      <vt:lpstr>international dimension starts</vt:lpstr>
      <vt:lpstr>1909 copyright act</vt:lpstr>
      <vt:lpstr>after the war</vt:lpstr>
      <vt:lpstr>main copyright act</vt:lpstr>
      <vt:lpstr>Berne convention &amp; renewals</vt:lpstr>
      <vt:lpstr>extension and digital adoption</vt:lpstr>
      <vt:lpstr>“stuff” that can be copyrighted</vt:lpstr>
      <vt:lpstr>literary works</vt:lpstr>
      <vt:lpstr>musical works</vt:lpstr>
      <vt:lpstr>dramatic works, including accompanying music</vt:lpstr>
      <vt:lpstr>pantomimes and choreographic works</vt:lpstr>
      <vt:lpstr>pictorial, graphic, sculptural work</vt:lpstr>
      <vt:lpstr>no copyright in useful articles</vt:lpstr>
      <vt:lpstr>audiovisual works </vt:lpstr>
      <vt:lpstr>sound recordings</vt:lpstr>
      <vt:lpstr>architectural works</vt:lpstr>
      <vt:lpstr>government works</vt:lpstr>
      <vt:lpstr>prerequisites for protection</vt:lpstr>
      <vt:lpstr>tangible form</vt:lpstr>
      <vt:lpstr>be a work of authorship</vt:lpstr>
      <vt:lpstr>originality</vt:lpstr>
      <vt:lpstr>databases</vt:lpstr>
      <vt:lpstr>authorship</vt:lpstr>
      <vt:lpstr>publication status</vt:lpstr>
      <vt:lpstr>duration of copyright</vt:lpstr>
      <vt:lpstr>unpublished works</vt:lpstr>
      <vt:lpstr>terms for unpublished works</vt:lpstr>
      <vt:lpstr>public domain published works</vt:lpstr>
      <vt:lpstr>works published in the US, 2</vt:lpstr>
      <vt:lpstr>normal term works in the US</vt:lpstr>
      <vt:lpstr>background to this</vt:lpstr>
      <vt:lpstr>copyright notice</vt:lpstr>
      <vt:lpstr>registration</vt:lpstr>
      <vt:lpstr>the 1978 shed</vt:lpstr>
      <vt:lpstr>published works</vt:lpstr>
      <vt:lpstr>published foreign works</vt:lpstr>
      <vt:lpstr>applicability of US rules</vt:lpstr>
      <vt:lpstr>works first published abroad in PD</vt:lpstr>
      <vt:lpstr>95 years terms</vt:lpstr>
      <vt:lpstr>foreign works after 1978</vt:lpstr>
      <vt:lpstr>sound recording copyright</vt:lpstr>
      <vt:lpstr>Slide 90</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168</cp:revision>
  <dcterms:created xsi:type="dcterms:W3CDTF">2011-03-03T20:54:23Z</dcterms:created>
  <dcterms:modified xsi:type="dcterms:W3CDTF">2012-02-26T23:48:39Z</dcterms:modified>
</cp:coreProperties>
</file>