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7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handoutMasters/handoutMaster1.xml" ContentType="application/vnd.openxmlformats-officedocument.presentationml.handoutMaster+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2"/>
  </p:notesMasterIdLst>
  <p:handoutMasterIdLst>
    <p:handoutMasterId r:id="rId73"/>
  </p:handoutMasterIdLst>
  <p:sldIdLst>
    <p:sldId id="257" r:id="rId2"/>
    <p:sldId id="810" r:id="rId3"/>
    <p:sldId id="812" r:id="rId4"/>
    <p:sldId id="813" r:id="rId5"/>
    <p:sldId id="814" r:id="rId6"/>
    <p:sldId id="815" r:id="rId7"/>
    <p:sldId id="817" r:id="rId8"/>
    <p:sldId id="816" r:id="rId9"/>
    <p:sldId id="820" r:id="rId10"/>
    <p:sldId id="818" r:id="rId11"/>
    <p:sldId id="819" r:id="rId12"/>
    <p:sldId id="821" r:id="rId13"/>
    <p:sldId id="787" r:id="rId14"/>
    <p:sldId id="822" r:id="rId15"/>
    <p:sldId id="823" r:id="rId16"/>
    <p:sldId id="824" r:id="rId17"/>
    <p:sldId id="811" r:id="rId18"/>
    <p:sldId id="825" r:id="rId19"/>
    <p:sldId id="826" r:id="rId20"/>
    <p:sldId id="827" r:id="rId21"/>
    <p:sldId id="828" r:id="rId22"/>
    <p:sldId id="829" r:id="rId23"/>
    <p:sldId id="831" r:id="rId24"/>
    <p:sldId id="830" r:id="rId25"/>
    <p:sldId id="834" r:id="rId26"/>
    <p:sldId id="832" r:id="rId27"/>
    <p:sldId id="833" r:id="rId28"/>
    <p:sldId id="837" r:id="rId29"/>
    <p:sldId id="838" r:id="rId30"/>
    <p:sldId id="835" r:id="rId31"/>
    <p:sldId id="841" r:id="rId32"/>
    <p:sldId id="839" r:id="rId33"/>
    <p:sldId id="840" r:id="rId34"/>
    <p:sldId id="842" r:id="rId35"/>
    <p:sldId id="843" r:id="rId36"/>
    <p:sldId id="844" r:id="rId37"/>
    <p:sldId id="877" r:id="rId38"/>
    <p:sldId id="845" r:id="rId39"/>
    <p:sldId id="846" r:id="rId40"/>
    <p:sldId id="847" r:id="rId41"/>
    <p:sldId id="848" r:id="rId42"/>
    <p:sldId id="851" r:id="rId43"/>
    <p:sldId id="849" r:id="rId44"/>
    <p:sldId id="850" r:id="rId45"/>
    <p:sldId id="854" r:id="rId46"/>
    <p:sldId id="853" r:id="rId47"/>
    <p:sldId id="855" r:id="rId48"/>
    <p:sldId id="852" r:id="rId49"/>
    <p:sldId id="857" r:id="rId50"/>
    <p:sldId id="856" r:id="rId51"/>
    <p:sldId id="858" r:id="rId52"/>
    <p:sldId id="859" r:id="rId53"/>
    <p:sldId id="860" r:id="rId54"/>
    <p:sldId id="861" r:id="rId55"/>
    <p:sldId id="862" r:id="rId56"/>
    <p:sldId id="863" r:id="rId57"/>
    <p:sldId id="864" r:id="rId58"/>
    <p:sldId id="866" r:id="rId59"/>
    <p:sldId id="865" r:id="rId60"/>
    <p:sldId id="867" r:id="rId61"/>
    <p:sldId id="868" r:id="rId62"/>
    <p:sldId id="869" r:id="rId63"/>
    <p:sldId id="870" r:id="rId64"/>
    <p:sldId id="871" r:id="rId65"/>
    <p:sldId id="872" r:id="rId66"/>
    <p:sldId id="873" r:id="rId67"/>
    <p:sldId id="874" r:id="rId68"/>
    <p:sldId id="875" r:id="rId69"/>
    <p:sldId id="876" r:id="rId70"/>
    <p:sldId id="755" r:id="rId7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8" d="100"/>
          <a:sy n="78" d="100"/>
        </p:scale>
        <p:origin x="-990" y="-90"/>
      </p:cViewPr>
      <p:guideLst>
        <p:guide orient="horz" pos="2160"/>
        <p:guide pos="2880"/>
      </p:guideLst>
    </p:cSldViewPr>
  </p:slideViewPr>
  <p:notesTextViewPr>
    <p:cViewPr>
      <p:scale>
        <a:sx n="1" d="1"/>
        <a:sy n="1" d="1"/>
      </p:scale>
      <p:origin x="0" y="0"/>
    </p:cViewPr>
  </p:notesTextViewPr>
  <p:sorterViewPr>
    <p:cViewPr>
      <p:scale>
        <a:sx n="100" d="100"/>
        <a:sy n="100" d="100"/>
      </p:scale>
      <p:origin x="0" y="4758"/>
    </p:cViewPr>
  </p:sorter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52205F4-BD7A-4062-BC06-81E2826A32AF}" type="datetimeFigureOut">
              <a:rPr lang="en-US" smtClean="0"/>
              <a:pPr/>
              <a:t>3/25/2012</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5687428-4E4E-4782-90C2-3D61707529D4}" type="slidenum">
              <a:rPr lang="en-US" smtClean="0"/>
              <a:pPr/>
              <a:t>‹#›</a:t>
            </a:fld>
            <a:endParaRPr lang="en-US"/>
          </a:p>
        </p:txBody>
      </p:sp>
    </p:spTree>
    <p:extLst>
      <p:ext uri="{BB962C8B-B14F-4D97-AF65-F5344CB8AC3E}">
        <p14:creationId xmlns="" xmlns:p14="http://schemas.microsoft.com/office/powerpoint/2010/main" val="428583784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F6328238-2C2A-4D8D-A4DF-3C5E1E028745}" type="datetimeFigureOut">
              <a:rPr lang="en-US"/>
              <a:pPr>
                <a:defRPr/>
              </a:pPr>
              <a:t>3/25/2012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6E9EC96E-2192-4FAC-8538-0CEB86E8260C}" type="slidenum">
              <a:rPr lang="en-US"/>
              <a:pPr>
                <a:defRPr/>
              </a:pPr>
              <a:t>‹#›</a:t>
            </a:fld>
            <a:endParaRPr lang="en-US"/>
          </a:p>
        </p:txBody>
      </p:sp>
    </p:spTree>
    <p:extLst>
      <p:ext uri="{BB962C8B-B14F-4D97-AF65-F5344CB8AC3E}">
        <p14:creationId xmlns="" xmlns:p14="http://schemas.microsoft.com/office/powerpoint/2010/main" val="33568276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362"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15363" name="Rectangle 2"/>
          <p:cNvSpPr>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1202"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51203" name="Rectangle 2"/>
          <p:cNvSpPr>
            <a:spLocks noGrp="1" noChangeArrowheads="1"/>
          </p:cNvSpPr>
          <p:nvPr>
            <p:ph type="body"/>
          </p:nvPr>
        </p:nvSpPr>
        <p:spPr bwMode="auto">
          <a:xfrm>
            <a:off x="914400" y="4344988"/>
            <a:ext cx="5019675" cy="4105275"/>
          </a:xfrm>
          <a:noFill/>
        </p:spPr>
        <p:txBody>
          <a:bodyPr wrap="none" numCol="1" anchor="ctr" anchorCtr="0" compatLnSpc="1">
            <a:prstTxWarp prst="textNoShape">
              <a:avLst/>
            </a:prstTxWarp>
          </a:bodyPr>
          <a:lstStyle/>
          <a:p>
            <a:pPr eaLnBrk="1" hangingPunct="1">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B3C8B187-C9AF-47A1-BA8B-51D15D55FC17}" type="datetimeFigureOut">
              <a:rPr lang="en-US"/>
              <a:pPr>
                <a:defRPr/>
              </a:pPr>
              <a:t>3/25/2012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04A4C31-8D09-442E-AC1F-08DB36AFE9D3}"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45FC8ADF-6D95-4FA3-AB28-C73091D567A8}" type="datetimeFigureOut">
              <a:rPr lang="en-US"/>
              <a:pPr>
                <a:defRPr/>
              </a:pPr>
              <a:t>3/25/2012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0548CD1-A809-4F31-AACF-451B6EF4083E}"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FFD2EBA2-4D9B-4272-9A77-85E61EA6764E}" type="datetimeFigureOut">
              <a:rPr lang="en-US"/>
              <a:pPr>
                <a:defRPr/>
              </a:pPr>
              <a:t>3/25/2012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53C2D9D-349C-4AE9-B848-87AF332AA229}"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B13231DF-BD38-4995-A7A9-DBD7F76AC4DF}" type="datetimeFigureOut">
              <a:rPr lang="en-US"/>
              <a:pPr>
                <a:defRPr/>
              </a:pPr>
              <a:t>3/25/2012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88140AA-3BB6-4163-B1D2-7773FFD3D8CA}"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9D5542F3-3798-4A22-8830-FB59C42936AE}" type="datetimeFigureOut">
              <a:rPr lang="en-US"/>
              <a:pPr>
                <a:defRPr/>
              </a:pPr>
              <a:t>3/25/2012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524C417-8AE1-4514-93CF-D4B3BD733E9D}"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A49B0A29-7F4E-4FF6-9BD7-1C1E9689FB28}" type="datetimeFigureOut">
              <a:rPr lang="en-US"/>
              <a:pPr>
                <a:defRPr/>
              </a:pPr>
              <a:t>3/25/2012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8382C2EA-53FA-46EE-8E8E-E895F85FE11F}"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3E9F9C76-F744-4690-B026-4167562655A9}" type="datetimeFigureOut">
              <a:rPr lang="en-US"/>
              <a:pPr>
                <a:defRPr/>
              </a:pPr>
              <a:t>3/25/2012</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071B27D6-A401-4962-869A-40382C9B7F1E}"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D9861BCE-5742-4D5A-ACBA-D8B9DAC85F13}" type="datetimeFigureOut">
              <a:rPr lang="en-US"/>
              <a:pPr>
                <a:defRPr/>
              </a:pPr>
              <a:t>3/25/2012</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92CA5225-1F19-4011-8922-50D9E9879CEF}"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F26630AA-E182-4578-B9E1-2243EBA230F7}" type="datetimeFigureOut">
              <a:rPr lang="en-US"/>
              <a:pPr>
                <a:defRPr/>
              </a:pPr>
              <a:t>3/25/2012</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9E1FE8FC-520A-4B44-8A59-940C307FEA0A}"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89D29B85-E9EC-47C7-B2BC-FBECA10E3114}" type="datetimeFigureOut">
              <a:rPr lang="en-US"/>
              <a:pPr>
                <a:defRPr/>
              </a:pPr>
              <a:t>3/25/2012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08EC6CC0-D22C-4858-91A4-B10D9C43F240}"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60F4CB77-A0C8-46B1-AF04-8D355A926432}" type="datetimeFigureOut">
              <a:rPr lang="en-US"/>
              <a:pPr>
                <a:defRPr/>
              </a:pPr>
              <a:t>3/25/2012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625BD6B0-291F-4449-B53B-BF7123CA8418}"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76F68EE4-E056-4F4E-8794-D7D6DEE80E9F}" type="datetimeFigureOut">
              <a:rPr lang="en-US"/>
              <a:pPr>
                <a:defRPr/>
              </a:pPr>
              <a:t>3/25/2012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6A15A9BD-5A40-4D6E-9F1F-BE8998C1FBB5}"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ext Box 1"/>
          <p:cNvSpPr txBox="1">
            <a:spLocks noChangeArrowheads="1"/>
          </p:cNvSpPr>
          <p:nvPr/>
        </p:nvSpPr>
        <p:spPr bwMode="auto">
          <a:xfrm>
            <a:off x="685800" y="1371600"/>
            <a:ext cx="7772400" cy="2065338"/>
          </a:xfrm>
          <a:prstGeom prst="rect">
            <a:avLst/>
          </a:prstGeom>
          <a:noFill/>
          <a:ln w="9525">
            <a:noFill/>
            <a:round/>
            <a:headEnd/>
            <a:tailEnd/>
          </a:ln>
        </p:spPr>
        <p:txBody>
          <a:bodyPr lIns="90000" tIns="46800" rIns="90000" bIns="46800"/>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 pos="10515600" algn="l"/>
                <a:tab pos="10779125" algn="l"/>
              </a:tabLst>
            </a:pPr>
            <a:r>
              <a:rPr lang="ru-RU" sz="4000" dirty="0">
                <a:solidFill>
                  <a:srgbClr val="E3EBF1"/>
                </a:solidFill>
                <a:latin typeface="Calibri" pitchFamily="34" charset="0"/>
              </a:rPr>
              <a:t>LIS6</a:t>
            </a:r>
            <a:r>
              <a:rPr lang="en-US" sz="4000" dirty="0">
                <a:solidFill>
                  <a:srgbClr val="E3EBF1"/>
                </a:solidFill>
                <a:latin typeface="Calibri" pitchFamily="34" charset="0"/>
              </a:rPr>
              <a:t>54 lecture</a:t>
            </a:r>
            <a:r>
              <a:rPr lang="ru-RU" sz="4000" dirty="0">
                <a:solidFill>
                  <a:srgbClr val="E3EBF1"/>
                </a:solidFill>
                <a:latin typeface="Calibri" pitchFamily="34" charset="0"/>
              </a:rPr>
              <a:t> </a:t>
            </a:r>
            <a:br>
              <a:rPr lang="ru-RU" sz="4000" dirty="0">
                <a:solidFill>
                  <a:srgbClr val="E3EBF1"/>
                </a:solidFill>
                <a:latin typeface="Calibri" pitchFamily="34" charset="0"/>
              </a:rPr>
            </a:br>
            <a:r>
              <a:rPr lang="en-US" sz="4000" dirty="0">
                <a:solidFill>
                  <a:srgbClr val="E3EBF1"/>
                </a:solidFill>
                <a:latin typeface="Calibri" pitchFamily="34" charset="0"/>
              </a:rPr>
              <a:t>copyright </a:t>
            </a:r>
            <a:r>
              <a:rPr lang="en-US" sz="4000" dirty="0" smtClean="0">
                <a:solidFill>
                  <a:srgbClr val="E3EBF1"/>
                </a:solidFill>
                <a:latin typeface="Calibri" pitchFamily="34" charset="0"/>
              </a:rPr>
              <a:t> </a:t>
            </a:r>
            <a:r>
              <a:rPr lang="en-US" sz="4000" dirty="0" smtClean="0">
                <a:solidFill>
                  <a:srgbClr val="E3EBF1"/>
                </a:solidFill>
                <a:latin typeface="Calibri" pitchFamily="34" charset="0"/>
              </a:rPr>
              <a:t>II</a:t>
            </a:r>
            <a:endParaRPr lang="en-US" sz="4000" dirty="0" smtClean="0">
              <a:solidFill>
                <a:srgbClr val="E3EBF1"/>
              </a:solidFill>
              <a:latin typeface="Calibri" pitchFamily="34" charset="0"/>
            </a:endParaRPr>
          </a:p>
        </p:txBody>
      </p:sp>
      <p:sp>
        <p:nvSpPr>
          <p:cNvPr id="14338" name="Text Box 2"/>
          <p:cNvSpPr txBox="1">
            <a:spLocks noChangeArrowheads="1"/>
          </p:cNvSpPr>
          <p:nvPr/>
        </p:nvSpPr>
        <p:spPr bwMode="auto">
          <a:xfrm>
            <a:off x="1371600" y="4648200"/>
            <a:ext cx="6400800" cy="1035050"/>
          </a:xfrm>
          <a:prstGeom prst="rect">
            <a:avLst/>
          </a:prstGeom>
          <a:noFill/>
          <a:ln w="9525">
            <a:noFill/>
            <a:round/>
            <a:headEnd/>
            <a:tailEnd/>
          </a:ln>
        </p:spPr>
        <p:txBody>
          <a:bodyPr lIns="90000" tIns="46800" rIns="90000" bIns="46800"/>
          <a:lstStyle/>
          <a:p>
            <a:pPr algn="ctr">
              <a:spcBef>
                <a:spcPts val="700"/>
              </a:spcBef>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Lst>
            </a:pPr>
            <a:r>
              <a:rPr lang="en-GB" sz="2800" dirty="0">
                <a:solidFill>
                  <a:srgbClr val="FFFFFF"/>
                </a:solidFill>
                <a:latin typeface="Calibri" pitchFamily="34" charset="0"/>
              </a:rPr>
              <a:t>Thomas </a:t>
            </a:r>
            <a:r>
              <a:rPr lang="en-GB" sz="2800" dirty="0" err="1">
                <a:solidFill>
                  <a:srgbClr val="FFFFFF"/>
                </a:solidFill>
                <a:latin typeface="Calibri" pitchFamily="34" charset="0"/>
              </a:rPr>
              <a:t>Krichel</a:t>
            </a:r>
            <a:endParaRPr lang="en-GB" sz="2800" dirty="0">
              <a:solidFill>
                <a:srgbClr val="FFFFFF"/>
              </a:solidFill>
              <a:latin typeface="Calibri" pitchFamily="34" charset="0"/>
            </a:endParaRPr>
          </a:p>
          <a:p>
            <a:pPr algn="ctr">
              <a:spcBef>
                <a:spcPts val="700"/>
              </a:spcBef>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Lst>
            </a:pPr>
            <a:r>
              <a:rPr lang="en-GB" sz="2800" smtClean="0">
                <a:solidFill>
                  <a:srgbClr val="FFFFFF"/>
                </a:solidFill>
                <a:latin typeface="Calibri" pitchFamily="34" charset="0"/>
              </a:rPr>
              <a:t>2012-03-04</a:t>
            </a:r>
            <a:endParaRPr lang="en-GB" sz="2800">
              <a:solidFill>
                <a:srgbClr val="FFFFFF"/>
              </a:solidFill>
              <a:latin typeface="Calibri" pitchFamily="34" charset="0"/>
            </a:endParaRPr>
          </a:p>
          <a:p>
            <a:pPr algn="ctr">
              <a:spcBef>
                <a:spcPts val="700"/>
              </a:spcBef>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Lst>
            </a:pPr>
            <a:endParaRPr lang="en-GB" sz="2800" dirty="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le 1"/>
          <p:cNvSpPr>
            <a:spLocks noGrp="1"/>
          </p:cNvSpPr>
          <p:nvPr>
            <p:ph type="title"/>
          </p:nvPr>
        </p:nvSpPr>
        <p:spPr/>
        <p:txBody>
          <a:bodyPr/>
          <a:lstStyle/>
          <a:p>
            <a:r>
              <a:rPr lang="en-US" smtClean="0"/>
              <a:t>work for hire candidates</a:t>
            </a:r>
          </a:p>
        </p:txBody>
      </p:sp>
      <p:sp>
        <p:nvSpPr>
          <p:cNvPr id="24578" name="Content Placeholder 2"/>
          <p:cNvSpPr>
            <a:spLocks noGrp="1"/>
          </p:cNvSpPr>
          <p:nvPr>
            <p:ph idx="1"/>
          </p:nvPr>
        </p:nvSpPr>
        <p:spPr>
          <a:xfrm>
            <a:off x="457200" y="1295400"/>
            <a:ext cx="8229600" cy="5105400"/>
          </a:xfrm>
        </p:spPr>
        <p:txBody>
          <a:bodyPr/>
          <a:lstStyle/>
          <a:p>
            <a:r>
              <a:rPr lang="en-US" smtClean="0"/>
              <a:t>A contribution to a collective work</a:t>
            </a:r>
          </a:p>
          <a:p>
            <a:r>
              <a:rPr lang="en-US" smtClean="0"/>
              <a:t>A part of a motion picture</a:t>
            </a:r>
          </a:p>
          <a:p>
            <a:r>
              <a:rPr lang="en-US" smtClean="0"/>
              <a:t>A translation</a:t>
            </a:r>
          </a:p>
          <a:p>
            <a:r>
              <a:rPr lang="en-US" smtClean="0"/>
              <a:t>A compilation</a:t>
            </a:r>
          </a:p>
          <a:p>
            <a:r>
              <a:rPr lang="en-US" smtClean="0"/>
              <a:t>A test or answer material for a test</a:t>
            </a:r>
          </a:p>
          <a:p>
            <a:r>
              <a:rPr lang="en-US" smtClean="0"/>
              <a:t>An atlas</a:t>
            </a:r>
          </a:p>
          <a:p>
            <a:r>
              <a:rPr lang="en-US" smtClean="0"/>
              <a:t>An instructional text “prepared … with the purpose of use in systematic instructional</a:t>
            </a:r>
          </a:p>
          <a:p>
            <a:r>
              <a:rPr lang="en-US" smtClean="0"/>
              <a:t>activities” [17 U.S.C. § 101]</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le 1"/>
          <p:cNvSpPr>
            <a:spLocks noGrp="1"/>
          </p:cNvSpPr>
          <p:nvPr>
            <p:ph type="title"/>
          </p:nvPr>
        </p:nvSpPr>
        <p:spPr/>
        <p:txBody>
          <a:bodyPr/>
          <a:lstStyle/>
          <a:p>
            <a:r>
              <a:rPr lang="en-US" smtClean="0"/>
              <a:t>last category for hire</a:t>
            </a:r>
          </a:p>
        </p:txBody>
      </p:sp>
      <p:sp>
        <p:nvSpPr>
          <p:cNvPr id="25602" name="Content Placeholder 2"/>
          <p:cNvSpPr>
            <a:spLocks noGrp="1"/>
          </p:cNvSpPr>
          <p:nvPr>
            <p:ph idx="1"/>
          </p:nvPr>
        </p:nvSpPr>
        <p:spPr>
          <a:xfrm>
            <a:off x="457200" y="1219200"/>
            <a:ext cx="8382000" cy="5410200"/>
          </a:xfrm>
        </p:spPr>
        <p:txBody>
          <a:bodyPr/>
          <a:lstStyle/>
          <a:p>
            <a:r>
              <a:rPr lang="en-US" smtClean="0"/>
              <a:t>A supplementary work.  This is “a work prepared for publication as a secondary adjunct to a work by another author for the purpose of introducing, concluding, illustrating, explaining, revising, commenting upon, or assisting in the use of the other work, such as forewords, afterwords, pictorial illustrations, maps, charts, tables, editorial notes, musical arrangements, answer material for tests, bibliographies, appendixes, and indexes” [17 U.S.C. § 101]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p:txBody>
          <a:bodyPr/>
          <a:lstStyle/>
          <a:p>
            <a:r>
              <a:rPr lang="en-US" smtClean="0"/>
              <a:t>pre-1978</a:t>
            </a:r>
          </a:p>
        </p:txBody>
      </p:sp>
      <p:sp>
        <p:nvSpPr>
          <p:cNvPr id="26626" name="Content Placeholder 2"/>
          <p:cNvSpPr>
            <a:spLocks noGrp="1"/>
          </p:cNvSpPr>
          <p:nvPr>
            <p:ph idx="1"/>
          </p:nvPr>
        </p:nvSpPr>
        <p:spPr/>
        <p:txBody>
          <a:bodyPr/>
          <a:lstStyle/>
          <a:p>
            <a:r>
              <a:rPr lang="en-US" smtClean="0"/>
              <a:t>The operative presumption was that copyright belonged to the person at whose initiative and expense the work was done.</a:t>
            </a:r>
          </a:p>
          <a:p>
            <a:r>
              <a:rPr lang="en-US" smtClean="0"/>
              <a:t>In other words, it was assumed that copyright in work produced by independent contractors belonged to the person or organization that hired them.</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le 1"/>
          <p:cNvSpPr>
            <a:spLocks noGrp="1"/>
          </p:cNvSpPr>
          <p:nvPr>
            <p:ph type="title"/>
          </p:nvPr>
        </p:nvSpPr>
        <p:spPr/>
        <p:txBody>
          <a:bodyPr/>
          <a:lstStyle/>
          <a:p>
            <a:r>
              <a:rPr lang="en-US" smtClean="0"/>
              <a:t>exclusive right</a:t>
            </a:r>
          </a:p>
        </p:txBody>
      </p:sp>
      <p:sp>
        <p:nvSpPr>
          <p:cNvPr id="27650" name="Content Placeholder 2"/>
          <p:cNvSpPr>
            <a:spLocks noGrp="1"/>
          </p:cNvSpPr>
          <p:nvPr>
            <p:ph idx="1"/>
          </p:nvPr>
        </p:nvSpPr>
        <p:spPr>
          <a:xfrm>
            <a:off x="457200" y="1295400"/>
            <a:ext cx="8229600" cy="5181600"/>
          </a:xfrm>
        </p:spPr>
        <p:txBody>
          <a:bodyPr/>
          <a:lstStyle/>
          <a:p>
            <a:r>
              <a:rPr lang="en-US" smtClean="0"/>
              <a:t>The copyright holder has the exclusive rights to do, or authorize others to do:</a:t>
            </a:r>
          </a:p>
          <a:p>
            <a:pPr lvl="1"/>
            <a:r>
              <a:rPr lang="en-US" smtClean="0"/>
              <a:t>Reproduction</a:t>
            </a:r>
          </a:p>
          <a:p>
            <a:pPr lvl="1"/>
            <a:r>
              <a:rPr lang="en-US" smtClean="0"/>
              <a:t>Preparation of derivative works (e.g. adaptations)</a:t>
            </a:r>
          </a:p>
          <a:p>
            <a:pPr lvl="1"/>
            <a:r>
              <a:rPr lang="en-US" smtClean="0"/>
              <a:t>Distribution (certain types)</a:t>
            </a:r>
          </a:p>
          <a:p>
            <a:pPr lvl="1"/>
            <a:r>
              <a:rPr lang="en-US" smtClean="0"/>
              <a:t>Public performance (certain types)</a:t>
            </a:r>
          </a:p>
          <a:p>
            <a:pPr lvl="1"/>
            <a:r>
              <a:rPr lang="en-US" smtClean="0"/>
              <a:t>Public display (certain types)</a:t>
            </a:r>
          </a:p>
          <a:p>
            <a:r>
              <a:rPr lang="en-US" smtClean="0"/>
              <a:t>Anyone doing this without permission infringes. </a:t>
            </a:r>
          </a:p>
          <a:p>
            <a:r>
              <a:rPr lang="en-US" smtClean="0"/>
              <a:t>It’s absurd.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itle 1"/>
          <p:cNvSpPr>
            <a:spLocks noGrp="1"/>
          </p:cNvSpPr>
          <p:nvPr>
            <p:ph type="title"/>
          </p:nvPr>
        </p:nvSpPr>
        <p:spPr/>
        <p:txBody>
          <a:bodyPr/>
          <a:lstStyle/>
          <a:p>
            <a:r>
              <a:rPr lang="en-US" smtClean="0"/>
              <a:t>right to reproduce</a:t>
            </a:r>
          </a:p>
        </p:txBody>
      </p:sp>
      <p:sp>
        <p:nvSpPr>
          <p:cNvPr id="28674" name="Content Placeholder 2"/>
          <p:cNvSpPr>
            <a:spLocks noGrp="1"/>
          </p:cNvSpPr>
          <p:nvPr>
            <p:ph idx="1"/>
          </p:nvPr>
        </p:nvSpPr>
        <p:spPr/>
        <p:txBody>
          <a:bodyPr/>
          <a:lstStyle/>
          <a:p>
            <a:r>
              <a:rPr lang="en-US" smtClean="0"/>
              <a:t>Section 106(1) gives the owner of copyright the exclusive right to “reproduce the copyrighted work in copies or phonocopies.” |+1</a:t>
            </a:r>
          </a:p>
          <a:p>
            <a:r>
              <a:rPr lang="en-US" smtClean="0"/>
              <a:t>Example: Rogers vs Koons found infringement in building a sculpture based on a photograph.</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itle 1"/>
          <p:cNvSpPr>
            <a:spLocks noGrp="1"/>
          </p:cNvSpPr>
          <p:nvPr>
            <p:ph type="title"/>
          </p:nvPr>
        </p:nvSpPr>
        <p:spPr/>
        <p:txBody>
          <a:bodyPr/>
          <a:lstStyle/>
          <a:p>
            <a:r>
              <a:rPr lang="en-US" smtClean="0"/>
              <a:t>1976 house report statement</a:t>
            </a:r>
          </a:p>
        </p:txBody>
      </p:sp>
      <p:sp>
        <p:nvSpPr>
          <p:cNvPr id="29698" name="Content Placeholder 2"/>
          <p:cNvSpPr>
            <a:spLocks noGrp="1"/>
          </p:cNvSpPr>
          <p:nvPr>
            <p:ph idx="1"/>
          </p:nvPr>
        </p:nvSpPr>
        <p:spPr/>
        <p:txBody>
          <a:bodyPr/>
          <a:lstStyle/>
          <a:p>
            <a:r>
              <a:rPr lang="en-US" smtClean="0"/>
              <a:t>The right to reproduce is “the right to produce a material object in which the work is duplicated, transcribed, imitated, or simulated in a fixed form from which it can be ‘perceived, reproduced, or otherwise communicated, either directly or with the aid of a machine or device.’”</a:t>
            </a:r>
          </a:p>
          <a:p>
            <a:r>
              <a:rPr lang="en-US" smtClean="0"/>
              <a:t>This is rather broad.</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itle 1"/>
          <p:cNvSpPr>
            <a:spLocks noGrp="1"/>
          </p:cNvSpPr>
          <p:nvPr>
            <p:ph type="title"/>
          </p:nvPr>
        </p:nvSpPr>
        <p:spPr/>
        <p:txBody>
          <a:bodyPr/>
          <a:lstStyle/>
          <a:p>
            <a:r>
              <a:rPr lang="en-US" smtClean="0"/>
              <a:t>reproduction right of sound recording</a:t>
            </a:r>
          </a:p>
        </p:txBody>
      </p:sp>
      <p:sp>
        <p:nvSpPr>
          <p:cNvPr id="30722" name="Content Placeholder 2"/>
          <p:cNvSpPr>
            <a:spLocks noGrp="1"/>
          </p:cNvSpPr>
          <p:nvPr>
            <p:ph idx="1"/>
          </p:nvPr>
        </p:nvSpPr>
        <p:spPr/>
        <p:txBody>
          <a:bodyPr/>
          <a:lstStyle/>
          <a:p>
            <a:r>
              <a:rPr lang="en-US" smtClean="0"/>
              <a:t>The owner of the sound recording copyright only has the exclusive right to reproduce the actual sounds fixed on that particular sound recording [17 U.S.C. § 114(b)]. </a:t>
            </a:r>
          </a:p>
          <a:p>
            <a:r>
              <a:rPr lang="en-US" smtClean="0"/>
              <a:t>Anyone else can record a “sound alike” performance intended to duplicate the sound on a sound recording without infringing on the rights of the copyright owner of that recording.</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Title 1"/>
          <p:cNvSpPr>
            <a:spLocks noGrp="1"/>
          </p:cNvSpPr>
          <p:nvPr>
            <p:ph type="title"/>
          </p:nvPr>
        </p:nvSpPr>
        <p:spPr/>
        <p:txBody>
          <a:bodyPr/>
          <a:lstStyle/>
          <a:p>
            <a:r>
              <a:rPr lang="en-US" smtClean="0"/>
              <a:t>right to produce derivative works</a:t>
            </a:r>
          </a:p>
        </p:txBody>
      </p:sp>
      <p:sp>
        <p:nvSpPr>
          <p:cNvPr id="31746" name="Content Placeholder 2"/>
          <p:cNvSpPr>
            <a:spLocks noGrp="1"/>
          </p:cNvSpPr>
          <p:nvPr>
            <p:ph idx="1"/>
          </p:nvPr>
        </p:nvSpPr>
        <p:spPr>
          <a:xfrm>
            <a:off x="457200" y="1295400"/>
            <a:ext cx="8229600" cy="5181600"/>
          </a:xfrm>
        </p:spPr>
        <p:txBody>
          <a:bodyPr/>
          <a:lstStyle/>
          <a:p>
            <a:r>
              <a:rPr lang="en-US" smtClean="0"/>
              <a:t>17 U.S.C. § 101 lists the following examples</a:t>
            </a:r>
          </a:p>
          <a:p>
            <a:pPr lvl="1"/>
            <a:r>
              <a:rPr lang="en-US" smtClean="0"/>
              <a:t>Translations</a:t>
            </a:r>
          </a:p>
          <a:p>
            <a:pPr lvl="1"/>
            <a:r>
              <a:rPr lang="en-US" smtClean="0"/>
              <a:t>Musical arrangements</a:t>
            </a:r>
          </a:p>
          <a:p>
            <a:pPr lvl="1"/>
            <a:r>
              <a:rPr lang="en-US" smtClean="0"/>
              <a:t>Dramatizations</a:t>
            </a:r>
          </a:p>
          <a:p>
            <a:pPr lvl="1"/>
            <a:r>
              <a:rPr lang="en-US" smtClean="0"/>
              <a:t>Fictionalizations </a:t>
            </a:r>
          </a:p>
          <a:p>
            <a:pPr lvl="1"/>
            <a:r>
              <a:rPr lang="en-US" smtClean="0"/>
              <a:t>Motion picture versions</a:t>
            </a:r>
          </a:p>
          <a:p>
            <a:pPr lvl="1"/>
            <a:r>
              <a:rPr lang="en-US" smtClean="0"/>
              <a:t>Sound recordings</a:t>
            </a:r>
          </a:p>
          <a:p>
            <a:pPr lvl="1"/>
            <a:r>
              <a:rPr lang="en-US" smtClean="0"/>
              <a:t>Art reproductions </a:t>
            </a:r>
          </a:p>
          <a:p>
            <a:pPr lvl="1"/>
            <a:r>
              <a:rPr lang="en-US" smtClean="0"/>
              <a:t>Abridgments </a:t>
            </a:r>
          </a:p>
          <a:p>
            <a:pPr lvl="1"/>
            <a:r>
              <a:rPr lang="en-US" smtClean="0"/>
              <a:t>Condensations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itle 1"/>
          <p:cNvSpPr>
            <a:spLocks noGrp="1"/>
          </p:cNvSpPr>
          <p:nvPr>
            <p:ph type="title"/>
          </p:nvPr>
        </p:nvSpPr>
        <p:spPr/>
        <p:txBody>
          <a:bodyPr/>
          <a:lstStyle/>
          <a:p>
            <a:r>
              <a:rPr lang="en-US" smtClean="0"/>
              <a:t>right to distribution</a:t>
            </a:r>
          </a:p>
        </p:txBody>
      </p:sp>
      <p:sp>
        <p:nvSpPr>
          <p:cNvPr id="32770" name="Content Placeholder 2"/>
          <p:cNvSpPr>
            <a:spLocks noGrp="1"/>
          </p:cNvSpPr>
          <p:nvPr>
            <p:ph idx="1"/>
          </p:nvPr>
        </p:nvSpPr>
        <p:spPr/>
        <p:txBody>
          <a:bodyPr/>
          <a:lstStyle/>
          <a:p>
            <a:r>
              <a:rPr lang="en-US" smtClean="0"/>
              <a:t>The right of distribution gives copyright owners the exclusive right to distribute copies of copyrighted works to the public “by sale or other transfer of ownership, or by rental, lease, or lending” [17 U.S.C. § 106(3)].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itle 1"/>
          <p:cNvSpPr>
            <a:spLocks noGrp="1"/>
          </p:cNvSpPr>
          <p:nvPr>
            <p:ph type="title"/>
          </p:nvPr>
        </p:nvSpPr>
        <p:spPr/>
        <p:txBody>
          <a:bodyPr/>
          <a:lstStyle/>
          <a:p>
            <a:r>
              <a:rPr lang="en-US" smtClean="0"/>
              <a:t>right of first publication</a:t>
            </a:r>
          </a:p>
        </p:txBody>
      </p:sp>
      <p:sp>
        <p:nvSpPr>
          <p:cNvPr id="33794" name="Content Placeholder 2"/>
          <p:cNvSpPr>
            <a:spLocks noGrp="1"/>
          </p:cNvSpPr>
          <p:nvPr>
            <p:ph idx="1"/>
          </p:nvPr>
        </p:nvSpPr>
        <p:spPr>
          <a:xfrm>
            <a:off x="457200" y="1295400"/>
            <a:ext cx="8305800" cy="5334000"/>
          </a:xfrm>
        </p:spPr>
        <p:txBody>
          <a:bodyPr/>
          <a:lstStyle/>
          <a:p>
            <a:r>
              <a:rPr lang="en-US" smtClean="0"/>
              <a:t>This is an extension to the distribution right by case law. Under this extension</a:t>
            </a:r>
          </a:p>
          <a:p>
            <a:pPr lvl="1"/>
            <a:r>
              <a:rPr lang="en-US" smtClean="0"/>
              <a:t> the copyright owner has the right to determine whether and when a work will be distributed.</a:t>
            </a:r>
          </a:p>
          <a:p>
            <a:pPr lvl="1"/>
            <a:r>
              <a:rPr lang="en-US" smtClean="0"/>
              <a:t>copyright owner has, the right to control the first public appearance of her undisseminated expression (</a:t>
            </a:r>
            <a:r>
              <a:rPr lang="en-US" i="1" smtClean="0"/>
              <a:t>Harper &amp; Row v. Nation)</a:t>
            </a:r>
            <a:r>
              <a:rPr lang="en-US" smtClean="0"/>
              <a:t>.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le 1"/>
          <p:cNvSpPr>
            <a:spLocks noGrp="1"/>
          </p:cNvSpPr>
          <p:nvPr>
            <p:ph type="title"/>
          </p:nvPr>
        </p:nvSpPr>
        <p:spPr/>
        <p:txBody>
          <a:bodyPr/>
          <a:lstStyle/>
          <a:p>
            <a:r>
              <a:rPr lang="en-US" smtClean="0"/>
              <a:t>structure</a:t>
            </a:r>
          </a:p>
        </p:txBody>
      </p:sp>
      <p:sp>
        <p:nvSpPr>
          <p:cNvPr id="16386" name="Content Placeholder 2"/>
          <p:cNvSpPr>
            <a:spLocks noGrp="1"/>
          </p:cNvSpPr>
          <p:nvPr>
            <p:ph idx="1"/>
          </p:nvPr>
        </p:nvSpPr>
        <p:spPr/>
        <p:txBody>
          <a:bodyPr/>
          <a:lstStyle/>
          <a:p>
            <a:r>
              <a:rPr lang="en-US" dirty="0" smtClean="0"/>
              <a:t>copyright</a:t>
            </a:r>
          </a:p>
          <a:p>
            <a:pPr lvl="1"/>
            <a:r>
              <a:rPr lang="en-US" dirty="0" smtClean="0"/>
              <a:t>who is the copyright owner</a:t>
            </a:r>
          </a:p>
          <a:p>
            <a:pPr lvl="1"/>
            <a:r>
              <a:rPr lang="en-US" dirty="0" smtClean="0"/>
              <a:t>what rights does the copyright holder enjoy</a:t>
            </a:r>
          </a:p>
          <a:p>
            <a:pPr lvl="1"/>
            <a:r>
              <a:rPr lang="en-US" dirty="0" smtClean="0"/>
              <a:t>limitations to these rights</a:t>
            </a:r>
          </a:p>
          <a:p>
            <a:r>
              <a:rPr lang="en-US" dirty="0" smtClean="0"/>
              <a:t>repository interoperability </a:t>
            </a:r>
          </a:p>
          <a:p>
            <a:pPr lvl="1"/>
            <a:r>
              <a:rPr lang="en-US" dirty="0" smtClean="0"/>
              <a:t>history of OAI-PMH</a:t>
            </a:r>
          </a:p>
          <a:p>
            <a:pPr lvl="1"/>
            <a:r>
              <a:rPr lang="en-US" dirty="0" smtClean="0"/>
              <a:t>protocol overview</a:t>
            </a:r>
          </a:p>
          <a:p>
            <a:endParaRPr lang="en-US" dirty="0" smtClean="0"/>
          </a:p>
          <a:p>
            <a:endParaRPr lang="en-US" dirty="0"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2"/>
          <p:cNvSpPr>
            <a:spLocks noGrp="1"/>
          </p:cNvSpPr>
          <p:nvPr>
            <p:ph type="title"/>
          </p:nvPr>
        </p:nvSpPr>
        <p:spPr/>
        <p:txBody>
          <a:bodyPr/>
          <a:lstStyle/>
          <a:p>
            <a:r>
              <a:rPr lang="en-US" smtClean="0"/>
              <a:t>limit to distribution right: first sale </a:t>
            </a:r>
          </a:p>
        </p:txBody>
      </p:sp>
      <p:sp>
        <p:nvSpPr>
          <p:cNvPr id="34818" name="Rectangle 3"/>
          <p:cNvSpPr>
            <a:spLocks noGrp="1"/>
          </p:cNvSpPr>
          <p:nvPr>
            <p:ph type="body" idx="1"/>
          </p:nvPr>
        </p:nvSpPr>
        <p:spPr>
          <a:xfrm>
            <a:off x="457200" y="1295400"/>
            <a:ext cx="8229600" cy="5257800"/>
          </a:xfrm>
        </p:spPr>
        <p:txBody>
          <a:bodyPr/>
          <a:lstStyle/>
          <a:p>
            <a:r>
              <a:rPr lang="en-US" smtClean="0"/>
              <a:t>First sale doctrine is in section 109.</a:t>
            </a:r>
          </a:p>
          <a:p>
            <a:r>
              <a:rPr lang="en-US" smtClean="0"/>
              <a:t>Some of the copyright owners rights over a specific copy of a work end once their ownership of that copy ends. </a:t>
            </a:r>
          </a:p>
          <a:p>
            <a:r>
              <a:rPr lang="en-US" smtClean="0"/>
              <a:t>The copyright owner cannot</a:t>
            </a:r>
          </a:p>
          <a:p>
            <a:pPr lvl="1"/>
            <a:r>
              <a:rPr lang="en-US" smtClean="0"/>
              <a:t>stop a library from lending a copy of a work</a:t>
            </a:r>
          </a:p>
          <a:p>
            <a:pPr lvl="1"/>
            <a:r>
              <a:rPr lang="en-US" smtClean="0"/>
              <a:t>stop someone from selling a copy</a:t>
            </a:r>
          </a:p>
          <a:p>
            <a:pPr lvl="1"/>
            <a:r>
              <a:rPr lang="en-US" smtClean="0"/>
              <a:t>prevent a purchaser from displaying the work in public</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2"/>
          <p:cNvSpPr>
            <a:spLocks noGrp="1"/>
          </p:cNvSpPr>
          <p:nvPr>
            <p:ph type="title"/>
          </p:nvPr>
        </p:nvSpPr>
        <p:spPr/>
        <p:txBody>
          <a:bodyPr/>
          <a:lstStyle/>
          <a:p>
            <a:r>
              <a:rPr lang="en-US" smtClean="0"/>
              <a:t>right to public performance</a:t>
            </a:r>
          </a:p>
        </p:txBody>
      </p:sp>
      <p:sp>
        <p:nvSpPr>
          <p:cNvPr id="35842" name="Rectangle 3"/>
          <p:cNvSpPr>
            <a:spLocks noGrp="1"/>
          </p:cNvSpPr>
          <p:nvPr>
            <p:ph type="body" idx="1"/>
          </p:nvPr>
        </p:nvSpPr>
        <p:spPr>
          <a:xfrm>
            <a:off x="457200" y="1295400"/>
            <a:ext cx="8229600" cy="5334000"/>
          </a:xfrm>
        </p:spPr>
        <p:txBody>
          <a:bodyPr/>
          <a:lstStyle/>
          <a:p>
            <a:pPr>
              <a:lnSpc>
                <a:spcPct val="90000"/>
              </a:lnSpc>
            </a:pPr>
            <a:r>
              <a:rPr lang="en-US" smtClean="0"/>
              <a:t>§106(4) grants a right to public performance to copyright owners of literary, musical, dramatic, and choreographic works, pantomimes, and motion pictures and other audiovisual works.</a:t>
            </a:r>
          </a:p>
          <a:p>
            <a:pPr>
              <a:lnSpc>
                <a:spcPct val="90000"/>
              </a:lnSpc>
            </a:pPr>
            <a:r>
              <a:rPr lang="en-US" smtClean="0"/>
              <a:t>“public” means “substantial number of persons outside of a normal circle of a family and its social acquaintances is gathered” [17 U.S.C. § 101]. </a:t>
            </a:r>
          </a:p>
          <a:p>
            <a:pPr>
              <a:lnSpc>
                <a:spcPct val="90000"/>
              </a:lnSpc>
            </a:pPr>
            <a:r>
              <a:rPr lang="en-US" smtClean="0"/>
              <a:t>Transmitting the performance or display to a public place also makes it public.</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2"/>
          <p:cNvSpPr>
            <a:spLocks noGrp="1"/>
          </p:cNvSpPr>
          <p:nvPr>
            <p:ph type="title"/>
          </p:nvPr>
        </p:nvSpPr>
        <p:spPr/>
        <p:txBody>
          <a:bodyPr/>
          <a:lstStyle/>
          <a:p>
            <a:r>
              <a:rPr lang="en-US" smtClean="0"/>
              <a:t>right to public display</a:t>
            </a:r>
          </a:p>
        </p:txBody>
      </p:sp>
      <p:sp>
        <p:nvSpPr>
          <p:cNvPr id="36866" name="Rectangle 3"/>
          <p:cNvSpPr>
            <a:spLocks noGrp="1"/>
          </p:cNvSpPr>
          <p:nvPr>
            <p:ph type="body" idx="1"/>
          </p:nvPr>
        </p:nvSpPr>
        <p:spPr/>
        <p:txBody>
          <a:bodyPr/>
          <a:lstStyle/>
          <a:p>
            <a:r>
              <a:rPr lang="en-US" smtClean="0"/>
              <a:t>§106(5) grants a right of public display of works to copyright owners. </a:t>
            </a:r>
          </a:p>
          <a:p>
            <a:r>
              <a:rPr lang="en-US" smtClean="0"/>
              <a:t>For sound recordings |+1</a:t>
            </a:r>
          </a:p>
          <a:p>
            <a:r>
              <a:rPr lang="en-US" smtClean="0"/>
              <a:t>This is includes the individual images of an audiovisual work.</a:t>
            </a:r>
          </a:p>
          <a:p>
            <a:r>
              <a:rPr lang="en-US" smtClean="0"/>
              <a:t>However the first sale doctrine limits this right.</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2"/>
          <p:cNvSpPr>
            <a:spLocks noGrp="1"/>
          </p:cNvSpPr>
          <p:nvPr>
            <p:ph type="title"/>
          </p:nvPr>
        </p:nvSpPr>
        <p:spPr>
          <a:xfrm>
            <a:off x="152400" y="228600"/>
            <a:ext cx="8839200" cy="1143000"/>
          </a:xfrm>
        </p:spPr>
        <p:txBody>
          <a:bodyPr/>
          <a:lstStyle/>
          <a:p>
            <a:r>
              <a:rPr lang="en-US" sz="4000" smtClean="0"/>
              <a:t>Public performance of sound recordings</a:t>
            </a:r>
          </a:p>
        </p:txBody>
      </p:sp>
      <p:sp>
        <p:nvSpPr>
          <p:cNvPr id="37890" name="Rectangle 3"/>
          <p:cNvSpPr>
            <a:spLocks noGrp="1"/>
          </p:cNvSpPr>
          <p:nvPr>
            <p:ph type="body" idx="1"/>
          </p:nvPr>
        </p:nvSpPr>
        <p:spPr>
          <a:xfrm>
            <a:off x="457200" y="1447800"/>
            <a:ext cx="8229600" cy="5257800"/>
          </a:xfrm>
        </p:spPr>
        <p:txBody>
          <a:bodyPr/>
          <a:lstStyle/>
          <a:p>
            <a:r>
              <a:rPr lang="en-US" dirty="0" smtClean="0"/>
              <a:t>§106(6) gives the copyright owner has the exclusive right to perform sound recordings via digital (but not analog) transmissions.</a:t>
            </a:r>
          </a:p>
          <a:p>
            <a:r>
              <a:rPr lang="en-US" dirty="0" smtClean="0"/>
              <a:t>Some digital public performances are subject to a compulsory license.</a:t>
            </a:r>
          </a:p>
          <a:p>
            <a:r>
              <a:rPr lang="en-US" dirty="0" smtClean="0"/>
              <a:t>Others must be negotiated in advance.</a:t>
            </a:r>
          </a:p>
          <a:p>
            <a:r>
              <a:rPr lang="en-US" dirty="0" smtClean="0"/>
              <a:t>Most digitization projects of cultural heritage institutions would fall into this later grouping.</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2"/>
          <p:cNvSpPr>
            <a:spLocks noGrp="1"/>
          </p:cNvSpPr>
          <p:nvPr>
            <p:ph type="title"/>
          </p:nvPr>
        </p:nvSpPr>
        <p:spPr/>
        <p:txBody>
          <a:bodyPr/>
          <a:lstStyle/>
          <a:p>
            <a:r>
              <a:rPr lang="en-US" smtClean="0"/>
              <a:t>Moral rights</a:t>
            </a:r>
          </a:p>
        </p:txBody>
      </p:sp>
      <p:sp>
        <p:nvSpPr>
          <p:cNvPr id="38914" name="Rectangle 3"/>
          <p:cNvSpPr>
            <a:spLocks noGrp="1"/>
          </p:cNvSpPr>
          <p:nvPr>
            <p:ph type="body" idx="1"/>
          </p:nvPr>
        </p:nvSpPr>
        <p:spPr/>
        <p:txBody>
          <a:bodyPr/>
          <a:lstStyle/>
          <a:p>
            <a:r>
              <a:rPr lang="en-US" smtClean="0"/>
              <a:t>These are inalienable rights that come with the creation.</a:t>
            </a:r>
          </a:p>
          <a:p>
            <a:r>
              <a:rPr lang="en-US" smtClean="0"/>
              <a:t>In the European tradition that inspires the Berne convention, they are included in copyright law.</a:t>
            </a:r>
          </a:p>
          <a:p>
            <a:r>
              <a:rPr lang="en-US" smtClean="0"/>
              <a:t>In the Anglo-Saxon tradition, they are dealt with under laws dealing with slander, libel, and misappropriation.</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2"/>
          <p:cNvSpPr>
            <a:spLocks noGrp="1"/>
          </p:cNvSpPr>
          <p:nvPr>
            <p:ph type="title"/>
          </p:nvPr>
        </p:nvSpPr>
        <p:spPr/>
        <p:txBody>
          <a:bodyPr/>
          <a:lstStyle/>
          <a:p>
            <a:r>
              <a:rPr lang="en-US" sz="4000" smtClean="0"/>
              <a:t>Visual Artist Rights Act (VARA) of 1990</a:t>
            </a:r>
          </a:p>
        </p:txBody>
      </p:sp>
      <p:sp>
        <p:nvSpPr>
          <p:cNvPr id="39938" name="Rectangle 3"/>
          <p:cNvSpPr>
            <a:spLocks noGrp="1"/>
          </p:cNvSpPr>
          <p:nvPr>
            <p:ph type="body" idx="1"/>
          </p:nvPr>
        </p:nvSpPr>
        <p:spPr/>
        <p:txBody>
          <a:bodyPr/>
          <a:lstStyle/>
          <a:p>
            <a:r>
              <a:rPr lang="en-US" smtClean="0"/>
              <a:t>This act added § 106A to title 17.</a:t>
            </a:r>
          </a:p>
          <a:p>
            <a:r>
              <a:rPr lang="en-US" smtClean="0"/>
              <a:t>It gives moral right to creators of a limited range of work types</a:t>
            </a:r>
          </a:p>
          <a:p>
            <a:pPr lvl="1"/>
            <a:r>
              <a:rPr lang="en-US" smtClean="0"/>
              <a:t>paintings</a:t>
            </a:r>
          </a:p>
          <a:p>
            <a:pPr lvl="1"/>
            <a:r>
              <a:rPr lang="en-US" smtClean="0"/>
              <a:t>drawings</a:t>
            </a:r>
          </a:p>
          <a:p>
            <a:pPr lvl="1"/>
            <a:r>
              <a:rPr lang="en-US" smtClean="0"/>
              <a:t>prints</a:t>
            </a:r>
          </a:p>
          <a:p>
            <a:pPr lvl="1"/>
            <a:r>
              <a:rPr lang="en-US" smtClean="0"/>
              <a:t>sculptures</a:t>
            </a:r>
          </a:p>
          <a:p>
            <a:pPr lvl="1"/>
            <a:r>
              <a:rPr lang="en-US" smtClean="0"/>
              <a:t>still photographs.</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2"/>
          <p:cNvSpPr>
            <a:spLocks noGrp="1"/>
          </p:cNvSpPr>
          <p:nvPr>
            <p:ph type="title"/>
          </p:nvPr>
        </p:nvSpPr>
        <p:spPr/>
        <p:txBody>
          <a:bodyPr/>
          <a:lstStyle/>
          <a:p>
            <a:r>
              <a:rPr lang="en-US" smtClean="0"/>
              <a:t>moral right in copyright law</a:t>
            </a:r>
          </a:p>
        </p:txBody>
      </p:sp>
      <p:sp>
        <p:nvSpPr>
          <p:cNvPr id="40962" name="Rectangle 3"/>
          <p:cNvSpPr>
            <a:spLocks noGrp="1"/>
          </p:cNvSpPr>
          <p:nvPr>
            <p:ph type="body" idx="1"/>
          </p:nvPr>
        </p:nvSpPr>
        <p:spPr>
          <a:xfrm>
            <a:off x="457200" y="1371600"/>
            <a:ext cx="8229600" cy="5257800"/>
          </a:xfrm>
        </p:spPr>
        <p:txBody>
          <a:bodyPr/>
          <a:lstStyle/>
          <a:p>
            <a:r>
              <a:rPr lang="en-US" smtClean="0"/>
              <a:t>§ 106A(a) gives artists the right</a:t>
            </a:r>
          </a:p>
          <a:p>
            <a:pPr lvl="1"/>
            <a:r>
              <a:rPr lang="en-US" smtClean="0"/>
              <a:t>to be identified as creator of a work he or she has created</a:t>
            </a:r>
          </a:p>
          <a:p>
            <a:pPr lvl="1"/>
            <a:r>
              <a:rPr lang="en-US" smtClean="0"/>
              <a:t>not to be identified as the creator of a work that he or she did not create</a:t>
            </a:r>
          </a:p>
          <a:p>
            <a:pPr lvl="1"/>
            <a:r>
              <a:rPr lang="en-US" smtClean="0"/>
              <a:t>not to be identified as the creator of a work he or she has created when distortion, mutilation, or other modification of the work would be prejudicial to his or her reputation </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2"/>
          <p:cNvSpPr>
            <a:spLocks noGrp="1"/>
          </p:cNvSpPr>
          <p:nvPr>
            <p:ph type="title"/>
          </p:nvPr>
        </p:nvSpPr>
        <p:spPr/>
        <p:txBody>
          <a:bodyPr/>
          <a:lstStyle/>
          <a:p>
            <a:r>
              <a:rPr lang="en-US" smtClean="0"/>
              <a:t>important limitations in VARA</a:t>
            </a:r>
          </a:p>
        </p:txBody>
      </p:sp>
      <p:sp>
        <p:nvSpPr>
          <p:cNvPr id="41986" name="Rectangle 3"/>
          <p:cNvSpPr>
            <a:spLocks noGrp="1"/>
          </p:cNvSpPr>
          <p:nvPr>
            <p:ph type="body" idx="1"/>
          </p:nvPr>
        </p:nvSpPr>
        <p:spPr/>
        <p:txBody>
          <a:bodyPr/>
          <a:lstStyle/>
          <a:p>
            <a:r>
              <a:rPr lang="en-US" smtClean="0"/>
              <a:t>To be subject to the moral rights in VARA, the work must, generally</a:t>
            </a:r>
          </a:p>
          <a:p>
            <a:pPr lvl="1"/>
            <a:r>
              <a:rPr lang="en-US" smtClean="0"/>
              <a:t>exist in one single copy or</a:t>
            </a:r>
          </a:p>
          <a:p>
            <a:pPr lvl="1"/>
            <a:r>
              <a:rPr lang="en-US" smtClean="0"/>
              <a:t>in signed copies of no fewer than 200 copies</a:t>
            </a:r>
          </a:p>
          <a:p>
            <a:r>
              <a:rPr lang="en-US" smtClean="0"/>
              <a:t>Moral rights do not apply to reproductions. This protects digitizations from moral rights.</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Title 1"/>
          <p:cNvSpPr>
            <a:spLocks noGrp="1"/>
          </p:cNvSpPr>
          <p:nvPr>
            <p:ph type="title"/>
          </p:nvPr>
        </p:nvSpPr>
        <p:spPr>
          <a:xfrm>
            <a:off x="228600" y="274638"/>
            <a:ext cx="8686800" cy="1143000"/>
          </a:xfrm>
        </p:spPr>
        <p:txBody>
          <a:bodyPr/>
          <a:lstStyle/>
          <a:p>
            <a:r>
              <a:rPr lang="en-US" smtClean="0"/>
              <a:t>limitations to copyright owners rights </a:t>
            </a:r>
          </a:p>
        </p:txBody>
      </p:sp>
      <p:sp>
        <p:nvSpPr>
          <p:cNvPr id="43010" name="Content Placeholder 2"/>
          <p:cNvSpPr>
            <a:spLocks noGrp="1"/>
          </p:cNvSpPr>
          <p:nvPr>
            <p:ph idx="1"/>
          </p:nvPr>
        </p:nvSpPr>
        <p:spPr>
          <a:xfrm>
            <a:off x="457200" y="1295400"/>
            <a:ext cx="8382000" cy="5181600"/>
          </a:xfrm>
        </p:spPr>
        <p:txBody>
          <a:bodyPr/>
          <a:lstStyle/>
          <a:p>
            <a:r>
              <a:rPr lang="en-US" dirty="0" smtClean="0"/>
              <a:t>Limitations on the exclusive rights of copyright owners are found primarily in 107 to 122 of the Copyright Act. </a:t>
            </a:r>
          </a:p>
          <a:p>
            <a:r>
              <a:rPr lang="en-US" dirty="0" smtClean="0"/>
              <a:t>They are </a:t>
            </a:r>
            <a:r>
              <a:rPr lang="en-US" dirty="0"/>
              <a:t>supposed to ensure that the monopoly granted to copyright owners is not so complete that individuals cannot use existing works nor are unduly hampered in creating new ones.</a:t>
            </a:r>
          </a:p>
          <a:p>
            <a:r>
              <a:rPr lang="en-US" dirty="0" smtClean="0"/>
              <a:t>They supposed </a:t>
            </a:r>
            <a:r>
              <a:rPr lang="en-US" dirty="0"/>
              <a:t>to advance the constitutional purpose of </a:t>
            </a:r>
            <a:r>
              <a:rPr lang="en-US" dirty="0" smtClean="0"/>
              <a:t>copyright</a:t>
            </a:r>
            <a:r>
              <a:rPr lang="en-US" dirty="0"/>
              <a:t>.</a:t>
            </a:r>
          </a:p>
          <a:p>
            <a:endParaRPr lang="en-US" dirty="0" smtClean="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Title 1"/>
          <p:cNvSpPr>
            <a:spLocks noGrp="1"/>
          </p:cNvSpPr>
          <p:nvPr>
            <p:ph type="title"/>
          </p:nvPr>
        </p:nvSpPr>
        <p:spPr/>
        <p:txBody>
          <a:bodyPr/>
          <a:lstStyle/>
          <a:p>
            <a:r>
              <a:rPr lang="en-US" dirty="0" smtClean="0"/>
              <a:t>but don’t be fooled</a:t>
            </a:r>
          </a:p>
        </p:txBody>
      </p:sp>
      <p:sp>
        <p:nvSpPr>
          <p:cNvPr id="44034" name="Content Placeholder 2"/>
          <p:cNvSpPr>
            <a:spLocks noGrp="1"/>
          </p:cNvSpPr>
          <p:nvPr>
            <p:ph idx="1"/>
          </p:nvPr>
        </p:nvSpPr>
        <p:spPr/>
        <p:txBody>
          <a:bodyPr/>
          <a:lstStyle/>
          <a:p>
            <a:r>
              <a:rPr lang="en-US" dirty="0" smtClean="0"/>
              <a:t>The </a:t>
            </a:r>
            <a:r>
              <a:rPr lang="en-US" dirty="0"/>
              <a:t>exemptions cover a range of conduct.</a:t>
            </a:r>
          </a:p>
          <a:p>
            <a:r>
              <a:rPr lang="en-US" dirty="0"/>
              <a:t>Most only operate in only limited circumstances</a:t>
            </a:r>
            <a:r>
              <a:rPr lang="en-US" dirty="0" smtClean="0"/>
              <a:t>.</a:t>
            </a:r>
          </a:p>
          <a:p>
            <a:r>
              <a:rPr lang="en-US" dirty="0" smtClean="0"/>
              <a:t>We covered the doctrine of first sale.</a:t>
            </a:r>
          </a:p>
          <a:p>
            <a:r>
              <a:rPr lang="en-US" dirty="0" smtClean="0"/>
              <a:t>We do </a:t>
            </a:r>
          </a:p>
          <a:p>
            <a:pPr lvl="1"/>
            <a:r>
              <a:rPr lang="en-US" dirty="0" smtClean="0"/>
              <a:t>fair use</a:t>
            </a:r>
            <a:endParaRPr lang="en-US" dirty="0"/>
          </a:p>
          <a:p>
            <a:endParaRPr lang="en-US"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p:cNvSpPr>
            <a:spLocks noGrp="1"/>
          </p:cNvSpPr>
          <p:nvPr>
            <p:ph type="title"/>
          </p:nvPr>
        </p:nvSpPr>
        <p:spPr/>
        <p:txBody>
          <a:bodyPr/>
          <a:lstStyle/>
          <a:p>
            <a:r>
              <a:rPr lang="en-US" smtClean="0"/>
              <a:t>who owns copyright?</a:t>
            </a:r>
          </a:p>
        </p:txBody>
      </p:sp>
      <p:sp>
        <p:nvSpPr>
          <p:cNvPr id="17410" name="Content Placeholder 2"/>
          <p:cNvSpPr>
            <a:spLocks noGrp="1"/>
          </p:cNvSpPr>
          <p:nvPr>
            <p:ph idx="1"/>
          </p:nvPr>
        </p:nvSpPr>
        <p:spPr>
          <a:xfrm>
            <a:off x="457200" y="1371600"/>
            <a:ext cx="8229600" cy="4754563"/>
          </a:xfrm>
        </p:spPr>
        <p:txBody>
          <a:bodyPr/>
          <a:lstStyle/>
          <a:p>
            <a:r>
              <a:rPr lang="en-US" smtClean="0"/>
              <a:t>17 U.S.C. § 201(a) says that the owner of the copyright is the “author”. </a:t>
            </a:r>
          </a:p>
          <a:p>
            <a:r>
              <a:rPr lang="en-US" smtClean="0"/>
              <a:t>Case law </a:t>
            </a:r>
            <a:r>
              <a:rPr lang="en-US" i="1" smtClean="0"/>
              <a:t>(CCNV v. Reid)</a:t>
            </a:r>
            <a:r>
              <a:rPr lang="en-US" smtClean="0"/>
              <a:t> says that the author is “the person who translates an idea into a fixed, tangible expression entitled to copyright protection”.</a:t>
            </a:r>
          </a:p>
          <a:p>
            <a:r>
              <a:rPr lang="en-US" smtClean="0"/>
              <a:t>In the case of sound recordings, this can become quite complicated.</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2"/>
          <p:cNvSpPr>
            <a:spLocks noGrp="1"/>
          </p:cNvSpPr>
          <p:nvPr>
            <p:ph type="title"/>
          </p:nvPr>
        </p:nvSpPr>
        <p:spPr/>
        <p:txBody>
          <a:bodyPr/>
          <a:lstStyle/>
          <a:p>
            <a:r>
              <a:rPr lang="en-US" smtClean="0"/>
              <a:t>copyright exemptions: fair use</a:t>
            </a:r>
          </a:p>
        </p:txBody>
      </p:sp>
      <p:sp>
        <p:nvSpPr>
          <p:cNvPr id="45058" name="Rectangle 3"/>
          <p:cNvSpPr>
            <a:spLocks noGrp="1"/>
          </p:cNvSpPr>
          <p:nvPr>
            <p:ph type="body" idx="1"/>
          </p:nvPr>
        </p:nvSpPr>
        <p:spPr>
          <a:xfrm>
            <a:off x="457200" y="1371600"/>
            <a:ext cx="8229600" cy="4953000"/>
          </a:xfrm>
        </p:spPr>
        <p:txBody>
          <a:bodyPr/>
          <a:lstStyle/>
          <a:p>
            <a:r>
              <a:rPr lang="en-US" dirty="0"/>
              <a:t>“fair use” is a statutory exemption to copyright</a:t>
            </a:r>
            <a:r>
              <a:rPr lang="en-US" dirty="0" smtClean="0"/>
              <a:t>.</a:t>
            </a:r>
          </a:p>
          <a:p>
            <a:r>
              <a:rPr lang="en-US" dirty="0" smtClean="0"/>
              <a:t>Use that is deemed fair can be conducted</a:t>
            </a:r>
          </a:p>
          <a:p>
            <a:pPr lvl="1"/>
            <a:r>
              <a:rPr lang="en-US" dirty="0" smtClean="0"/>
              <a:t>without obtaining the permission of the copyright owner</a:t>
            </a:r>
          </a:p>
          <a:p>
            <a:pPr lvl="1"/>
            <a:r>
              <a:rPr lang="en-US" dirty="0" smtClean="0"/>
              <a:t>without the payment of any license fee</a:t>
            </a:r>
          </a:p>
          <a:p>
            <a:r>
              <a:rPr lang="en-US" dirty="0"/>
              <a:t>In practice “fair use” comes from a  mishmash of legislative sources</a:t>
            </a:r>
            <a:r>
              <a:rPr lang="en-US" dirty="0" smtClean="0"/>
              <a:t>.</a:t>
            </a:r>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Title 1"/>
          <p:cNvSpPr>
            <a:spLocks noGrp="1"/>
          </p:cNvSpPr>
          <p:nvPr>
            <p:ph type="title"/>
          </p:nvPr>
        </p:nvSpPr>
        <p:spPr/>
        <p:txBody>
          <a:bodyPr/>
          <a:lstStyle/>
          <a:p>
            <a:r>
              <a:rPr lang="en-US" smtClean="0"/>
              <a:t>fair use is open ended</a:t>
            </a:r>
          </a:p>
        </p:txBody>
      </p:sp>
      <p:sp>
        <p:nvSpPr>
          <p:cNvPr id="46082" name="Content Placeholder 2"/>
          <p:cNvSpPr>
            <a:spLocks noGrp="1"/>
          </p:cNvSpPr>
          <p:nvPr>
            <p:ph idx="1"/>
          </p:nvPr>
        </p:nvSpPr>
        <p:spPr/>
        <p:txBody>
          <a:bodyPr/>
          <a:lstStyle/>
          <a:p>
            <a:r>
              <a:rPr lang="en-US" smtClean="0"/>
              <a:t>Case law is an important source of fair use legislation. </a:t>
            </a:r>
          </a:p>
          <a:p>
            <a:r>
              <a:rPr lang="en-US" smtClean="0"/>
              <a:t>It is very difficult to predict how a court will apply the doctrine in any particular case. </a:t>
            </a:r>
          </a:p>
          <a:p>
            <a:r>
              <a:rPr lang="en-US" smtClean="0"/>
              <a:t>Only five individuals in the United States can say with certainty whether any particular use is fair.</a:t>
            </a:r>
          </a:p>
          <a:p>
            <a:r>
              <a:rPr lang="en-US" smtClean="0"/>
              <a:t>Only a few actions are certain to be fair use.</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Title 1"/>
          <p:cNvSpPr>
            <a:spLocks noGrp="1"/>
          </p:cNvSpPr>
          <p:nvPr>
            <p:ph type="title"/>
          </p:nvPr>
        </p:nvSpPr>
        <p:spPr/>
        <p:txBody>
          <a:bodyPr/>
          <a:lstStyle/>
          <a:p>
            <a:r>
              <a:rPr lang="en-US" smtClean="0"/>
              <a:t>basic purposes fair use</a:t>
            </a:r>
          </a:p>
        </p:txBody>
      </p:sp>
      <p:sp>
        <p:nvSpPr>
          <p:cNvPr id="47106" name="Content Placeholder 2"/>
          <p:cNvSpPr>
            <a:spLocks noGrp="1"/>
          </p:cNvSpPr>
          <p:nvPr>
            <p:ph idx="1"/>
          </p:nvPr>
        </p:nvSpPr>
        <p:spPr>
          <a:xfrm>
            <a:off x="457200" y="1447800"/>
            <a:ext cx="8229600" cy="4678363"/>
          </a:xfrm>
        </p:spPr>
        <p:txBody>
          <a:bodyPr/>
          <a:lstStyle/>
          <a:p>
            <a:r>
              <a:rPr lang="en-US" dirty="0" smtClean="0"/>
              <a:t>Purposes of fair use include </a:t>
            </a:r>
          </a:p>
          <a:p>
            <a:pPr lvl="1"/>
            <a:r>
              <a:rPr lang="en-US" dirty="0" smtClean="0"/>
              <a:t>criticism</a:t>
            </a:r>
          </a:p>
          <a:p>
            <a:pPr lvl="1"/>
            <a:r>
              <a:rPr lang="en-US" dirty="0" smtClean="0"/>
              <a:t>comment</a:t>
            </a:r>
          </a:p>
          <a:p>
            <a:pPr lvl="1"/>
            <a:r>
              <a:rPr lang="en-US" dirty="0" smtClean="0"/>
              <a:t>news reporting</a:t>
            </a:r>
          </a:p>
          <a:p>
            <a:pPr lvl="1"/>
            <a:r>
              <a:rPr lang="en-US" dirty="0" smtClean="0"/>
              <a:t>teaching (incl. multiple copies for classroom use)</a:t>
            </a:r>
          </a:p>
          <a:p>
            <a:pPr lvl="1"/>
            <a:r>
              <a:rPr lang="en-US" dirty="0" smtClean="0"/>
              <a:t>scholarship</a:t>
            </a:r>
          </a:p>
          <a:p>
            <a:pPr lvl="1"/>
            <a:r>
              <a:rPr lang="en-US" dirty="0" smtClean="0"/>
              <a:t>research</a:t>
            </a:r>
          </a:p>
          <a:p>
            <a:r>
              <a:rPr lang="en-US" dirty="0" smtClean="0"/>
              <a:t>But other purposes may be fair.</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Title 1"/>
          <p:cNvSpPr>
            <a:spLocks noGrp="1"/>
          </p:cNvSpPr>
          <p:nvPr>
            <p:ph type="title"/>
          </p:nvPr>
        </p:nvSpPr>
        <p:spPr/>
        <p:txBody>
          <a:bodyPr/>
          <a:lstStyle/>
          <a:p>
            <a:r>
              <a:rPr lang="en-US" smtClean="0"/>
              <a:t>actual text</a:t>
            </a:r>
          </a:p>
        </p:txBody>
      </p:sp>
      <p:sp>
        <p:nvSpPr>
          <p:cNvPr id="48130" name="Content Placeholder 2"/>
          <p:cNvSpPr>
            <a:spLocks noGrp="1"/>
          </p:cNvSpPr>
          <p:nvPr>
            <p:ph idx="1"/>
          </p:nvPr>
        </p:nvSpPr>
        <p:spPr/>
        <p:txBody>
          <a:bodyPr/>
          <a:lstStyle/>
          <a:p>
            <a:r>
              <a:rPr lang="en-US" smtClean="0"/>
              <a:t>Notwithstanding the provisions of sections 106 and 106A, the fair use of a copyrighted work, including such use by reproduction in copies or phonorecords or by any other means specified in that section, for purposes such as criticism, comment, news reporting, teaching (including multiple copies for classroom use), scholarship, or research, is not an infringement of copyright. </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Content Placeholder 2"/>
          <p:cNvSpPr>
            <a:spLocks noGrp="1"/>
          </p:cNvSpPr>
          <p:nvPr>
            <p:ph idx="1"/>
          </p:nvPr>
        </p:nvSpPr>
        <p:spPr>
          <a:xfrm>
            <a:off x="457200" y="304800"/>
            <a:ext cx="8229600" cy="5821363"/>
          </a:xfrm>
        </p:spPr>
        <p:txBody>
          <a:bodyPr/>
          <a:lstStyle/>
          <a:p>
            <a:r>
              <a:rPr lang="en-US" smtClean="0"/>
              <a:t>In determining whether the use made of a work in any particular case is a fair use the factors to be considered shall include—</a:t>
            </a:r>
          </a:p>
          <a:p>
            <a:pPr lvl="1"/>
            <a:r>
              <a:rPr lang="en-US" smtClean="0"/>
              <a:t>The purpose and character of the use, including whether such use is of a commercial nature or is for nonprofit educational purposes</a:t>
            </a:r>
          </a:p>
          <a:p>
            <a:pPr lvl="1"/>
            <a:r>
              <a:rPr lang="en-US" smtClean="0"/>
              <a:t>The nature of the copyrighted work</a:t>
            </a:r>
          </a:p>
          <a:p>
            <a:pPr lvl="1"/>
            <a:r>
              <a:rPr lang="en-US" smtClean="0"/>
              <a:t>The amount and substantiality of the portion used in relation to the copyrighted work as a whole, and</a:t>
            </a:r>
          </a:p>
          <a:p>
            <a:pPr lvl="1"/>
            <a:r>
              <a:rPr lang="en-US" smtClean="0"/>
              <a:t>The effect of the use upon the potential market for or value of the copyrighted work.</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p:cNvSpPr>
          <p:nvPr>
            <p:ph type="title"/>
          </p:nvPr>
        </p:nvSpPr>
        <p:spPr/>
        <p:txBody>
          <a:bodyPr/>
          <a:lstStyle/>
          <a:p>
            <a:r>
              <a:rPr lang="en-US" smtClean="0"/>
              <a:t>fair use analysis</a:t>
            </a:r>
          </a:p>
        </p:txBody>
      </p:sp>
      <p:sp>
        <p:nvSpPr>
          <p:cNvPr id="52227" name="Rectangle 3"/>
          <p:cNvSpPr>
            <a:spLocks noGrp="1"/>
          </p:cNvSpPr>
          <p:nvPr>
            <p:ph type="body" idx="1"/>
          </p:nvPr>
        </p:nvSpPr>
        <p:spPr/>
        <p:txBody>
          <a:bodyPr/>
          <a:lstStyle/>
          <a:p>
            <a:r>
              <a:rPr lang="en-US" dirty="0" smtClean="0"/>
              <a:t>The four factors have to be considered in conjunction, but not as a mechanical addition.</a:t>
            </a:r>
          </a:p>
          <a:p>
            <a:r>
              <a:rPr lang="en-US" dirty="0" smtClean="0"/>
              <a:t>Other factors may also come into play when considering fair use.</a:t>
            </a:r>
          </a:p>
          <a:p>
            <a:r>
              <a:rPr lang="en-US" dirty="0" smtClean="0"/>
              <a:t>The four statutory factors should not “be treated in isolation, one from another. All are to be explored, and the results weighed together, in light of the purposes of copyright” (from Campbell </a:t>
            </a:r>
            <a:r>
              <a:rPr lang="en-US" dirty="0" err="1" smtClean="0"/>
              <a:t>vs</a:t>
            </a:r>
            <a:r>
              <a:rPr lang="en-US" dirty="0" smtClean="0"/>
              <a:t> </a:t>
            </a:r>
            <a:r>
              <a:rPr lang="en-US" dirty="0" err="1" smtClean="0"/>
              <a:t>Acuff</a:t>
            </a:r>
            <a:r>
              <a:rPr lang="en-US" dirty="0" smtClean="0"/>
              <a:t>-Rose Music)</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p:cNvSpPr>
          <p:nvPr>
            <p:ph type="title"/>
          </p:nvPr>
        </p:nvSpPr>
        <p:spPr/>
        <p:txBody>
          <a:bodyPr/>
          <a:lstStyle/>
          <a:p>
            <a:r>
              <a:rPr lang="en-US" dirty="0" smtClean="0"/>
              <a:t>commercial </a:t>
            </a:r>
            <a:r>
              <a:rPr lang="en-US" dirty="0" err="1" smtClean="0"/>
              <a:t>vs</a:t>
            </a:r>
            <a:r>
              <a:rPr lang="en-US" dirty="0" smtClean="0"/>
              <a:t> non-commercial use</a:t>
            </a:r>
          </a:p>
        </p:txBody>
      </p:sp>
      <p:sp>
        <p:nvSpPr>
          <p:cNvPr id="53251" name="Rectangle 3"/>
          <p:cNvSpPr>
            <a:spLocks noGrp="1"/>
          </p:cNvSpPr>
          <p:nvPr>
            <p:ph type="body" idx="1"/>
          </p:nvPr>
        </p:nvSpPr>
        <p:spPr/>
        <p:txBody>
          <a:bodyPr/>
          <a:lstStyle/>
          <a:p>
            <a:r>
              <a:rPr lang="en-US" dirty="0" smtClean="0"/>
              <a:t>Acts that have a commercial or “for-profit” basis are more likely to be unfair.</a:t>
            </a:r>
          </a:p>
          <a:p>
            <a:r>
              <a:rPr lang="en-US" dirty="0" smtClean="0"/>
              <a:t> But they can be an be fair use</a:t>
            </a:r>
          </a:p>
          <a:p>
            <a:pPr lvl="1"/>
            <a:r>
              <a:rPr lang="en-US" dirty="0"/>
              <a:t>“time-shifting” </a:t>
            </a:r>
            <a:r>
              <a:rPr lang="en-US" dirty="0" smtClean="0"/>
              <a:t>broadcast television </a:t>
            </a:r>
            <a:r>
              <a:rPr lang="en-US" dirty="0"/>
              <a:t>programs at home is a fair use—even though the </a:t>
            </a:r>
            <a:r>
              <a:rPr lang="en-US" dirty="0" smtClean="0"/>
              <a:t>purpose is for </a:t>
            </a:r>
            <a:r>
              <a:rPr lang="en-US" dirty="0"/>
              <a:t>entertainment (Sony Corp v. Universal City </a:t>
            </a:r>
            <a:r>
              <a:rPr lang="en-US" dirty="0" smtClean="0"/>
              <a:t>Studios aka “</a:t>
            </a:r>
            <a:r>
              <a:rPr lang="en-US" dirty="0" err="1" smtClean="0"/>
              <a:t>BetaMax</a:t>
            </a:r>
            <a:r>
              <a:rPr lang="en-US" dirty="0" smtClean="0"/>
              <a:t>” case, 5:4 supreme court decision)</a:t>
            </a:r>
          </a:p>
          <a:p>
            <a:pPr lvl="1"/>
            <a:r>
              <a:rPr lang="en-US" dirty="0" smtClean="0"/>
              <a:t>parody (Campbell v. </a:t>
            </a:r>
            <a:r>
              <a:rPr lang="en-US" dirty="0" err="1" smtClean="0"/>
              <a:t>Acuff</a:t>
            </a:r>
            <a:r>
              <a:rPr lang="en-US" dirty="0" smtClean="0"/>
              <a:t>-Rose Music).</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229600" cy="808038"/>
          </a:xfrm>
        </p:spPr>
        <p:txBody>
          <a:bodyPr/>
          <a:lstStyle/>
          <a:p>
            <a:r>
              <a:rPr lang="en-US" dirty="0" smtClean="0"/>
              <a:t>transformative use</a:t>
            </a:r>
            <a:endParaRPr lang="en-US" dirty="0"/>
          </a:p>
        </p:txBody>
      </p:sp>
      <p:sp>
        <p:nvSpPr>
          <p:cNvPr id="3" name="Content Placeholder 2"/>
          <p:cNvSpPr>
            <a:spLocks noGrp="1"/>
          </p:cNvSpPr>
          <p:nvPr>
            <p:ph idx="1"/>
          </p:nvPr>
        </p:nvSpPr>
        <p:spPr>
          <a:xfrm>
            <a:off x="457200" y="914400"/>
            <a:ext cx="8229600" cy="4906963"/>
          </a:xfrm>
        </p:spPr>
        <p:txBody>
          <a:bodyPr/>
          <a:lstStyle/>
          <a:p>
            <a:r>
              <a:rPr lang="en-US" sz="2800" dirty="0"/>
              <a:t>Acts that have a “transformative” effect, in that they add value or create something different, are more likely to be fair than those that do not (Blanch v. </a:t>
            </a:r>
            <a:r>
              <a:rPr lang="en-US" sz="2800" dirty="0" err="1"/>
              <a:t>Koons</a:t>
            </a:r>
            <a:r>
              <a:rPr lang="en-US" sz="2800" dirty="0"/>
              <a:t>).</a:t>
            </a:r>
          </a:p>
          <a:p>
            <a:endParaRPr lang="en-US" sz="2800" dirty="0"/>
          </a:p>
        </p:txBody>
      </p:sp>
      <p:pic>
        <p:nvPicPr>
          <p:cNvPr id="4" name="Picture 3"/>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3352800" y="2362199"/>
            <a:ext cx="5457825" cy="3895725"/>
          </a:xfrm>
          <a:prstGeom prst="rect">
            <a:avLst/>
          </a:prstGeom>
        </p:spPr>
      </p:pic>
      <p:pic>
        <p:nvPicPr>
          <p:cNvPr id="5" name="Picture 4"/>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685800" y="2971800"/>
            <a:ext cx="2266950" cy="3114675"/>
          </a:xfrm>
          <a:prstGeom prst="rect">
            <a:avLst/>
          </a:prstGeom>
        </p:spPr>
      </p:pic>
    </p:spTree>
    <p:extLst>
      <p:ext uri="{BB962C8B-B14F-4D97-AF65-F5344CB8AC3E}">
        <p14:creationId xmlns="" xmlns:p14="http://schemas.microsoft.com/office/powerpoint/2010/main" val="338805039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p:cNvSpPr>
          <p:nvPr>
            <p:ph type="title"/>
          </p:nvPr>
        </p:nvSpPr>
        <p:spPr/>
        <p:txBody>
          <a:bodyPr/>
          <a:lstStyle/>
          <a:p>
            <a:r>
              <a:rPr lang="en-US" smtClean="0"/>
              <a:t>nature of the work</a:t>
            </a:r>
          </a:p>
        </p:txBody>
      </p:sp>
      <p:sp>
        <p:nvSpPr>
          <p:cNvPr id="54275" name="Rectangle 3"/>
          <p:cNvSpPr>
            <a:spLocks noGrp="1"/>
          </p:cNvSpPr>
          <p:nvPr>
            <p:ph type="body" idx="1"/>
          </p:nvPr>
        </p:nvSpPr>
        <p:spPr>
          <a:xfrm>
            <a:off x="457200" y="1646238"/>
            <a:ext cx="8229600" cy="4525962"/>
          </a:xfrm>
        </p:spPr>
        <p:txBody>
          <a:bodyPr/>
          <a:lstStyle/>
          <a:p>
            <a:r>
              <a:rPr lang="en-US" dirty="0" smtClean="0"/>
              <a:t>The use of factual works and scholarly works is more likely to be fair than the use of highly creative or original works, since copyright protects original expression and not facts (Harper &amp; Row Publishers v. Nation Enterprises).</a:t>
            </a:r>
          </a:p>
          <a:p>
            <a:r>
              <a:rPr lang="en-US" dirty="0" smtClean="0"/>
              <a:t>The use of published works (as opposed to unpublished works) is more likely to be fair. (???)</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p:cNvSpPr>
          <p:nvPr>
            <p:ph type="title"/>
          </p:nvPr>
        </p:nvSpPr>
        <p:spPr/>
        <p:txBody>
          <a:bodyPr/>
          <a:lstStyle/>
          <a:p>
            <a:r>
              <a:rPr lang="en-US" smtClean="0"/>
              <a:t>amount of use</a:t>
            </a:r>
          </a:p>
        </p:txBody>
      </p:sp>
      <p:sp>
        <p:nvSpPr>
          <p:cNvPr id="55299" name="Rectangle 3"/>
          <p:cNvSpPr>
            <a:spLocks noGrp="1"/>
          </p:cNvSpPr>
          <p:nvPr>
            <p:ph type="body" idx="1"/>
          </p:nvPr>
        </p:nvSpPr>
        <p:spPr/>
        <p:txBody>
          <a:bodyPr/>
          <a:lstStyle/>
          <a:p>
            <a:r>
              <a:rPr lang="en-US" smtClean="0"/>
              <a:t>The greater the amount taken, the less likely the use is fair. </a:t>
            </a:r>
          </a:p>
          <a:p>
            <a:r>
              <a:rPr lang="en-US" smtClean="0"/>
              <a:t>But if the most important part is taken the likely use is unfair. (Harper &amp; Row Publishers v. Nation Enterprises).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p:cNvSpPr>
            <a:spLocks noGrp="1"/>
          </p:cNvSpPr>
          <p:nvPr>
            <p:ph type="title"/>
          </p:nvPr>
        </p:nvSpPr>
        <p:spPr/>
        <p:txBody>
          <a:bodyPr/>
          <a:lstStyle/>
          <a:p>
            <a:r>
              <a:rPr lang="en-US" smtClean="0"/>
              <a:t>examples</a:t>
            </a:r>
          </a:p>
        </p:txBody>
      </p:sp>
      <p:sp>
        <p:nvSpPr>
          <p:cNvPr id="18434" name="Content Placeholder 2"/>
          <p:cNvSpPr>
            <a:spLocks noGrp="1"/>
          </p:cNvSpPr>
          <p:nvPr>
            <p:ph idx="1"/>
          </p:nvPr>
        </p:nvSpPr>
        <p:spPr/>
        <p:txBody>
          <a:bodyPr/>
          <a:lstStyle/>
          <a:p>
            <a:r>
              <a:rPr lang="en-US" smtClean="0"/>
              <a:t>Celebrity “writes” an autobiography. The ghostwriter, rather than the celebrity. </a:t>
            </a:r>
          </a:p>
          <a:p>
            <a:r>
              <a:rPr lang="en-US" smtClean="0"/>
              <a:t>A recorded history by interview. Usually it would be the interviewee who holds the copyright. Transcribing the interview does not create an original input.</a:t>
            </a:r>
          </a:p>
          <a:p>
            <a:endParaRPr lang="en-US" smtClean="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p:cNvSpPr>
          <p:nvPr>
            <p:ph type="title"/>
          </p:nvPr>
        </p:nvSpPr>
        <p:spPr/>
        <p:txBody>
          <a:bodyPr/>
          <a:lstStyle/>
          <a:p>
            <a:r>
              <a:rPr lang="en-US" smtClean="0"/>
              <a:t>market impact</a:t>
            </a:r>
          </a:p>
        </p:txBody>
      </p:sp>
      <p:sp>
        <p:nvSpPr>
          <p:cNvPr id="56323" name="Rectangle 3"/>
          <p:cNvSpPr>
            <a:spLocks noGrp="1"/>
          </p:cNvSpPr>
          <p:nvPr>
            <p:ph type="body" idx="1"/>
          </p:nvPr>
        </p:nvSpPr>
        <p:spPr>
          <a:xfrm>
            <a:off x="457200" y="1219200"/>
            <a:ext cx="8229600" cy="5257800"/>
          </a:xfrm>
        </p:spPr>
        <p:txBody>
          <a:bodyPr/>
          <a:lstStyle/>
          <a:p>
            <a:r>
              <a:rPr lang="en-US" smtClean="0"/>
              <a:t>A use is less likely to be fair when it serves as substitute for the original or supplants the work’s “traditional, reasonable, or likely to be developed markets.”</a:t>
            </a:r>
          </a:p>
          <a:p>
            <a:r>
              <a:rPr lang="en-US" smtClean="0"/>
              <a:t>Offering a version of the work that can substitute for the purchase of the original is unlikely to be a fair use. </a:t>
            </a:r>
          </a:p>
          <a:p>
            <a:r>
              <a:rPr lang="en-US" smtClean="0"/>
              <a:t>An easy method of licensing the use of the work may weigh against a finding of fair use (American Geophysical v. Texaco).</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p:cNvSpPr>
          <p:nvPr>
            <p:ph type="title"/>
          </p:nvPr>
        </p:nvSpPr>
        <p:spPr/>
        <p:txBody>
          <a:bodyPr/>
          <a:lstStyle/>
          <a:p>
            <a:r>
              <a:rPr lang="en-US" smtClean="0"/>
              <a:t>Guidelines</a:t>
            </a:r>
          </a:p>
        </p:txBody>
      </p:sp>
      <p:sp>
        <p:nvSpPr>
          <p:cNvPr id="57347" name="Rectangle 3"/>
          <p:cNvSpPr>
            <a:spLocks noGrp="1"/>
          </p:cNvSpPr>
          <p:nvPr>
            <p:ph type="body" idx="1"/>
          </p:nvPr>
        </p:nvSpPr>
        <p:spPr/>
        <p:txBody>
          <a:bodyPr/>
          <a:lstStyle/>
          <a:p>
            <a:pPr>
              <a:lnSpc>
                <a:spcPct val="90000"/>
              </a:lnSpc>
            </a:pPr>
            <a:r>
              <a:rPr lang="en-US" smtClean="0"/>
              <a:t>“Guidelines for Classroom Copying in Not-For-Profit Educational Institutions with Respect to Books and Periodicals,” reprinted in Library of Congress Copyright Office, Reproduction of Copyrighted Works by Educators and Librarians: Circular 21 (Washington, DC: Copyright Office, 1995): 7–8, http://www.copyright.gov/circs/circ21.pdf</a:t>
            </a:r>
          </a:p>
          <a:p>
            <a:pPr>
              <a:lnSpc>
                <a:spcPct val="90000"/>
              </a:lnSpc>
            </a:pPr>
            <a:r>
              <a:rPr lang="en-US" smtClean="0"/>
              <a:t>To be covered in a future edition.</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p:cNvSpPr>
          <p:nvPr>
            <p:ph type="title"/>
          </p:nvPr>
        </p:nvSpPr>
        <p:spPr/>
        <p:txBody>
          <a:bodyPr/>
          <a:lstStyle/>
          <a:p>
            <a:r>
              <a:rPr lang="en-US" smtClean="0"/>
              <a:t>use of fair use</a:t>
            </a:r>
          </a:p>
        </p:txBody>
      </p:sp>
      <p:sp>
        <p:nvSpPr>
          <p:cNvPr id="60419" name="Rectangle 3"/>
          <p:cNvSpPr>
            <a:spLocks noGrp="1"/>
          </p:cNvSpPr>
          <p:nvPr>
            <p:ph type="body" idx="1"/>
          </p:nvPr>
        </p:nvSpPr>
        <p:spPr>
          <a:xfrm>
            <a:off x="457200" y="1600200"/>
            <a:ext cx="8229600" cy="4876800"/>
          </a:xfrm>
        </p:spPr>
        <p:txBody>
          <a:bodyPr/>
          <a:lstStyle/>
          <a:p>
            <a:pPr>
              <a:lnSpc>
                <a:spcPct val="90000"/>
              </a:lnSpc>
            </a:pPr>
            <a:r>
              <a:rPr lang="en-US" smtClean="0"/>
              <a:t>The House of Representatives said in a report “the making of duplicate copies for purposes of archival preservation certainly falls within the scope of ‘fair use.’”</a:t>
            </a:r>
          </a:p>
          <a:p>
            <a:pPr>
              <a:lnSpc>
                <a:spcPct val="90000"/>
              </a:lnSpc>
            </a:pPr>
            <a:r>
              <a:rPr lang="en-US" smtClean="0"/>
              <a:t>A visual catalog or textual index of material, for example, may be an acceptable fair use.</a:t>
            </a:r>
          </a:p>
          <a:p>
            <a:pPr>
              <a:lnSpc>
                <a:spcPct val="90000"/>
              </a:lnSpc>
            </a:pPr>
            <a:r>
              <a:rPr lang="en-US" smtClean="0"/>
              <a:t>Supplanting the market for the original by making a full copy available may be a fair use if the copyright owner cannot be found.</a:t>
            </a:r>
          </a:p>
          <a:p>
            <a:pPr>
              <a:lnSpc>
                <a:spcPct val="90000"/>
              </a:lnSpc>
            </a:pPr>
            <a:r>
              <a:rPr lang="en-US" smtClean="0"/>
              <a:t>Fair use use should be documented.</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p:cNvSpPr>
          <p:nvPr>
            <p:ph type="title"/>
          </p:nvPr>
        </p:nvSpPr>
        <p:spPr/>
        <p:txBody>
          <a:bodyPr/>
          <a:lstStyle/>
          <a:p>
            <a:r>
              <a:rPr lang="en-US" smtClean="0"/>
              <a:t>Conference on Fair Use</a:t>
            </a:r>
          </a:p>
        </p:txBody>
      </p:sp>
      <p:sp>
        <p:nvSpPr>
          <p:cNvPr id="58371" name="Rectangle 3"/>
          <p:cNvSpPr>
            <a:spLocks noGrp="1"/>
          </p:cNvSpPr>
          <p:nvPr>
            <p:ph type="body" idx="1"/>
          </p:nvPr>
        </p:nvSpPr>
        <p:spPr/>
        <p:txBody>
          <a:bodyPr/>
          <a:lstStyle/>
          <a:p>
            <a:r>
              <a:rPr lang="en-US" smtClean="0"/>
              <a:t>The Conference on Fair use was a 90s effort to come up with fair use guidelines. </a:t>
            </a:r>
          </a:p>
          <a:p>
            <a:r>
              <a:rPr lang="en-US" smtClean="0"/>
              <a:t>Draft guidelines where developed for</a:t>
            </a:r>
          </a:p>
          <a:p>
            <a:pPr lvl="1"/>
            <a:r>
              <a:rPr lang="en-US" smtClean="0"/>
              <a:t>Digital Images</a:t>
            </a:r>
          </a:p>
          <a:p>
            <a:pPr lvl="1"/>
            <a:r>
              <a:rPr lang="en-US" smtClean="0"/>
              <a:t>Electronic Reserves</a:t>
            </a:r>
          </a:p>
          <a:p>
            <a:pPr lvl="1"/>
            <a:r>
              <a:rPr lang="en-US" smtClean="0"/>
              <a:t>Distance Learning</a:t>
            </a:r>
          </a:p>
          <a:p>
            <a:pPr lvl="1"/>
            <a:r>
              <a:rPr lang="en-US" smtClean="0"/>
              <a:t>Multimedia Development</a:t>
            </a:r>
          </a:p>
          <a:p>
            <a:r>
              <a:rPr lang="en-US" smtClean="0"/>
              <a:t>It collapsed.</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p:cNvSpPr>
          <p:nvPr>
            <p:ph type="title"/>
          </p:nvPr>
        </p:nvSpPr>
        <p:spPr/>
        <p:txBody>
          <a:bodyPr/>
          <a:lstStyle/>
          <a:p>
            <a:r>
              <a:rPr lang="en-US" smtClean="0"/>
              <a:t>ConFU</a:t>
            </a:r>
          </a:p>
        </p:txBody>
      </p:sp>
      <p:sp>
        <p:nvSpPr>
          <p:cNvPr id="59395" name="Rectangle 3"/>
          <p:cNvSpPr>
            <a:spLocks noGrp="1"/>
          </p:cNvSpPr>
          <p:nvPr>
            <p:ph type="body" idx="1"/>
          </p:nvPr>
        </p:nvSpPr>
        <p:spPr>
          <a:xfrm>
            <a:off x="304800" y="1295400"/>
            <a:ext cx="8534400" cy="5334000"/>
          </a:xfrm>
        </p:spPr>
        <p:txBody>
          <a:bodyPr/>
          <a:lstStyle/>
          <a:p>
            <a:r>
              <a:rPr lang="en-US" sz="2800" smtClean="0"/>
              <a:t>ConFU says the following is fair use copying for classroom use</a:t>
            </a:r>
          </a:p>
          <a:p>
            <a:pPr lvl="1"/>
            <a:r>
              <a:rPr lang="en-US" sz="2400" smtClean="0"/>
              <a:t>(a) Either a complete article, story, or essay of less than 2,500 words, or </a:t>
            </a:r>
          </a:p>
          <a:p>
            <a:pPr lvl="1"/>
            <a:r>
              <a:rPr lang="en-US" sz="2400" smtClean="0"/>
              <a:t>(b) an excerpt from any prose work of not more than 1,000 words or 10 percent of the work, whichever is less, but in any event a minimum of 500 words.</a:t>
            </a:r>
          </a:p>
          <a:p>
            <a:pPr lvl="1"/>
            <a:r>
              <a:rPr lang="en-US" sz="2400" smtClean="0"/>
              <a:t>Each of the numerical limits stated in “a” and “b” above may be expanded to permit the completion of an unfinished line of a poem or of an unfinished prose paragraph.]</a:t>
            </a:r>
          </a:p>
          <a:p>
            <a:r>
              <a:rPr lang="en-US" sz="2800" smtClean="0"/>
              <a:t>Many institutions have adopted these guidelines as the maximum</a:t>
            </a:r>
            <a:r>
              <a:rPr lang="en-US" sz="2800" i="1" smtClean="0"/>
              <a:t>.</a:t>
            </a:r>
            <a:endParaRPr lang="en-US" sz="2800" smtClean="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p:cNvSpPr>
          <p:nvPr>
            <p:ph type="title"/>
          </p:nvPr>
        </p:nvSpPr>
        <p:spPr/>
        <p:txBody>
          <a:bodyPr/>
          <a:lstStyle/>
          <a:p>
            <a:r>
              <a:rPr lang="en-US" smtClean="0"/>
              <a:t>classroom teaching exemption</a:t>
            </a:r>
          </a:p>
        </p:txBody>
      </p:sp>
      <p:sp>
        <p:nvSpPr>
          <p:cNvPr id="63491" name="Rectangle 3"/>
          <p:cNvSpPr>
            <a:spLocks noGrp="1"/>
          </p:cNvSpPr>
          <p:nvPr>
            <p:ph type="body" idx="1"/>
          </p:nvPr>
        </p:nvSpPr>
        <p:spPr>
          <a:xfrm>
            <a:off x="457200" y="1371600"/>
            <a:ext cx="8305800" cy="5181600"/>
          </a:xfrm>
        </p:spPr>
        <p:txBody>
          <a:bodyPr/>
          <a:lstStyle/>
          <a:p>
            <a:pPr>
              <a:lnSpc>
                <a:spcPct val="90000"/>
              </a:lnSpc>
            </a:pPr>
            <a:r>
              <a:rPr lang="en-US" smtClean="0"/>
              <a:t>§110 contained an exemption that allowed educators to display and perform any</a:t>
            </a:r>
            <a:r>
              <a:rPr lang="en-US" i="1" smtClean="0"/>
              <a:t> </a:t>
            </a:r>
            <a:r>
              <a:rPr lang="en-US" smtClean="0"/>
              <a:t>copyrighted work during the course of face-to-face teaching in a classroom in a nonprofit educational institution.</a:t>
            </a:r>
          </a:p>
          <a:p>
            <a:pPr>
              <a:lnSpc>
                <a:spcPct val="90000"/>
              </a:lnSpc>
            </a:pPr>
            <a:r>
              <a:rPr lang="en-US" smtClean="0"/>
              <a:t>The Technology, Education, and Copyright Harmonization TEACH Act in 2002 expanded the ability of educators at nonprofit institutions and at government agencies to display and perform copyrighted digital works in their teaching. </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p:cNvSpPr>
          <p:nvPr>
            <p:ph type="title"/>
          </p:nvPr>
        </p:nvSpPr>
        <p:spPr/>
        <p:txBody>
          <a:bodyPr/>
          <a:lstStyle/>
          <a:p>
            <a:r>
              <a:rPr lang="en-US" smtClean="0"/>
              <a:t>TEACH act of 2002</a:t>
            </a:r>
          </a:p>
        </p:txBody>
      </p:sp>
      <p:sp>
        <p:nvSpPr>
          <p:cNvPr id="62467" name="Rectangle 3"/>
          <p:cNvSpPr>
            <a:spLocks noGrp="1"/>
          </p:cNvSpPr>
          <p:nvPr>
            <p:ph type="body" idx="1"/>
          </p:nvPr>
        </p:nvSpPr>
        <p:spPr>
          <a:xfrm>
            <a:off x="304800" y="1219200"/>
            <a:ext cx="8610600" cy="5486400"/>
          </a:xfrm>
        </p:spPr>
        <p:txBody>
          <a:bodyPr/>
          <a:lstStyle/>
          <a:p>
            <a:r>
              <a:rPr lang="en-US" sz="2800" smtClean="0"/>
              <a:t>It permits the use of digital technology for the transmission.</a:t>
            </a:r>
          </a:p>
          <a:p>
            <a:r>
              <a:rPr lang="en-US" sz="2800" smtClean="0"/>
              <a:t>It remove the requirement that the use of the material had to be concurrent with a classroom lecture. </a:t>
            </a:r>
          </a:p>
          <a:p>
            <a:r>
              <a:rPr lang="en-US" sz="2800" smtClean="0"/>
              <a:t>It restricts the use to mediated instructional activities. </a:t>
            </a:r>
          </a:p>
          <a:p>
            <a:r>
              <a:rPr lang="en-US" sz="2800" smtClean="0"/>
              <a:t>It requires that downstream reproduction must be prevented.</a:t>
            </a:r>
          </a:p>
          <a:p>
            <a:r>
              <a:rPr lang="en-US" sz="2800" smtClean="0"/>
              <a:t>It limits access for class-enrolled students only.</a:t>
            </a:r>
          </a:p>
          <a:p>
            <a:r>
              <a:rPr lang="en-US" sz="2800" smtClean="0"/>
              <a:t>Institution must have a copyright education program. </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p:cNvSpPr>
          <p:nvPr>
            <p:ph type="title"/>
          </p:nvPr>
        </p:nvSpPr>
        <p:spPr/>
        <p:txBody>
          <a:bodyPr/>
          <a:lstStyle/>
          <a:p>
            <a:r>
              <a:rPr lang="en-US" smtClean="0"/>
              <a:t>works and uses allowed by TEACH</a:t>
            </a:r>
          </a:p>
        </p:txBody>
      </p:sp>
      <p:sp>
        <p:nvSpPr>
          <p:cNvPr id="64515" name="Rectangle 3"/>
          <p:cNvSpPr>
            <a:spLocks noGrp="1"/>
          </p:cNvSpPr>
          <p:nvPr>
            <p:ph type="body" idx="1"/>
          </p:nvPr>
        </p:nvSpPr>
        <p:spPr/>
        <p:txBody>
          <a:bodyPr/>
          <a:lstStyle/>
          <a:p>
            <a:r>
              <a:rPr lang="en-US" smtClean="0"/>
              <a:t>The performance of an entire nondramatic literary or musical work.</a:t>
            </a:r>
          </a:p>
          <a:p>
            <a:r>
              <a:rPr lang="en-US" smtClean="0"/>
              <a:t>The performance of a limited and reasonable portion of any other work.</a:t>
            </a:r>
          </a:p>
          <a:p>
            <a:r>
              <a:rPr lang="en-US" smtClean="0"/>
              <a:t>The display of any work in an amount comparable to what would be used during the course of a live classroom session</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p:cNvSpPr>
          <p:nvPr>
            <p:ph type="title"/>
          </p:nvPr>
        </p:nvSpPr>
        <p:spPr/>
        <p:txBody>
          <a:bodyPr/>
          <a:lstStyle/>
          <a:p>
            <a:r>
              <a:rPr lang="en-US" smtClean="0"/>
              <a:t>sovereign immunity</a:t>
            </a:r>
          </a:p>
        </p:txBody>
      </p:sp>
      <p:sp>
        <p:nvSpPr>
          <p:cNvPr id="61443" name="Rectangle 3"/>
          <p:cNvSpPr>
            <a:spLocks noGrp="1"/>
          </p:cNvSpPr>
          <p:nvPr>
            <p:ph type="body" idx="1"/>
          </p:nvPr>
        </p:nvSpPr>
        <p:spPr/>
        <p:txBody>
          <a:bodyPr/>
          <a:lstStyle/>
          <a:p>
            <a:r>
              <a:rPr lang="en-US" smtClean="0"/>
              <a:t>The Supreme Court has ruled that state and tribal governments and their component units such as a state university are immune from intellectual property suits (Marketing Information Masters Inc. v. The Board of Trustees of the California State University).</a:t>
            </a:r>
          </a:p>
          <a:p>
            <a:r>
              <a:rPr lang="en-US" smtClean="0"/>
              <a:t>The ruling is based on the 11</a:t>
            </a:r>
            <a:r>
              <a:rPr lang="en-US" baseline="30000" smtClean="0"/>
              <a:t>th</a:t>
            </a:r>
            <a:r>
              <a:rPr lang="en-US" smtClean="0"/>
              <a:t> amendment. </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p:cNvSpPr>
          <p:nvPr>
            <p:ph type="title"/>
          </p:nvPr>
        </p:nvSpPr>
        <p:spPr/>
        <p:txBody>
          <a:bodyPr/>
          <a:lstStyle/>
          <a:p>
            <a:r>
              <a:rPr lang="en-US" smtClean="0"/>
              <a:t>here is the catch</a:t>
            </a:r>
          </a:p>
        </p:txBody>
      </p:sp>
      <p:sp>
        <p:nvSpPr>
          <p:cNvPr id="66563" name="Rectangle 3"/>
          <p:cNvSpPr>
            <a:spLocks noGrp="1"/>
          </p:cNvSpPr>
          <p:nvPr>
            <p:ph type="body" idx="1"/>
          </p:nvPr>
        </p:nvSpPr>
        <p:spPr/>
        <p:txBody>
          <a:bodyPr/>
          <a:lstStyle/>
          <a:p>
            <a:pPr>
              <a:lnSpc>
                <a:spcPct val="90000"/>
              </a:lnSpc>
            </a:pPr>
            <a:r>
              <a:rPr lang="en-US" smtClean="0"/>
              <a:t>State entities cannot be sued for monetary damages, but they are subject to injunctive relief. </a:t>
            </a:r>
          </a:p>
          <a:p>
            <a:pPr>
              <a:lnSpc>
                <a:spcPct val="90000"/>
              </a:lnSpc>
            </a:pPr>
            <a:r>
              <a:rPr lang="en-US" smtClean="0"/>
              <a:t>Some case law that suggests that government employees can be sued in their private capacity.</a:t>
            </a:r>
          </a:p>
          <a:p>
            <a:pPr>
              <a:lnSpc>
                <a:spcPct val="90000"/>
              </a:lnSpc>
            </a:pPr>
            <a:r>
              <a:rPr lang="en-US" smtClean="0"/>
              <a:t>Most state liability regulations will not allow the state to defend an employee who engages in illegal acts.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1"/>
          <p:cNvSpPr>
            <a:spLocks noGrp="1"/>
          </p:cNvSpPr>
          <p:nvPr>
            <p:ph type="title"/>
          </p:nvPr>
        </p:nvSpPr>
        <p:spPr/>
        <p:txBody>
          <a:bodyPr/>
          <a:lstStyle/>
          <a:p>
            <a:r>
              <a:rPr lang="en-US" smtClean="0"/>
              <a:t>joint authorship</a:t>
            </a:r>
          </a:p>
        </p:txBody>
      </p:sp>
      <p:sp>
        <p:nvSpPr>
          <p:cNvPr id="19458" name="Content Placeholder 2"/>
          <p:cNvSpPr>
            <a:spLocks noGrp="1"/>
          </p:cNvSpPr>
          <p:nvPr>
            <p:ph idx="1"/>
          </p:nvPr>
        </p:nvSpPr>
        <p:spPr/>
        <p:txBody>
          <a:bodyPr/>
          <a:lstStyle/>
          <a:p>
            <a:r>
              <a:rPr lang="en-US" smtClean="0"/>
              <a:t>A joint work “is a work prepared by two or more authors with the intention that their contributions be merged into inseparable or interdependent parts of a unitary whole” [17 U.S.C. § 101].</a:t>
            </a:r>
          </a:p>
          <a:p>
            <a:r>
              <a:rPr lang="en-US" smtClean="0"/>
              <a:t>A joint work is different from a collective work, which is a specific kind of compilation.</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p:cNvSpPr>
          <p:nvPr>
            <p:ph type="title"/>
          </p:nvPr>
        </p:nvSpPr>
        <p:spPr/>
        <p:txBody>
          <a:bodyPr/>
          <a:lstStyle/>
          <a:p>
            <a:r>
              <a:rPr lang="en-US" smtClean="0"/>
              <a:t>libraries and archives exemption</a:t>
            </a:r>
          </a:p>
        </p:txBody>
      </p:sp>
      <p:sp>
        <p:nvSpPr>
          <p:cNvPr id="65539" name="Rectangle 3"/>
          <p:cNvSpPr>
            <a:spLocks noGrp="1"/>
          </p:cNvSpPr>
          <p:nvPr>
            <p:ph type="body" idx="1"/>
          </p:nvPr>
        </p:nvSpPr>
        <p:spPr/>
        <p:txBody>
          <a:bodyPr/>
          <a:lstStyle/>
          <a:p>
            <a:r>
              <a:rPr lang="en-US" dirty="0" smtClean="0"/>
              <a:t>The ones that are available to all libraries and archives (l/a) are in §108.  </a:t>
            </a:r>
          </a:p>
          <a:p>
            <a:r>
              <a:rPr lang="en-US" dirty="0" smtClean="0"/>
              <a:t>There are some exceptions for </a:t>
            </a:r>
            <a:r>
              <a:rPr lang="en-US" dirty="0" err="1" smtClean="0"/>
              <a:t>LoC</a:t>
            </a:r>
            <a:r>
              <a:rPr lang="en-US" dirty="0" smtClean="0"/>
              <a:t> and NARA that we don’t need to talk about here. </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p:cNvSpPr>
          <p:nvPr>
            <p:ph type="title"/>
          </p:nvPr>
        </p:nvSpPr>
        <p:spPr/>
        <p:txBody>
          <a:bodyPr/>
          <a:lstStyle/>
          <a:p>
            <a:r>
              <a:rPr lang="en-US" smtClean="0"/>
              <a:t>l/a eligibility</a:t>
            </a:r>
          </a:p>
        </p:txBody>
      </p:sp>
      <p:sp>
        <p:nvSpPr>
          <p:cNvPr id="67587" name="Rectangle 3"/>
          <p:cNvSpPr>
            <a:spLocks noGrp="1"/>
          </p:cNvSpPr>
          <p:nvPr>
            <p:ph type="body" idx="1"/>
          </p:nvPr>
        </p:nvSpPr>
        <p:spPr/>
        <p:txBody>
          <a:bodyPr/>
          <a:lstStyle/>
          <a:p>
            <a:r>
              <a:rPr lang="en-US" smtClean="0"/>
              <a:t>There are two constraints on the l/a </a:t>
            </a:r>
          </a:p>
          <a:p>
            <a:r>
              <a:rPr lang="en-US" smtClean="0"/>
              <a:t>The main constraint il/a must be either:</a:t>
            </a:r>
          </a:p>
          <a:p>
            <a:pPr lvl="1"/>
            <a:r>
              <a:rPr lang="en-US" smtClean="0"/>
              <a:t>(1) open to the public; </a:t>
            </a:r>
          </a:p>
          <a:p>
            <a:pPr lvl="1"/>
            <a:r>
              <a:rPr lang="en-US" smtClean="0"/>
              <a:t>(2) accessible to nonaffiliated researchers working in a specialized field</a:t>
            </a:r>
          </a:p>
          <a:p>
            <a:r>
              <a:rPr lang="en-US" smtClean="0"/>
              <a:t>There may be the additional requirement that the l/a actually have a physical presence.</a:t>
            </a:r>
          </a:p>
          <a:p>
            <a:r>
              <a:rPr lang="en-US" smtClean="0"/>
              <a:t>Museums don’t qualify. </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p:cNvSpPr>
          <p:nvPr>
            <p:ph type="title"/>
          </p:nvPr>
        </p:nvSpPr>
        <p:spPr/>
        <p:txBody>
          <a:bodyPr/>
          <a:lstStyle/>
          <a:p>
            <a:r>
              <a:rPr lang="en-US" dirty="0" smtClean="0"/>
              <a:t>general limitations</a:t>
            </a:r>
          </a:p>
        </p:txBody>
      </p:sp>
      <p:sp>
        <p:nvSpPr>
          <p:cNvPr id="68611" name="Rectangle 3"/>
          <p:cNvSpPr>
            <a:spLocks noGrp="1"/>
          </p:cNvSpPr>
          <p:nvPr>
            <p:ph type="body" idx="1"/>
          </p:nvPr>
        </p:nvSpPr>
        <p:spPr>
          <a:xfrm>
            <a:off x="457200" y="1600200"/>
            <a:ext cx="8229600" cy="4800600"/>
          </a:xfrm>
        </p:spPr>
        <p:txBody>
          <a:bodyPr/>
          <a:lstStyle/>
          <a:p>
            <a:pPr>
              <a:lnSpc>
                <a:spcPct val="90000"/>
              </a:lnSpc>
            </a:pPr>
            <a:r>
              <a:rPr lang="en-US" dirty="0" smtClean="0"/>
              <a:t>Only a single copy may be made.</a:t>
            </a:r>
          </a:p>
          <a:p>
            <a:pPr>
              <a:lnSpc>
                <a:spcPct val="90000"/>
              </a:lnSpc>
            </a:pPr>
            <a:r>
              <a:rPr lang="en-US" dirty="0" smtClean="0"/>
              <a:t>Any copying done under §108 must be isolated and unrelated.</a:t>
            </a:r>
          </a:p>
          <a:p>
            <a:pPr>
              <a:lnSpc>
                <a:spcPct val="90000"/>
              </a:lnSpc>
            </a:pPr>
            <a:r>
              <a:rPr lang="en-US" dirty="0" smtClean="0"/>
              <a:t>The copy must be made “without any purpose of direct or indirect commercial advantage”.</a:t>
            </a:r>
          </a:p>
          <a:p>
            <a:pPr>
              <a:lnSpc>
                <a:spcPct val="90000"/>
              </a:lnSpc>
            </a:pPr>
            <a:r>
              <a:rPr lang="en-US" dirty="0" smtClean="0"/>
              <a:t>Any copy must include either the copyright notice found on the original item or, if there is no copyright notice on the item, then a general legend stating that the work might be protected by copyright.</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p:cNvSpPr>
          <p:nvPr>
            <p:ph type="title"/>
          </p:nvPr>
        </p:nvSpPr>
        <p:spPr>
          <a:xfrm>
            <a:off x="0" y="304800"/>
            <a:ext cx="9144000" cy="1143000"/>
          </a:xfrm>
        </p:spPr>
        <p:txBody>
          <a:bodyPr/>
          <a:lstStyle/>
          <a:p>
            <a:r>
              <a:rPr lang="en-US" sz="4000" dirty="0" smtClean="0"/>
              <a:t>preservation copying of unpublished works</a:t>
            </a:r>
          </a:p>
        </p:txBody>
      </p:sp>
      <p:sp>
        <p:nvSpPr>
          <p:cNvPr id="69635" name="Rectangle 3"/>
          <p:cNvSpPr>
            <a:spLocks noGrp="1"/>
          </p:cNvSpPr>
          <p:nvPr>
            <p:ph type="body" idx="1"/>
          </p:nvPr>
        </p:nvSpPr>
        <p:spPr>
          <a:xfrm>
            <a:off x="457200" y="1600200"/>
            <a:ext cx="8229600" cy="4876800"/>
          </a:xfrm>
        </p:spPr>
        <p:txBody>
          <a:bodyPr/>
          <a:lstStyle/>
          <a:p>
            <a:pPr>
              <a:lnSpc>
                <a:spcPct val="90000"/>
              </a:lnSpc>
            </a:pPr>
            <a:r>
              <a:rPr lang="en-US" smtClean="0"/>
              <a:t>A library or archives can make up to three copies of any unpublished work found in its collections for either of two purposes:</a:t>
            </a:r>
          </a:p>
          <a:p>
            <a:pPr lvl="1">
              <a:lnSpc>
                <a:spcPct val="90000"/>
              </a:lnSpc>
            </a:pPr>
            <a:r>
              <a:rPr lang="en-US" smtClean="0"/>
              <a:t>Preservation and security</a:t>
            </a:r>
          </a:p>
          <a:p>
            <a:pPr lvl="1">
              <a:lnSpc>
                <a:spcPct val="90000"/>
              </a:lnSpc>
            </a:pPr>
            <a:r>
              <a:rPr lang="en-US" smtClean="0"/>
              <a:t>Deposit in another eligible l/a for research use</a:t>
            </a:r>
          </a:p>
          <a:p>
            <a:pPr>
              <a:lnSpc>
                <a:spcPct val="90000"/>
              </a:lnSpc>
            </a:pPr>
            <a:r>
              <a:rPr lang="en-US" smtClean="0"/>
              <a:t>There is no limitation on what format the reproduction may take. </a:t>
            </a:r>
          </a:p>
          <a:p>
            <a:pPr>
              <a:lnSpc>
                <a:spcPct val="90000"/>
              </a:lnSpc>
            </a:pPr>
            <a:r>
              <a:rPr lang="en-US" smtClean="0"/>
              <a:t>The three-copy restriction, comes from microfilming, the camera negative, the print master, and a service copy.</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p:cNvSpPr>
          <p:nvPr>
            <p:ph type="title"/>
          </p:nvPr>
        </p:nvSpPr>
        <p:spPr>
          <a:xfrm>
            <a:off x="228600" y="228600"/>
            <a:ext cx="8686800" cy="1143000"/>
          </a:xfrm>
        </p:spPr>
        <p:txBody>
          <a:bodyPr/>
          <a:lstStyle/>
          <a:p>
            <a:r>
              <a:rPr lang="en-US" sz="4000" dirty="0" smtClean="0"/>
              <a:t>replacement copying of published works</a:t>
            </a:r>
          </a:p>
        </p:txBody>
      </p:sp>
      <p:sp>
        <p:nvSpPr>
          <p:cNvPr id="70659" name="Rectangle 3"/>
          <p:cNvSpPr>
            <a:spLocks noGrp="1"/>
          </p:cNvSpPr>
          <p:nvPr>
            <p:ph type="body" idx="1"/>
          </p:nvPr>
        </p:nvSpPr>
        <p:spPr>
          <a:xfrm>
            <a:off x="457200" y="1447800"/>
            <a:ext cx="8229600" cy="5135563"/>
          </a:xfrm>
        </p:spPr>
        <p:txBody>
          <a:bodyPr/>
          <a:lstStyle/>
          <a:p>
            <a:pPr>
              <a:lnSpc>
                <a:spcPct val="90000"/>
              </a:lnSpc>
            </a:pPr>
            <a:r>
              <a:rPr lang="en-US" smtClean="0"/>
              <a:t>A library can make three replacement copies for an item that is</a:t>
            </a:r>
          </a:p>
          <a:p>
            <a:pPr lvl="1">
              <a:lnSpc>
                <a:spcPct val="90000"/>
              </a:lnSpc>
            </a:pPr>
            <a:r>
              <a:rPr lang="en-US" smtClean="0"/>
              <a:t>Damaged</a:t>
            </a:r>
          </a:p>
          <a:p>
            <a:pPr lvl="1">
              <a:lnSpc>
                <a:spcPct val="90000"/>
              </a:lnSpc>
            </a:pPr>
            <a:r>
              <a:rPr lang="en-US" smtClean="0"/>
              <a:t>Deteriorating</a:t>
            </a:r>
          </a:p>
          <a:p>
            <a:pPr lvl="1">
              <a:lnSpc>
                <a:spcPct val="90000"/>
              </a:lnSpc>
            </a:pPr>
            <a:r>
              <a:rPr lang="en-US" smtClean="0"/>
              <a:t>Lost</a:t>
            </a:r>
          </a:p>
          <a:p>
            <a:pPr lvl="1">
              <a:lnSpc>
                <a:spcPct val="90000"/>
              </a:lnSpc>
            </a:pPr>
            <a:r>
              <a:rPr lang="en-US" smtClean="0"/>
              <a:t>Stolen</a:t>
            </a:r>
          </a:p>
          <a:p>
            <a:pPr lvl="1">
              <a:lnSpc>
                <a:spcPct val="90000"/>
              </a:lnSpc>
            </a:pPr>
            <a:r>
              <a:rPr lang="en-US" smtClean="0"/>
              <a:t>In an obsolete format</a:t>
            </a:r>
          </a:p>
          <a:p>
            <a:pPr>
              <a:lnSpc>
                <a:spcPct val="90000"/>
              </a:lnSpc>
            </a:pPr>
            <a:r>
              <a:rPr lang="en-US" smtClean="0"/>
              <a:t>The l/a must also determine that “an unused replacement cannot be obtained at a fair price.”</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p:cNvSpPr>
          <p:nvPr>
            <p:ph type="title"/>
          </p:nvPr>
        </p:nvSpPr>
        <p:spPr>
          <a:xfrm>
            <a:off x="152400" y="274638"/>
            <a:ext cx="8991600" cy="1143000"/>
          </a:xfrm>
        </p:spPr>
        <p:txBody>
          <a:bodyPr/>
          <a:lstStyle/>
          <a:p>
            <a:r>
              <a:rPr lang="en-US" sz="4000" smtClean="0"/>
              <a:t>digital preservation &amp; replacement copies</a:t>
            </a:r>
          </a:p>
        </p:txBody>
      </p:sp>
      <p:sp>
        <p:nvSpPr>
          <p:cNvPr id="71683" name="Rectangle 3"/>
          <p:cNvSpPr>
            <a:spLocks noGrp="1"/>
          </p:cNvSpPr>
          <p:nvPr>
            <p:ph type="body" idx="1"/>
          </p:nvPr>
        </p:nvSpPr>
        <p:spPr/>
        <p:txBody>
          <a:bodyPr/>
          <a:lstStyle/>
          <a:p>
            <a:r>
              <a:rPr lang="en-US" smtClean="0"/>
              <a:t>There are two restrictions on the uses that can be made of the digital copies</a:t>
            </a:r>
          </a:p>
          <a:p>
            <a:r>
              <a:rPr lang="en-US" smtClean="0"/>
              <a:t>They are:</a:t>
            </a:r>
          </a:p>
          <a:p>
            <a:pPr lvl="1"/>
            <a:r>
              <a:rPr lang="en-US" smtClean="0"/>
              <a:t>There can be no subsequent distribution of the digital format. </a:t>
            </a:r>
          </a:p>
          <a:p>
            <a:pPr lvl="1"/>
            <a:r>
              <a:rPr lang="en-US" smtClean="0"/>
              <a:t>The digital copy cannot be used “outside the premises of the library or archives”.</a:t>
            </a:r>
          </a:p>
          <a:p>
            <a:r>
              <a:rPr lang="en-US" smtClean="0"/>
              <a:t>The l/a is held back in the analog era. </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p:cNvSpPr>
          <p:nvPr>
            <p:ph type="title"/>
          </p:nvPr>
        </p:nvSpPr>
        <p:spPr/>
        <p:txBody>
          <a:bodyPr/>
          <a:lstStyle/>
          <a:p>
            <a:r>
              <a:rPr lang="en-US" smtClean="0"/>
              <a:t>reproductions for patrons</a:t>
            </a:r>
          </a:p>
        </p:txBody>
      </p:sp>
      <p:sp>
        <p:nvSpPr>
          <p:cNvPr id="72707" name="Rectangle 3"/>
          <p:cNvSpPr>
            <a:spLocks noGrp="1"/>
          </p:cNvSpPr>
          <p:nvPr>
            <p:ph type="body" idx="1"/>
          </p:nvPr>
        </p:nvSpPr>
        <p:spPr/>
        <p:txBody>
          <a:bodyPr/>
          <a:lstStyle/>
          <a:p>
            <a:pPr>
              <a:lnSpc>
                <a:spcPct val="90000"/>
              </a:lnSpc>
            </a:pPr>
            <a:r>
              <a:rPr lang="en-US" smtClean="0"/>
              <a:t>Basically this is for text only.</a:t>
            </a:r>
          </a:p>
          <a:p>
            <a:pPr>
              <a:lnSpc>
                <a:spcPct val="90000"/>
              </a:lnSpc>
            </a:pPr>
            <a:r>
              <a:rPr lang="en-US" smtClean="0"/>
              <a:t>Musical works, pictorial, graphic, or sculptural works, and audiovisual works are excluded.</a:t>
            </a:r>
          </a:p>
          <a:p>
            <a:pPr>
              <a:lnSpc>
                <a:spcPct val="90000"/>
              </a:lnSpc>
            </a:pPr>
            <a:r>
              <a:rPr lang="en-US" smtClean="0"/>
              <a:t>Illustrations as part of textual works are eligible.</a:t>
            </a:r>
          </a:p>
          <a:p>
            <a:pPr>
              <a:lnSpc>
                <a:spcPct val="90000"/>
              </a:lnSpc>
            </a:pPr>
            <a:r>
              <a:rPr lang="en-US" smtClean="0"/>
              <a:t>Sound recording are eligible if the musical work is in the public domain or no such work exist.</a:t>
            </a:r>
          </a:p>
          <a:p>
            <a:pPr>
              <a:lnSpc>
                <a:spcPct val="90000"/>
              </a:lnSpc>
            </a:pPr>
            <a:r>
              <a:rPr lang="en-US" smtClean="0"/>
              <a:t>News television programs are eligible.</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p:cNvSpPr>
          <p:nvPr>
            <p:ph type="title"/>
          </p:nvPr>
        </p:nvSpPr>
        <p:spPr/>
        <p:txBody>
          <a:bodyPr/>
          <a:lstStyle/>
          <a:p>
            <a:r>
              <a:rPr lang="en-US" smtClean="0"/>
              <a:t>restrictions</a:t>
            </a:r>
          </a:p>
        </p:txBody>
      </p:sp>
      <p:sp>
        <p:nvSpPr>
          <p:cNvPr id="73731" name="Rectangle 3"/>
          <p:cNvSpPr>
            <a:spLocks noGrp="1"/>
          </p:cNvSpPr>
          <p:nvPr>
            <p:ph type="body" idx="1"/>
          </p:nvPr>
        </p:nvSpPr>
        <p:spPr>
          <a:xfrm>
            <a:off x="304800" y="1295400"/>
            <a:ext cx="8610600" cy="5410200"/>
          </a:xfrm>
        </p:spPr>
        <p:txBody>
          <a:bodyPr/>
          <a:lstStyle/>
          <a:p>
            <a:r>
              <a:rPr lang="en-US" sz="2800" smtClean="0"/>
              <a:t>The copyrighted work must be in the collection of the l/a.</a:t>
            </a:r>
          </a:p>
          <a:p>
            <a:r>
              <a:rPr lang="en-US" sz="2800" smtClean="0"/>
              <a:t>The copy must become the property of the patron.</a:t>
            </a:r>
          </a:p>
          <a:p>
            <a:r>
              <a:rPr lang="en-US" sz="2800" smtClean="0"/>
              <a:t>The l/a must have had no notice that the copy will be used for any purpose other than “private study, scholarship, or research.” </a:t>
            </a:r>
          </a:p>
          <a:p>
            <a:r>
              <a:rPr lang="en-US" sz="2800" smtClean="0"/>
              <a:t>Warning notices |+1| must be displayed on the order form and at the place where the order is accepted. </a:t>
            </a:r>
          </a:p>
          <a:p>
            <a:r>
              <a:rPr lang="en-US" sz="2800" smtClean="0"/>
              <a:t>The copying done by the l/a must not be systematic.</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9" name="Rectangle 3"/>
          <p:cNvSpPr>
            <a:spLocks noGrp="1"/>
          </p:cNvSpPr>
          <p:nvPr>
            <p:ph type="body" idx="1"/>
          </p:nvPr>
        </p:nvSpPr>
        <p:spPr>
          <a:xfrm>
            <a:off x="0" y="0"/>
            <a:ext cx="9144000" cy="6858000"/>
          </a:xfrm>
        </p:spPr>
        <p:txBody>
          <a:bodyPr/>
          <a:lstStyle/>
          <a:p>
            <a:pPr>
              <a:buFont typeface="Arial" charset="0"/>
              <a:buNone/>
            </a:pPr>
            <a:r>
              <a:rPr lang="en-US" sz="2800" smtClean="0"/>
              <a:t>The copyright law of the United States (title 17, United States Code) governs the making of photocopies or other reproductions of copyrighted material. Under certain conditions specified in the law, libraries and archives are authorized to furnish a photocopy or other reproduction. One of these specific conditions is that the photocopy or reproduction is not to be “used for any purpose other than private study, scholarship, or research.” If a user makes a request for, or later uses, a photocopy or reproduction for purposes in excess of “fair use,” that user may be liable for copyright infringement. This institution reserves the right to refuse to accept a copying order if, in its judgment, fulfillment of the order would involve violation of copyright law.</a:t>
            </a:r>
          </a:p>
        </p:txBody>
      </p:sp>
      <p:sp>
        <p:nvSpPr>
          <p:cNvPr id="75781" name="Rectangle 5"/>
          <p:cNvSpPr>
            <a:spLocks noGrp="1"/>
          </p:cNvSpPr>
          <p:nvPr>
            <p:ph type="title"/>
          </p:nvPr>
        </p:nvSpPr>
        <p:spPr/>
        <p:txBody>
          <a:bodyPr/>
          <a:lstStyle/>
          <a:p>
            <a:r>
              <a:rPr lang="en-US" smtClean="0"/>
              <a:t> </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p:cNvSpPr>
          <p:nvPr>
            <p:ph type="title"/>
          </p:nvPr>
        </p:nvSpPr>
        <p:spPr/>
        <p:txBody>
          <a:bodyPr/>
          <a:lstStyle/>
          <a:p>
            <a:r>
              <a:rPr lang="en-US" smtClean="0"/>
              <a:t>amount restrictions</a:t>
            </a:r>
          </a:p>
        </p:txBody>
      </p:sp>
      <p:sp>
        <p:nvSpPr>
          <p:cNvPr id="74755" name="Rectangle 3"/>
          <p:cNvSpPr>
            <a:spLocks noGrp="1"/>
          </p:cNvSpPr>
          <p:nvPr>
            <p:ph type="body" idx="1"/>
          </p:nvPr>
        </p:nvSpPr>
        <p:spPr/>
        <p:txBody>
          <a:bodyPr/>
          <a:lstStyle/>
          <a:p>
            <a:r>
              <a:rPr lang="en-US" smtClean="0"/>
              <a:t>§108(d) authorizes the making of a reproduction of a small portion of a copyrighted work</a:t>
            </a:r>
          </a:p>
          <a:p>
            <a:pPr lvl="1"/>
            <a:r>
              <a:rPr lang="en-US" smtClean="0"/>
              <a:t>an article from a journal</a:t>
            </a:r>
          </a:p>
          <a:p>
            <a:pPr lvl="1"/>
            <a:r>
              <a:rPr lang="en-US" smtClean="0"/>
              <a:t> a chapter from a collection of essays</a:t>
            </a:r>
          </a:p>
          <a:p>
            <a:pPr lvl="1"/>
            <a:r>
              <a:rPr lang="en-US" smtClean="0"/>
              <a:t> or a similar small portion of any other work.</a:t>
            </a:r>
          </a:p>
          <a:p>
            <a:endParaRPr lang="en-US"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p:cNvSpPr>
            <a:spLocks noGrp="1"/>
          </p:cNvSpPr>
          <p:nvPr>
            <p:ph type="title"/>
          </p:nvPr>
        </p:nvSpPr>
        <p:spPr/>
        <p:txBody>
          <a:bodyPr/>
          <a:lstStyle/>
          <a:p>
            <a:r>
              <a:rPr lang="en-US" smtClean="0"/>
              <a:t>consequence of joint authorship</a:t>
            </a:r>
          </a:p>
        </p:txBody>
      </p:sp>
      <p:sp>
        <p:nvSpPr>
          <p:cNvPr id="20482" name="Content Placeholder 2"/>
          <p:cNvSpPr>
            <a:spLocks noGrp="1"/>
          </p:cNvSpPr>
          <p:nvPr>
            <p:ph idx="1"/>
          </p:nvPr>
        </p:nvSpPr>
        <p:spPr>
          <a:xfrm>
            <a:off x="457200" y="1219200"/>
            <a:ext cx="8229600" cy="5105400"/>
          </a:xfrm>
        </p:spPr>
        <p:txBody>
          <a:bodyPr/>
          <a:lstStyle/>
          <a:p>
            <a:r>
              <a:rPr lang="en-US" smtClean="0"/>
              <a:t>The copyright in a work of joint authorship is co-owned by the authors of that work as tenants in common. </a:t>
            </a:r>
          </a:p>
          <a:p>
            <a:r>
              <a:rPr lang="en-US" smtClean="0"/>
              <a:t>Each author can exercise in full any of the rights granted to a copyright owner. Each has no obligation to seek the consent of the other copyright owners. </a:t>
            </a:r>
          </a:p>
          <a:p>
            <a:r>
              <a:rPr lang="en-US" smtClean="0"/>
              <a:t>The only requirement is that the copyright owner must share with the other co-owners any profits derived from the use of the work.</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p:cNvSpPr>
          <p:nvPr>
            <p:ph type="title"/>
          </p:nvPr>
        </p:nvSpPr>
        <p:spPr/>
        <p:txBody>
          <a:bodyPr/>
          <a:lstStyle/>
          <a:p>
            <a:r>
              <a:rPr lang="en-US" smtClean="0"/>
              <a:t>amount restrictions</a:t>
            </a:r>
          </a:p>
        </p:txBody>
      </p:sp>
      <p:sp>
        <p:nvSpPr>
          <p:cNvPr id="76803" name="Rectangle 3"/>
          <p:cNvSpPr>
            <a:spLocks noGrp="1"/>
          </p:cNvSpPr>
          <p:nvPr>
            <p:ph type="body" idx="1"/>
          </p:nvPr>
        </p:nvSpPr>
        <p:spPr/>
        <p:txBody>
          <a:bodyPr/>
          <a:lstStyle/>
          <a:p>
            <a:r>
              <a:rPr lang="en-US" smtClean="0"/>
              <a:t>§108(e) authorizes the making of a reproduction of a substantial portion or all of a work if a copy (used or unused!) of the work cannot be obtained at a fair price.</a:t>
            </a:r>
          </a:p>
          <a:p>
            <a:r>
              <a:rPr lang="en-US" smtClean="0"/>
              <a:t>Unpublished items should not have any risk.</a:t>
            </a:r>
          </a:p>
          <a:p>
            <a:endParaRPr lang="en-US" smtClean="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p:cNvSpPr>
          <p:nvPr>
            <p:ph type="title"/>
          </p:nvPr>
        </p:nvSpPr>
        <p:spPr/>
        <p:txBody>
          <a:bodyPr/>
          <a:lstStyle/>
          <a:p>
            <a:r>
              <a:rPr lang="en-US" smtClean="0"/>
              <a:t>interlibrary loan (ILL)</a:t>
            </a:r>
          </a:p>
        </p:txBody>
      </p:sp>
      <p:sp>
        <p:nvSpPr>
          <p:cNvPr id="77827" name="Rectangle 3"/>
          <p:cNvSpPr>
            <a:spLocks noGrp="1"/>
          </p:cNvSpPr>
          <p:nvPr>
            <p:ph type="body" idx="1"/>
          </p:nvPr>
        </p:nvSpPr>
        <p:spPr>
          <a:xfrm>
            <a:off x="457200" y="1600200"/>
            <a:ext cx="8229600" cy="4953000"/>
          </a:xfrm>
        </p:spPr>
        <p:txBody>
          <a:bodyPr/>
          <a:lstStyle/>
          <a:p>
            <a:pPr>
              <a:lnSpc>
                <a:spcPct val="90000"/>
              </a:lnSpc>
            </a:pPr>
            <a:r>
              <a:rPr lang="en-US" smtClean="0"/>
              <a:t>§ 108(g)(2) specifically allows ILL activities are permitted.</a:t>
            </a:r>
          </a:p>
          <a:p>
            <a:pPr>
              <a:lnSpc>
                <a:spcPct val="90000"/>
              </a:lnSpc>
            </a:pPr>
            <a:r>
              <a:rPr lang="en-US" smtClean="0"/>
              <a:t>ILL must not substitute for the subscription to or purchase of a work.</a:t>
            </a:r>
          </a:p>
          <a:p>
            <a:pPr>
              <a:lnSpc>
                <a:spcPct val="90000"/>
              </a:lnSpc>
            </a:pPr>
            <a:r>
              <a:rPr lang="en-US" smtClean="0"/>
              <a:t>The National Commission on New Technological Uses of Copyrighted Works (CONTU) created ILL guidelines. It has a “rule of 5”: in any calendar year, a library may request up to 5 articles from the previous 5 years of any journal. </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p:cNvSpPr>
          <p:nvPr>
            <p:ph type="title"/>
          </p:nvPr>
        </p:nvSpPr>
        <p:spPr/>
        <p:txBody>
          <a:bodyPr/>
          <a:lstStyle/>
          <a:p>
            <a:r>
              <a:rPr lang="en-US" smtClean="0"/>
              <a:t>news programs</a:t>
            </a:r>
          </a:p>
        </p:txBody>
      </p:sp>
      <p:sp>
        <p:nvSpPr>
          <p:cNvPr id="78851" name="Rectangle 3"/>
          <p:cNvSpPr>
            <a:spLocks noGrp="1"/>
          </p:cNvSpPr>
          <p:nvPr>
            <p:ph type="body" idx="1"/>
          </p:nvPr>
        </p:nvSpPr>
        <p:spPr>
          <a:xfrm>
            <a:off x="304800" y="1371600"/>
            <a:ext cx="8610600" cy="5334000"/>
          </a:xfrm>
        </p:spPr>
        <p:txBody>
          <a:bodyPr/>
          <a:lstStyle/>
          <a:p>
            <a:pPr>
              <a:lnSpc>
                <a:spcPct val="90000"/>
              </a:lnSpc>
            </a:pPr>
            <a:r>
              <a:rPr lang="en-US" sz="2800" smtClean="0"/>
              <a:t>§108(f)(3) permits libraries and archives to record audiovisual news programs. </a:t>
            </a:r>
          </a:p>
          <a:p>
            <a:pPr>
              <a:lnSpc>
                <a:spcPct val="90000"/>
              </a:lnSpc>
            </a:pPr>
            <a:r>
              <a:rPr lang="en-US" sz="2800" smtClean="0"/>
              <a:t>This exclude documentaries, magazine-format broadcasts, or other public affairs broadcasts.</a:t>
            </a:r>
          </a:p>
          <a:p>
            <a:pPr>
              <a:lnSpc>
                <a:spcPct val="90000"/>
              </a:lnSpc>
            </a:pPr>
            <a:r>
              <a:rPr lang="en-US" sz="2800" smtClean="0"/>
              <a:t>Copies could use a digital format.</a:t>
            </a:r>
          </a:p>
          <a:p>
            <a:pPr>
              <a:lnSpc>
                <a:spcPct val="90000"/>
              </a:lnSpc>
            </a:pPr>
            <a:r>
              <a:rPr lang="en-US" sz="2800" smtClean="0"/>
              <a:t>Copies of news recordings can only be lent to users. </a:t>
            </a:r>
          </a:p>
          <a:p>
            <a:pPr>
              <a:lnSpc>
                <a:spcPct val="90000"/>
              </a:lnSpc>
            </a:pPr>
            <a:r>
              <a:rPr lang="en-US" sz="2800" smtClean="0"/>
              <a:t>Performance of the broadcasts is prohibited. </a:t>
            </a:r>
          </a:p>
          <a:p>
            <a:pPr>
              <a:lnSpc>
                <a:spcPct val="90000"/>
              </a:lnSpc>
            </a:pPr>
            <a:r>
              <a:rPr lang="en-US" sz="2800" smtClean="0"/>
              <a:t>Sale of copies of the broadcasts is prohibited.</a:t>
            </a:r>
          </a:p>
          <a:p>
            <a:pPr>
              <a:lnSpc>
                <a:spcPct val="90000"/>
              </a:lnSpc>
            </a:pPr>
            <a:r>
              <a:rPr lang="en-US" sz="2800" smtClean="0"/>
              <a:t>If copies of audiovisual news programs have been acquired legally by means other than recording by the l/a itself, then those copies can be treated the same as any textual item.</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p:cNvSpPr>
          <p:nvPr>
            <p:ph type="title"/>
          </p:nvPr>
        </p:nvSpPr>
        <p:spPr/>
        <p:txBody>
          <a:bodyPr/>
          <a:lstStyle/>
          <a:p>
            <a:r>
              <a:rPr lang="en-US" smtClean="0"/>
              <a:t>unsupervised equipment</a:t>
            </a:r>
          </a:p>
        </p:txBody>
      </p:sp>
      <p:sp>
        <p:nvSpPr>
          <p:cNvPr id="79875" name="Rectangle 3"/>
          <p:cNvSpPr>
            <a:spLocks noGrp="1"/>
          </p:cNvSpPr>
          <p:nvPr>
            <p:ph type="body" idx="1"/>
          </p:nvPr>
        </p:nvSpPr>
        <p:spPr/>
        <p:txBody>
          <a:bodyPr/>
          <a:lstStyle/>
          <a:p>
            <a:r>
              <a:rPr lang="en-US" dirty="0" smtClean="0"/>
              <a:t>§108(f)(1) says that a patron who conducts illegal action using a reproduction equipment in an l/a does not put the l/a at risk if the equipment has a warning that is prominently displayed.</a:t>
            </a:r>
          </a:p>
          <a:p>
            <a:endParaRPr lang="en-US" dirty="0" smtClean="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p:cNvSpPr>
          <p:nvPr>
            <p:ph type="title"/>
          </p:nvPr>
        </p:nvSpPr>
        <p:spPr/>
        <p:txBody>
          <a:bodyPr/>
          <a:lstStyle/>
          <a:p>
            <a:r>
              <a:rPr lang="en-US" smtClean="0"/>
              <a:t>end of term copying</a:t>
            </a:r>
          </a:p>
        </p:txBody>
      </p:sp>
      <p:sp>
        <p:nvSpPr>
          <p:cNvPr id="80899" name="Rectangle 3"/>
          <p:cNvSpPr>
            <a:spLocks noGrp="1"/>
          </p:cNvSpPr>
          <p:nvPr>
            <p:ph type="body" idx="1"/>
          </p:nvPr>
        </p:nvSpPr>
        <p:spPr>
          <a:xfrm>
            <a:off x="457200" y="1219200"/>
            <a:ext cx="8229600" cy="5486400"/>
          </a:xfrm>
        </p:spPr>
        <p:txBody>
          <a:bodyPr/>
          <a:lstStyle/>
          <a:p>
            <a:r>
              <a:rPr lang="en-US" dirty="0" smtClean="0"/>
              <a:t>§ 108(h) allows l/a to reproduce, (including in digital form), distribute, and perform copyrighted works of any type if</a:t>
            </a:r>
          </a:p>
          <a:p>
            <a:pPr lvl="1"/>
            <a:r>
              <a:rPr lang="en-US" dirty="0" smtClean="0"/>
              <a:t>The work is published.</a:t>
            </a:r>
          </a:p>
          <a:p>
            <a:pPr lvl="1"/>
            <a:r>
              <a:rPr lang="en-US" dirty="0" smtClean="0"/>
              <a:t>It is in its last 20 years of copyright term. </a:t>
            </a:r>
          </a:p>
          <a:p>
            <a:pPr lvl="1"/>
            <a:r>
              <a:rPr lang="en-US" dirty="0" smtClean="0"/>
              <a:t>The work is not subject to normal commercial exploitation.</a:t>
            </a:r>
          </a:p>
          <a:p>
            <a:pPr lvl="1"/>
            <a:r>
              <a:rPr lang="en-US" dirty="0" smtClean="0"/>
              <a:t>A copy can not be obtained at a fair price.</a:t>
            </a:r>
          </a:p>
          <a:p>
            <a:pPr lvl="1"/>
            <a:r>
              <a:rPr lang="en-US" dirty="0" smtClean="0"/>
              <a:t>The copyright owner has not informed the copyright office that the work is being exploited and/or a copy can be obtained.</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phonorecord</a:t>
            </a:r>
            <a:r>
              <a:rPr lang="en-US" dirty="0" smtClean="0"/>
              <a:t> exemption</a:t>
            </a:r>
            <a:endParaRPr lang="en-US" dirty="0"/>
          </a:p>
        </p:txBody>
      </p:sp>
      <p:sp>
        <p:nvSpPr>
          <p:cNvPr id="3" name="Content Placeholder 2"/>
          <p:cNvSpPr>
            <a:spLocks noGrp="1"/>
          </p:cNvSpPr>
          <p:nvPr>
            <p:ph idx="1"/>
          </p:nvPr>
        </p:nvSpPr>
        <p:spPr/>
        <p:txBody>
          <a:bodyPr/>
          <a:lstStyle/>
          <a:p>
            <a:r>
              <a:rPr lang="en-US" dirty="0" smtClean="0"/>
              <a:t>§ 109(b)(1)(a) contains an exemption specific to libraries and nonprofit educational institutions that allows them to rent or lend copies of “</a:t>
            </a:r>
            <a:r>
              <a:rPr lang="en-US" dirty="0" err="1" smtClean="0"/>
              <a:t>phonorecords</a:t>
            </a:r>
            <a:r>
              <a:rPr lang="en-US" dirty="0" smtClean="0"/>
              <a:t>” (meaning any physical object on which sounds are recorded).</a:t>
            </a:r>
          </a:p>
          <a:p>
            <a:r>
              <a:rPr lang="en-US" dirty="0" smtClean="0"/>
              <a:t>Such action is otherwise prohibited by law. </a:t>
            </a:r>
            <a:endParaRPr lang="en-US" dirty="0"/>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computer program lending</a:t>
            </a:r>
            <a:endParaRPr lang="en-US" dirty="0"/>
          </a:p>
        </p:txBody>
      </p:sp>
      <p:sp>
        <p:nvSpPr>
          <p:cNvPr id="3" name="Content Placeholder 2"/>
          <p:cNvSpPr>
            <a:spLocks noGrp="1"/>
          </p:cNvSpPr>
          <p:nvPr>
            <p:ph idx="1"/>
          </p:nvPr>
        </p:nvSpPr>
        <p:spPr/>
        <p:txBody>
          <a:bodyPr/>
          <a:lstStyle/>
          <a:p>
            <a:r>
              <a:rPr lang="en-US" dirty="0" smtClean="0"/>
              <a:t>§109(b)(2)(a) allows nonprofit libraries to lend computer programs if a warning label is attached to the packaging containing the program.</a:t>
            </a:r>
          </a:p>
          <a:p>
            <a:endParaRPr lang="en-US" dirty="0"/>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import exemption</a:t>
            </a:r>
            <a:endParaRPr lang="en-US" dirty="0"/>
          </a:p>
        </p:txBody>
      </p:sp>
      <p:sp>
        <p:nvSpPr>
          <p:cNvPr id="3" name="Content Placeholder 2"/>
          <p:cNvSpPr>
            <a:spLocks noGrp="1"/>
          </p:cNvSpPr>
          <p:nvPr>
            <p:ph idx="1"/>
          </p:nvPr>
        </p:nvSpPr>
        <p:spPr>
          <a:xfrm>
            <a:off x="457200" y="1371600"/>
            <a:ext cx="8229600" cy="5257800"/>
          </a:xfrm>
        </p:spPr>
        <p:txBody>
          <a:bodyPr/>
          <a:lstStyle/>
          <a:p>
            <a:r>
              <a:rPr lang="en-US" dirty="0" smtClean="0"/>
              <a:t>§ 602(a)(3) grants an exemption to the general prohibition forbidding the unauthorized importation into the US of copyrighted works acquired abroad. Nonprofit organizations operated for scholarly, educational, or religious purposes, are allowed to import one copy of an audiovisual work such as a movie “solely for its archival purposes.” They can also import no more than five copies or </a:t>
            </a:r>
            <a:r>
              <a:rPr lang="en-US" dirty="0" err="1" smtClean="0"/>
              <a:t>phonorecords</a:t>
            </a:r>
            <a:r>
              <a:rPr lang="en-US" dirty="0" smtClean="0"/>
              <a:t> of any work other than a movie for its library lending or archival purposes.</a:t>
            </a:r>
            <a:endParaRPr lang="en-US" dirty="0"/>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DMCA exemptions 1</a:t>
            </a:r>
            <a:endParaRPr lang="en-US" dirty="0"/>
          </a:p>
        </p:txBody>
      </p:sp>
      <p:sp>
        <p:nvSpPr>
          <p:cNvPr id="3" name="Content Placeholder 2"/>
          <p:cNvSpPr>
            <a:spLocks noGrp="1"/>
          </p:cNvSpPr>
          <p:nvPr>
            <p:ph idx="1"/>
          </p:nvPr>
        </p:nvSpPr>
        <p:spPr/>
        <p:txBody>
          <a:bodyPr/>
          <a:lstStyle/>
          <a:p>
            <a:r>
              <a:rPr lang="en-US" dirty="0" smtClean="0"/>
              <a:t>§ 1201(d) permits nonprofit libraries, archives, and educational institutions to circumvent access-control measures on a work for the sole purpose of determining whether it wants to acquire a copy of that work.</a:t>
            </a: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DMCA exemptions 2</a:t>
            </a:r>
            <a:endParaRPr lang="en-US" dirty="0"/>
          </a:p>
        </p:txBody>
      </p:sp>
      <p:sp>
        <p:nvSpPr>
          <p:cNvPr id="3" name="Content Placeholder 2"/>
          <p:cNvSpPr>
            <a:spLocks noGrp="1"/>
          </p:cNvSpPr>
          <p:nvPr>
            <p:ph idx="1"/>
          </p:nvPr>
        </p:nvSpPr>
        <p:spPr/>
        <p:txBody>
          <a:bodyPr/>
          <a:lstStyle/>
          <a:p>
            <a:r>
              <a:rPr lang="en-US" dirty="0" smtClean="0"/>
              <a:t>§1203(c)(5)(b) requires that courts waive the penalties for </a:t>
            </a:r>
            <a:r>
              <a:rPr lang="en-US" dirty="0" err="1" smtClean="0"/>
              <a:t>anticircumvention</a:t>
            </a:r>
            <a:r>
              <a:rPr lang="en-US" dirty="0" smtClean="0"/>
              <a:t> when it finds that a nonprofit library, archives, educational institution, or public broadcasting entity unknowingly violated the </a:t>
            </a:r>
            <a:r>
              <a:rPr lang="en-US" dirty="0" err="1" smtClean="0"/>
              <a:t>anticircumvention</a:t>
            </a:r>
            <a:r>
              <a:rPr lang="en-US" dirty="0" smtClean="0"/>
              <a:t> provisions §1201 or the requirements to maintain copyright management information found in §1202. §1204(b) removes all criminal liability for these actions.</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1"/>
          <p:cNvSpPr>
            <a:spLocks noGrp="1"/>
          </p:cNvSpPr>
          <p:nvPr>
            <p:ph type="title"/>
          </p:nvPr>
        </p:nvSpPr>
        <p:spPr/>
        <p:txBody>
          <a:bodyPr/>
          <a:lstStyle/>
          <a:p>
            <a:r>
              <a:rPr lang="en-US" smtClean="0"/>
              <a:t>work for hire</a:t>
            </a:r>
          </a:p>
        </p:txBody>
      </p:sp>
      <p:sp>
        <p:nvSpPr>
          <p:cNvPr id="21506" name="Content Placeholder 2"/>
          <p:cNvSpPr>
            <a:spLocks noGrp="1"/>
          </p:cNvSpPr>
          <p:nvPr>
            <p:ph idx="1"/>
          </p:nvPr>
        </p:nvSpPr>
        <p:spPr/>
        <p:txBody>
          <a:bodyPr/>
          <a:lstStyle/>
          <a:p>
            <a:r>
              <a:rPr lang="en-US" smtClean="0"/>
              <a:t>If the work in created by it’s creator on behalf of somebody else, that somebody else may hold the copyright. </a:t>
            </a:r>
          </a:p>
          <a:p>
            <a:r>
              <a:rPr lang="en-US" smtClean="0"/>
              <a:t>In such a case, it is labeled as a “work for hire”.</a:t>
            </a: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Text Box 1"/>
          <p:cNvSpPr txBox="1">
            <a:spLocks noChangeArrowheads="1"/>
          </p:cNvSpPr>
          <p:nvPr/>
        </p:nvSpPr>
        <p:spPr bwMode="auto">
          <a:xfrm>
            <a:off x="685800" y="2130425"/>
            <a:ext cx="7772400" cy="1470025"/>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http://openlib.org/home/krichel</a:t>
            </a:r>
          </a:p>
        </p:txBody>
      </p:sp>
      <p:sp>
        <p:nvSpPr>
          <p:cNvPr id="50178" name="Text Box 2"/>
          <p:cNvSpPr txBox="1">
            <a:spLocks noChangeArrowheads="1"/>
          </p:cNvSpPr>
          <p:nvPr/>
        </p:nvSpPr>
        <p:spPr bwMode="auto">
          <a:xfrm>
            <a:off x="1371600" y="3886200"/>
            <a:ext cx="6400800" cy="3048000"/>
          </a:xfrm>
          <a:prstGeom prst="rect">
            <a:avLst/>
          </a:prstGeom>
          <a:noFill/>
          <a:ln w="9525">
            <a:noFill/>
            <a:round/>
            <a:headEnd/>
            <a:tailEnd/>
          </a:ln>
        </p:spPr>
        <p:txBody>
          <a:bodyPr lIns="90000" tIns="46800" rIns="90000" bIns="46800"/>
          <a:lstStyle/>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r>
              <a:rPr lang="en-US" sz="2800">
                <a:solidFill>
                  <a:srgbClr val="FFFFFF"/>
                </a:solidFill>
                <a:latin typeface="Calibri" pitchFamily="34" charset="0"/>
              </a:rPr>
              <a:t>Please shutdown the computers when</a:t>
            </a: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r>
              <a:rPr lang="en-US" sz="2800">
                <a:solidFill>
                  <a:srgbClr val="FFFFFF"/>
                </a:solidFill>
                <a:latin typeface="Calibri" pitchFamily="34" charset="0"/>
              </a:rPr>
              <a:t>you are done.</a:t>
            </a: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endParaRPr lang="en-US" sz="2800">
              <a:solidFill>
                <a:srgbClr val="FFFFFF"/>
              </a:solidFill>
              <a:latin typeface="Calibri" pitchFamily="34" charset="0"/>
            </a:endParaRP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r>
              <a:rPr lang="en-US" sz="2800">
                <a:solidFill>
                  <a:srgbClr val="FFFFFF"/>
                </a:solidFill>
                <a:latin typeface="Calibri" pitchFamily="34" charset="0"/>
              </a:rPr>
              <a:t>Thank you for your attention!</a:t>
            </a: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endParaRPr lang="en-US" sz="2800">
              <a:solidFill>
                <a:srgbClr val="FFFFFF"/>
              </a:solidFill>
              <a:latin typeface="Calibri" pitchFamily="34" charset="0"/>
            </a:endParaRP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endParaRPr lang="en-US"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1"/>
          <p:cNvSpPr>
            <a:spLocks noGrp="1"/>
          </p:cNvSpPr>
          <p:nvPr>
            <p:ph type="title"/>
          </p:nvPr>
        </p:nvSpPr>
        <p:spPr/>
        <p:txBody>
          <a:bodyPr/>
          <a:lstStyle/>
          <a:p>
            <a:r>
              <a:rPr lang="en-US" smtClean="0"/>
              <a:t>works for hire via employment</a:t>
            </a:r>
          </a:p>
        </p:txBody>
      </p:sp>
      <p:sp>
        <p:nvSpPr>
          <p:cNvPr id="22530" name="Content Placeholder 2"/>
          <p:cNvSpPr>
            <a:spLocks noGrp="1"/>
          </p:cNvSpPr>
          <p:nvPr>
            <p:ph idx="1"/>
          </p:nvPr>
        </p:nvSpPr>
        <p:spPr/>
        <p:txBody>
          <a:bodyPr/>
          <a:lstStyle/>
          <a:p>
            <a:r>
              <a:rPr lang="en-US" smtClean="0"/>
              <a:t>If a work is made by an employee of an institution as part of her duties, it is many times considered a work made for hire. Then the institution is the copyright holder.</a:t>
            </a:r>
          </a:p>
          <a:p>
            <a:r>
              <a:rPr lang="en-US" smtClean="0"/>
              <a:t>Employment contracts may alter that default.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itle 1"/>
          <p:cNvSpPr>
            <a:spLocks noGrp="1"/>
          </p:cNvSpPr>
          <p:nvPr>
            <p:ph type="title"/>
          </p:nvPr>
        </p:nvSpPr>
        <p:spPr/>
        <p:txBody>
          <a:bodyPr/>
          <a:lstStyle/>
          <a:p>
            <a:r>
              <a:rPr lang="en-US" smtClean="0"/>
              <a:t>contractual work for hire</a:t>
            </a:r>
          </a:p>
        </p:txBody>
      </p:sp>
      <p:sp>
        <p:nvSpPr>
          <p:cNvPr id="23554" name="Content Placeholder 2"/>
          <p:cNvSpPr>
            <a:spLocks noGrp="1"/>
          </p:cNvSpPr>
          <p:nvPr>
            <p:ph idx="1"/>
          </p:nvPr>
        </p:nvSpPr>
        <p:spPr/>
        <p:txBody>
          <a:bodyPr/>
          <a:lstStyle/>
          <a:p>
            <a:r>
              <a:rPr lang="en-US" smtClean="0"/>
              <a:t>The case for contractual work for hire is limited.</a:t>
            </a:r>
          </a:p>
          <a:p>
            <a:r>
              <a:rPr lang="en-US" smtClean="0"/>
              <a:t>The work has to fall into one of the following |+2| categories.</a:t>
            </a:r>
          </a:p>
          <a:p>
            <a:r>
              <a:rPr lang="en-US" smtClean="0"/>
              <a:t>In addition, the creator of the work has to agree in writing that the work was made for hire.</a:t>
            </a:r>
          </a:p>
          <a:p>
            <a:r>
              <a:rPr lang="en-US" smtClean="0"/>
              <a:t>Here are the cageries:</a:t>
            </a:r>
          </a:p>
          <a:p>
            <a:endParaRPr lang="en-US" smtClean="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3487</TotalTime>
  <Words>4132</Words>
  <Application>Microsoft Office PowerPoint</Application>
  <PresentationFormat>On-screen Show (4:3)</PresentationFormat>
  <Paragraphs>323</Paragraphs>
  <Slides>70</Slides>
  <Notes>2</Notes>
  <HiddenSlides>0</HiddenSlides>
  <MMClips>0</MMClips>
  <ScaleCrop>false</ScaleCrop>
  <HeadingPairs>
    <vt:vector size="4" baseType="variant">
      <vt:variant>
        <vt:lpstr>Theme</vt:lpstr>
      </vt:variant>
      <vt:variant>
        <vt:i4>1</vt:i4>
      </vt:variant>
      <vt:variant>
        <vt:lpstr>Slide Titles</vt:lpstr>
      </vt:variant>
      <vt:variant>
        <vt:i4>70</vt:i4>
      </vt:variant>
    </vt:vector>
  </HeadingPairs>
  <TitlesOfParts>
    <vt:vector size="71" baseType="lpstr">
      <vt:lpstr>Office Theme</vt:lpstr>
      <vt:lpstr>Slide 1</vt:lpstr>
      <vt:lpstr>structure</vt:lpstr>
      <vt:lpstr>who owns copyright?</vt:lpstr>
      <vt:lpstr>examples</vt:lpstr>
      <vt:lpstr>joint authorship</vt:lpstr>
      <vt:lpstr>consequence of joint authorship</vt:lpstr>
      <vt:lpstr>work for hire</vt:lpstr>
      <vt:lpstr>works for hire via employment</vt:lpstr>
      <vt:lpstr>contractual work for hire</vt:lpstr>
      <vt:lpstr>work for hire candidates</vt:lpstr>
      <vt:lpstr>last category for hire</vt:lpstr>
      <vt:lpstr>pre-1978</vt:lpstr>
      <vt:lpstr>exclusive right</vt:lpstr>
      <vt:lpstr>right to reproduce</vt:lpstr>
      <vt:lpstr>1976 house report statement</vt:lpstr>
      <vt:lpstr>reproduction right of sound recording</vt:lpstr>
      <vt:lpstr>right to produce derivative works</vt:lpstr>
      <vt:lpstr>right to distribution</vt:lpstr>
      <vt:lpstr>right of first publication</vt:lpstr>
      <vt:lpstr>limit to distribution right: first sale </vt:lpstr>
      <vt:lpstr>right to public performance</vt:lpstr>
      <vt:lpstr>right to public display</vt:lpstr>
      <vt:lpstr>Public performance of sound recordings</vt:lpstr>
      <vt:lpstr>Moral rights</vt:lpstr>
      <vt:lpstr>Visual Artist Rights Act (VARA) of 1990</vt:lpstr>
      <vt:lpstr>moral right in copyright law</vt:lpstr>
      <vt:lpstr>important limitations in VARA</vt:lpstr>
      <vt:lpstr>limitations to copyright owners rights </vt:lpstr>
      <vt:lpstr>but don’t be fooled</vt:lpstr>
      <vt:lpstr>copyright exemptions: fair use</vt:lpstr>
      <vt:lpstr>fair use is open ended</vt:lpstr>
      <vt:lpstr>basic purposes fair use</vt:lpstr>
      <vt:lpstr>actual text</vt:lpstr>
      <vt:lpstr>Slide 34</vt:lpstr>
      <vt:lpstr>fair use analysis</vt:lpstr>
      <vt:lpstr>commercial vs non-commercial use</vt:lpstr>
      <vt:lpstr>transformative use</vt:lpstr>
      <vt:lpstr>nature of the work</vt:lpstr>
      <vt:lpstr>amount of use</vt:lpstr>
      <vt:lpstr>market impact</vt:lpstr>
      <vt:lpstr>Guidelines</vt:lpstr>
      <vt:lpstr>use of fair use</vt:lpstr>
      <vt:lpstr>Conference on Fair Use</vt:lpstr>
      <vt:lpstr>ConFU</vt:lpstr>
      <vt:lpstr>classroom teaching exemption</vt:lpstr>
      <vt:lpstr>TEACH act of 2002</vt:lpstr>
      <vt:lpstr>works and uses allowed by TEACH</vt:lpstr>
      <vt:lpstr>sovereign immunity</vt:lpstr>
      <vt:lpstr>here is the catch</vt:lpstr>
      <vt:lpstr>libraries and archives exemption</vt:lpstr>
      <vt:lpstr>l/a eligibility</vt:lpstr>
      <vt:lpstr>general limitations</vt:lpstr>
      <vt:lpstr>preservation copying of unpublished works</vt:lpstr>
      <vt:lpstr>replacement copying of published works</vt:lpstr>
      <vt:lpstr>digital preservation &amp; replacement copies</vt:lpstr>
      <vt:lpstr>reproductions for patrons</vt:lpstr>
      <vt:lpstr>restrictions</vt:lpstr>
      <vt:lpstr> </vt:lpstr>
      <vt:lpstr>amount restrictions</vt:lpstr>
      <vt:lpstr>amount restrictions</vt:lpstr>
      <vt:lpstr>interlibrary loan (ILL)</vt:lpstr>
      <vt:lpstr>news programs</vt:lpstr>
      <vt:lpstr>unsupervised equipment</vt:lpstr>
      <vt:lpstr>end of term copying</vt:lpstr>
      <vt:lpstr>phonorecord exemption</vt:lpstr>
      <vt:lpstr>computer program lending</vt:lpstr>
      <vt:lpstr>import exemption</vt:lpstr>
      <vt:lpstr>DMCA exemptions 1</vt:lpstr>
      <vt:lpstr>DMCA exemptions 2</vt:lpstr>
      <vt:lpstr>Slide 70</vt:lpstr>
    </vt:vector>
  </TitlesOfParts>
  <Company>LIU</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student</dc:creator>
  <cp:lastModifiedBy>palmer</cp:lastModifiedBy>
  <cp:revision>233</cp:revision>
  <dcterms:created xsi:type="dcterms:W3CDTF">2011-03-03T20:54:23Z</dcterms:created>
  <dcterms:modified xsi:type="dcterms:W3CDTF">2012-03-25T16:59:06Z</dcterms:modified>
</cp:coreProperties>
</file>