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870" r:id="rId2"/>
    <p:sldId id="948" r:id="rId3"/>
    <p:sldId id="949" r:id="rId4"/>
    <p:sldId id="922" r:id="rId5"/>
    <p:sldId id="923" r:id="rId6"/>
    <p:sldId id="924" r:id="rId7"/>
    <p:sldId id="925" r:id="rId8"/>
    <p:sldId id="926" r:id="rId9"/>
    <p:sldId id="927" r:id="rId10"/>
    <p:sldId id="928" r:id="rId11"/>
    <p:sldId id="929" r:id="rId12"/>
    <p:sldId id="930" r:id="rId13"/>
    <p:sldId id="931" r:id="rId14"/>
    <p:sldId id="932" r:id="rId15"/>
    <p:sldId id="934" r:id="rId16"/>
    <p:sldId id="935" r:id="rId17"/>
    <p:sldId id="936" r:id="rId18"/>
    <p:sldId id="937" r:id="rId19"/>
    <p:sldId id="938" r:id="rId20"/>
    <p:sldId id="939" r:id="rId21"/>
    <p:sldId id="940" r:id="rId22"/>
    <p:sldId id="941" r:id="rId23"/>
    <p:sldId id="942" r:id="rId24"/>
    <p:sldId id="943" r:id="rId25"/>
    <p:sldId id="944" r:id="rId26"/>
    <p:sldId id="945" r:id="rId27"/>
    <p:sldId id="946" r:id="rId28"/>
    <p:sldId id="952" r:id="rId29"/>
    <p:sldId id="951" r:id="rId30"/>
    <p:sldId id="953" r:id="rId31"/>
    <p:sldId id="955" r:id="rId32"/>
    <p:sldId id="956" r:id="rId33"/>
    <p:sldId id="957" r:id="rId34"/>
    <p:sldId id="958" r:id="rId35"/>
    <p:sldId id="92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69D9B5-1B85-4DA7-8772-A463A5132394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09B574-15A0-4476-B900-7F2794CC2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1141413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1141413" y="695325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9F214-CB63-4DEB-8513-2C7292BDF9F4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6F455-CD0E-4456-A2EC-56FA1DAC9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2AD19-B22F-4387-90EF-A6EC4685931F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15B6-6BE6-4BC4-9430-D702BAA56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6CCCD-5119-45DE-85FA-38719C21F632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8229F-F4BE-4064-A736-363E301A0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66FD5-572D-4047-B0AE-0702C6E85671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9C2CB-F5C1-4A37-8E5F-115B89145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D027B-E4D2-409E-A0B7-C8B6E892A525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3B04-815F-4E10-B74F-99346B244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79FF-0A89-4E95-86D7-F61E212AE577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13CD3-A4D2-4137-B965-67673AE5A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B82A6-CAA7-49B2-8766-28907EBD11E3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555A3-1707-416C-8931-C60C4A652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F9FC9-80F6-47DA-B474-3FA57DF662F9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B4571-B4B1-4392-9037-0B94F4D69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84F07-C5BA-4A52-8CA7-2E8620A3B722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84850-CAA6-4EEA-9C24-D02F344DE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F26DE-B067-4386-AF00-E3C90E2B25C9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5F19-BE05-4D36-B12F-B425F8646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FD034-08F1-4FCE-B873-047C4FE95C0B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010D9-5E51-410B-80AF-215231684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5072-0C04-4E81-B9D4-618201AADBDB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C6B55-1215-4580-A428-33F036032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F2B4CA-F8A0-44A7-8614-F725995493BB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6B0EF3-D60F-4BAD-9B7F-F5A82FFEC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425450" y="1808163"/>
            <a:ext cx="8229600" cy="565150"/>
          </a:xfrm>
        </p:spPr>
        <p:txBody>
          <a:bodyPr lIns="0" tIns="0" rIns="0" bIns="0"/>
          <a:lstStyle/>
          <a:p>
            <a:pPr defTabSz="414338">
              <a:buSzPct val="45000"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3163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5900" algn="l"/>
                <a:tab pos="5703888" algn="l"/>
                <a:tab pos="6111875" algn="l"/>
                <a:tab pos="6518275" algn="l"/>
                <a:tab pos="6926263" algn="l"/>
                <a:tab pos="7334250" algn="l"/>
                <a:tab pos="7742238" algn="l"/>
                <a:tab pos="8148638" algn="l"/>
              </a:tabLst>
            </a:pPr>
            <a:r>
              <a:rPr lang="en-GB" sz="4000" smtClean="0">
                <a:solidFill>
                  <a:srgbClr val="FFFFFF"/>
                </a:solidFill>
              </a:rPr>
              <a:t>A collaboration graph for E-LIS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subTitle" idx="4294967295"/>
          </p:nvPr>
        </p:nvSpPr>
        <p:spPr>
          <a:xfrm>
            <a:off x="457200" y="3730625"/>
            <a:ext cx="8229600" cy="2058988"/>
          </a:xfrm>
        </p:spPr>
        <p:txBody>
          <a:bodyPr lIns="0" tIns="0" rIns="0" bIns="0" anchor="ctr"/>
          <a:lstStyle/>
          <a:p>
            <a:pPr marL="215900" indent="0" algn="ctr" defTabSz="457200">
              <a:buSzPct val="45000"/>
              <a:buFont typeface="Wingdings" pitchFamily="2" charset="2"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r>
              <a:rPr lang="en-GB" smtClean="0">
                <a:solidFill>
                  <a:srgbClr val="FFFFFF"/>
                </a:solidFill>
              </a:rPr>
              <a:t>Thomas Krichel</a:t>
            </a:r>
          </a:p>
          <a:p>
            <a:pPr marL="215900" indent="0" algn="ctr" defTabSz="457200">
              <a:buSzPct val="45000"/>
              <a:buFont typeface="Wingdings" pitchFamily="2" charset="2"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r>
              <a:rPr lang="en-US" smtClean="0">
                <a:solidFill>
                  <a:srgbClr val="FFFFFF"/>
                </a:solidFill>
              </a:rPr>
              <a:t>Long Island University &amp; Novosibirsk State University &amp; Open Library Society</a:t>
            </a:r>
          </a:p>
          <a:p>
            <a:pPr marL="215900" indent="0" algn="ctr" defTabSz="457200">
              <a:buSzPct val="45000"/>
              <a:buFont typeface="Wingdings" pitchFamily="2" charset="2"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r>
              <a:rPr lang="en-US" smtClean="0">
                <a:solidFill>
                  <a:srgbClr val="FFFFFF"/>
                </a:solidFill>
              </a:rPr>
              <a:t>3 November 2011</a:t>
            </a:r>
          </a:p>
          <a:p>
            <a:pPr marL="215900" indent="0" algn="ctr" defTabSz="457200">
              <a:buSzPct val="45000"/>
              <a:buFont typeface="Wingdings" pitchFamily="2" charset="2"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endParaRPr lang="en-GB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co-authorship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When two registered author claim to have authored the same paper, we say that they are co-authors. </a:t>
            </a:r>
          </a:p>
          <a:p>
            <a:r>
              <a:rPr lang="en-US" smtClean="0"/>
              <a:t>The authorship relationship creates a link between the two authors. </a:t>
            </a:r>
          </a:p>
          <a:p>
            <a:r>
              <a:rPr lang="en-US" smtClean="0"/>
              <a:t>The link is symmetric, meaning that the fact that Thomas is a co-author of  Imma means that Imma is a co-author of Thomas.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58 papers have been co-claimed …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12 fernanda peset</a:t>
            </a:r>
          </a:p>
          <a:p>
            <a:r>
              <a:rPr lang="en-US" smtClean="0"/>
              <a:t>10 Tomas Baiget</a:t>
            </a:r>
          </a:p>
          <a:p>
            <a:r>
              <a:rPr lang="en-US" smtClean="0"/>
              <a:t>8   Imma Subirats</a:t>
            </a:r>
          </a:p>
          <a:p>
            <a:r>
              <a:rPr lang="en-US" smtClean="0"/>
              <a:t>6   Antonella De Robbio</a:t>
            </a:r>
          </a:p>
          <a:p>
            <a:r>
              <a:rPr lang="en-US" smtClean="0"/>
              <a:t>4   nuria Lloret Lloret Romero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by 16 co-authors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  Andrea Marchitelli &amp; Ulrich Herb &amp; Ross MacIntyre &amp; Bożena Bednarek-Michalska &amp; Thomas Krichel &amp; Dirk Lewandowski &amp; Lidia Derfert-Wolf</a:t>
            </a:r>
          </a:p>
          <a:p>
            <a:r>
              <a:rPr lang="en-US" smtClean="0"/>
              <a:t>1  Derek Law &amp; Emma McCulloch &amp; Sridhar Gutam &amp; Philipp Mayr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network and components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When we start with one co-author, and we move to her co-authors, what other authors can be reach?</a:t>
            </a:r>
          </a:p>
          <a:p>
            <a:r>
              <a:rPr lang="en-US" smtClean="0"/>
              <a:t>We call the authors we can reach by starting from any one of them by following co-authorship relationships a component of the network.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components in the network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“Scottish”: Derek Law &amp; Emma McCulloch</a:t>
            </a:r>
          </a:p>
          <a:p>
            <a:pPr>
              <a:lnSpc>
                <a:spcPct val="90000"/>
              </a:lnSpc>
            </a:pPr>
            <a:r>
              <a:rPr lang="en-US" smtClean="0"/>
              <a:t>“Polish”: Bożena Bednarek-Michalska &amp; Lidia Derfert-Wolf </a:t>
            </a:r>
          </a:p>
          <a:p>
            <a:pPr>
              <a:lnSpc>
                <a:spcPct val="90000"/>
              </a:lnSpc>
            </a:pPr>
            <a:r>
              <a:rPr lang="en-US" smtClean="0"/>
              <a:t>“German”: Dirk Lewandowski &amp; Sridhar Gutam &amp; Philipp Mayr </a:t>
            </a:r>
          </a:p>
          <a:p>
            <a:pPr>
              <a:lnSpc>
                <a:spcPct val="90000"/>
              </a:lnSpc>
            </a:pPr>
            <a:r>
              <a:rPr lang="en-US" smtClean="0"/>
              <a:t>“Giant”: Andrea Marchitelli &amp; Ulrich Herb &amp; Thomas Krichel &amp; Antonella De Robbio &amp; fernanda peset &amp; Imma Subirats &amp; Ross MacIntyre &amp; nuria Lloret Lloret Romero &amp; Tomas Baiget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giant component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size of the giant component is larger than the combined size of all other component.</a:t>
            </a:r>
          </a:p>
          <a:p>
            <a:r>
              <a:rPr lang="en-US" smtClean="0"/>
              <a:t>It is very common, in real existing networks, that there is a giant component. </a:t>
            </a:r>
          </a:p>
          <a:p>
            <a:r>
              <a:rPr lang="en-US" smtClean="0"/>
              <a:t>As the network grows, older small components join the giant component and new small components are created.</a:t>
            </a:r>
          </a:p>
          <a:p>
            <a:r>
              <a:rPr lang="en-US" smtClean="0"/>
              <a:t>We therefore study the giant component.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centrality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05800" cy="4953000"/>
          </a:xfrm>
        </p:spPr>
        <p:txBody>
          <a:bodyPr/>
          <a:lstStyle/>
          <a:p>
            <a:r>
              <a:rPr lang="en-US" smtClean="0"/>
              <a:t>Who is at the center of the E-LIS author network, i.e. the most central author in E-LIS?</a:t>
            </a:r>
          </a:p>
          <a:p>
            <a:r>
              <a:rPr lang="en-US" smtClean="0"/>
              <a:t>The answer is that it depends on how we measure centrality.</a:t>
            </a:r>
          </a:p>
          <a:p>
            <a:r>
              <a:rPr lang="en-US" smtClean="0"/>
              <a:t>Two measures are commonly used</a:t>
            </a:r>
          </a:p>
          <a:p>
            <a:pPr lvl="1"/>
            <a:r>
              <a:rPr lang="en-US" smtClean="0"/>
              <a:t>closeness centrality</a:t>
            </a:r>
          </a:p>
          <a:p>
            <a:pPr lvl="1"/>
            <a:r>
              <a:rPr lang="en-US" smtClean="0"/>
              <a:t>betweenness centrality</a:t>
            </a:r>
          </a:p>
          <a:p>
            <a:r>
              <a:rPr lang="en-US" smtClean="0"/>
              <a:t>Both depend on a measure of distance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understand that we need a measure of distance. </a:t>
            </a:r>
          </a:p>
          <a:p>
            <a:pPr lvl="1"/>
            <a:r>
              <a:rPr lang="en-US" smtClean="0"/>
              <a:t>We say that two authors have distance one if they are co-authors.</a:t>
            </a:r>
          </a:p>
          <a:p>
            <a:pPr lvl="1"/>
            <a:r>
              <a:rPr lang="en-US" smtClean="0"/>
              <a:t>We say that two authors have distance two if they are not co-authors, but have a common co-author.</a:t>
            </a:r>
          </a:p>
          <a:p>
            <a:pPr lvl="1"/>
            <a:r>
              <a:rPr lang="en-US" smtClean="0"/>
              <a:t>etc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distances for Imma Subirats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Tomas Baiget 1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Antonella De Robbio 1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Ulrich Herb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Thomas Krichel 1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nuria Lloret Lloret Romero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Andrea Marchitelli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Ross MacIntyre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fernanda peset 1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Imma Subirats 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distances for Ulrich Herb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Tomas Baiget 1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Antonella De Robbio 3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Ulrich Herb 0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Thomas Krichel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nuria Lloret Lloret Romero 3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Andrea Marchitelli 4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Ross MacIntyre 4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fernanda peset 2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Imma Subirats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Thanks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Ángel Sánchez Villegas for usage of the e-lis domain.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To Tomas Baiget, who has encouraged me to present here. </a:t>
            </a:r>
          </a:p>
          <a:p>
            <a:pPr>
              <a:lnSpc>
                <a:spcPct val="90000"/>
              </a:lnSpc>
            </a:pPr>
            <a:r>
              <a:rPr lang="en-US" smtClean="0"/>
              <a:t>Warnings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Data shown here were correct as of 1 November 2011.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 am glossing over some technical details.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Over 30 slides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closeness centrality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average distance of Imma is much small than the average distance of Ulrich.</a:t>
            </a:r>
          </a:p>
          <a:p>
            <a:r>
              <a:rPr lang="en-US" smtClean="0"/>
              <a:t>In fact, we can calculated to average distance of the every author from all other authors.</a:t>
            </a:r>
          </a:p>
          <a:p>
            <a:r>
              <a:rPr lang="en-US" smtClean="0"/>
              <a:t>This is what we call closeness centrality of an author.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shortest paths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order to find the distance between two authors, we have to evaluate all possible paths between them.</a:t>
            </a:r>
          </a:p>
          <a:p>
            <a:r>
              <a:rPr lang="en-US" smtClean="0"/>
              <a:t>We need to find shortest paths between. There are well-known algorithms to find them.</a:t>
            </a:r>
          </a:p>
          <a:p>
            <a:r>
              <a:rPr lang="en-US" smtClean="0"/>
              <a:t>The distance is the length of the shortest path.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diameter</a:t>
            </a:r>
          </a:p>
        </p:txBody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When we have found all shortest paths, we can find the length of the longest shortest paths between any two authors.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is called the diameter.</a:t>
            </a:r>
          </a:p>
          <a:p>
            <a:pPr>
              <a:lnSpc>
                <a:spcPct val="90000"/>
              </a:lnSpc>
            </a:pPr>
            <a:r>
              <a:rPr lang="en-US" smtClean="0"/>
              <a:t>In our network the diameter is four. 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much smaller than the number of authors in the giant component (16).</a:t>
            </a:r>
          </a:p>
          <a:p>
            <a:pPr>
              <a:lnSpc>
                <a:spcPct val="90000"/>
              </a:lnSpc>
            </a:pPr>
            <a:r>
              <a:rPr lang="en-US" smtClean="0"/>
              <a:t>We say that our network has the “small world” property.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shortest paths from Tomas Baiget 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→ Thomas Krichel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fernanda peset → nuria Lloret Lloret Romero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fernanda peset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Imma Subirats → Antonella De Robbio → Ross MacIntyre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Ulrich Herb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Imma Subirats → Antonella De Robbio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 Imma Subirats → Antonella De Robbio → Andrea Marchitelli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→ Imma Subirats 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smtClean="0"/>
              <a:t>shortest paths from Antonella De Robbio </a:t>
            </a:r>
          </a:p>
        </p:txBody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z="2800" smtClean="0"/>
              <a:t>→  Imma Subirats → fernanda peset → nuria Lloret Lloret Romero</a:t>
            </a:r>
          </a:p>
          <a:p>
            <a:r>
              <a:rPr lang="en-US" sz="2800" smtClean="0"/>
              <a:t>→ Imma Subirats</a:t>
            </a:r>
          </a:p>
          <a:p>
            <a:r>
              <a:rPr lang="en-US" sz="2800" smtClean="0"/>
              <a:t>→ Imma Subirats → Tomas Baiget → Ulrich Herb</a:t>
            </a:r>
          </a:p>
          <a:p>
            <a:r>
              <a:rPr lang="en-US" sz="2800" smtClean="0"/>
              <a:t>→ Imma Subirats → Tomas Baiget</a:t>
            </a:r>
          </a:p>
          <a:p>
            <a:r>
              <a:rPr lang="en-US" sz="2800" smtClean="0"/>
              <a:t>→ Imma Subirats → fernanda peset</a:t>
            </a:r>
          </a:p>
          <a:p>
            <a:r>
              <a:rPr lang="en-US" sz="2800" smtClean="0"/>
              <a:t>→ Andrea Marchitelli </a:t>
            </a:r>
          </a:p>
          <a:p>
            <a:r>
              <a:rPr lang="en-US" sz="2800" smtClean="0"/>
              <a:t>→ Ross MacIntyre </a:t>
            </a:r>
          </a:p>
          <a:p>
            <a:r>
              <a:rPr lang="en-US" sz="2800" smtClean="0"/>
              <a:t>→ Thomas Krichel </a:t>
            </a:r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shortest paths from Ross MacIntyre 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→ Antonella De Robbio → Imma Subirats → fernanda peset → nuria Lloret Lloret Romero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 → Imma Subirats → fernanda peset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 → Imma Subirats → Tomas Baiget → Ulrich Herb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 → Thomas Krichel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 → Imma Subirats → Tomas Baiget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 → Imma Subirats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Antonella De Robbio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→ Andrea Marchitelli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the paths tell us?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05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We find that some authors are appearing more often as intermediaries than other authors.</a:t>
            </a:r>
          </a:p>
          <a:p>
            <a:pPr>
              <a:lnSpc>
                <a:spcPct val="90000"/>
              </a:lnSpc>
            </a:pPr>
            <a:r>
              <a:rPr lang="en-US" smtClean="0"/>
              <a:t>In fact, we can evaluate the number of times an author appears as an intermediary in the paths.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is what we call the betweenness centrality of an author. </a:t>
            </a:r>
          </a:p>
          <a:p>
            <a:pPr>
              <a:lnSpc>
                <a:spcPct val="90000"/>
              </a:lnSpc>
            </a:pPr>
            <a:r>
              <a:rPr lang="en-US" smtClean="0"/>
              <a:t>A large number of authors have a betweenness of zero. They are called marginal authors.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build a network.</a:t>
            </a:r>
          </a:p>
          <a:p>
            <a:r>
              <a:rPr lang="en-US" smtClean="0"/>
              <a:t>We find two ways to evaluate authors</a:t>
            </a:r>
          </a:p>
          <a:p>
            <a:pPr lvl="1"/>
            <a:r>
              <a:rPr lang="en-US" smtClean="0"/>
              <a:t>closeness</a:t>
            </a:r>
          </a:p>
          <a:p>
            <a:pPr lvl="1"/>
            <a:r>
              <a:rPr lang="en-US" smtClean="0"/>
              <a:t>betweenness</a:t>
            </a:r>
          </a:p>
          <a:p>
            <a:r>
              <a:rPr lang="en-US" smtClean="0"/>
              <a:t>Now let us look at the results.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ranking for closeness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800" i="1" smtClean="0"/>
              <a:t> rank</a:t>
            </a:r>
            <a:r>
              <a:rPr lang="en-US" sz="2800" smtClean="0"/>
              <a:t>   </a:t>
            </a:r>
            <a:r>
              <a:rPr lang="en-US" sz="2800" i="1" smtClean="0"/>
              <a:t>name                                  closeness</a:t>
            </a:r>
            <a:r>
              <a:rPr lang="en-US" sz="2800" smtClean="0"/>
              <a:t> </a:t>
            </a:r>
          </a:p>
          <a:p>
            <a:r>
              <a:rPr lang="en-US" sz="2800" smtClean="0"/>
              <a:t>  1    Imma Subirats                         1.5 </a:t>
            </a:r>
          </a:p>
          <a:p>
            <a:r>
              <a:rPr lang="en-US" sz="2800" smtClean="0"/>
              <a:t>  2    Antonella De Robbio             1.75 </a:t>
            </a:r>
          </a:p>
          <a:p>
            <a:r>
              <a:rPr lang="en-US" sz="2800" smtClean="0"/>
              <a:t>  2    Tomas Baiget                          1.75 </a:t>
            </a:r>
          </a:p>
          <a:p>
            <a:r>
              <a:rPr lang="en-US" sz="2800" smtClean="0"/>
              <a:t>  2    Thomas Krichel                       1.75 </a:t>
            </a:r>
          </a:p>
          <a:p>
            <a:r>
              <a:rPr lang="en-US" sz="2800" smtClean="0"/>
              <a:t>  5    fernanda peset                       1.875 </a:t>
            </a:r>
          </a:p>
          <a:p>
            <a:r>
              <a:rPr lang="en-US" sz="2800" smtClean="0"/>
              <a:t>  6    Andrea Marchitelli                 2.5 </a:t>
            </a:r>
          </a:p>
          <a:p>
            <a:r>
              <a:rPr lang="en-US" sz="2800" smtClean="0"/>
              <a:t>  6    Ross MacIntyre                       2.5 </a:t>
            </a:r>
          </a:p>
          <a:p>
            <a:r>
              <a:rPr lang="en-US" sz="2800" smtClean="0"/>
              <a:t>  8    Ulrich Herb                              2.625 </a:t>
            </a:r>
          </a:p>
          <a:p>
            <a:r>
              <a:rPr lang="en-US" sz="2800" smtClean="0"/>
              <a:t>  9    nuria Lloret Lloret Romero   2.75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ranking for betweenness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i="1" smtClean="0"/>
              <a:t> rank</a:t>
            </a:r>
            <a:r>
              <a:rPr lang="en-US" smtClean="0"/>
              <a:t>   </a:t>
            </a:r>
            <a:r>
              <a:rPr lang="en-US" i="1" smtClean="0"/>
              <a:t>name                             betweenness</a:t>
            </a:r>
            <a:r>
              <a:rPr lang="en-US" smtClean="0"/>
              <a:t> </a:t>
            </a:r>
          </a:p>
          <a:p>
            <a:r>
              <a:rPr lang="en-US" smtClean="0"/>
              <a:t>1     Antonella De Robbio     2.7 </a:t>
            </a:r>
          </a:p>
          <a:p>
            <a:r>
              <a:rPr lang="en-US" smtClean="0"/>
              <a:t>1     Imma Subirats                2.7 </a:t>
            </a:r>
          </a:p>
          <a:p>
            <a:r>
              <a:rPr lang="en-US" smtClean="0"/>
              <a:t>3     Tomas Baiget                  2.025 </a:t>
            </a:r>
          </a:p>
          <a:p>
            <a:r>
              <a:rPr lang="en-US" smtClean="0"/>
              <a:t>4     fernanda peset               1.575 </a:t>
            </a:r>
          </a:p>
          <a:p>
            <a:r>
              <a:rPr lang="en-US" smtClean="0"/>
              <a:t>Andrea Marchitelli, Ross MacIntyre, nuria Lloret Lloret Romero, Thomas Krichel, Ulrich Herb are all marginal.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Introduction to AuthorClaim</a:t>
            </a:r>
          </a:p>
          <a:p>
            <a:r>
              <a:rPr lang="en-US" smtClean="0"/>
              <a:t>Introduction to a co-authorship network based on restricting AuthorClaim to E-LIS documents</a:t>
            </a:r>
          </a:p>
          <a:p>
            <a:r>
              <a:rPr lang="en-US" smtClean="0"/>
              <a:t>Web interface and campaign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web service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E-LIS and AuthorClaim data are readily available in bulk. </a:t>
            </a:r>
          </a:p>
          <a:p>
            <a:r>
              <a:rPr lang="en-US" smtClean="0"/>
              <a:t>There is a software called icanis, developed by yours truly, that can calculate and visualize results.  It is configurable via XSLT. </a:t>
            </a:r>
          </a:p>
          <a:p>
            <a:r>
              <a:rPr lang="en-US" smtClean="0"/>
              <a:t>Almost instantaneous updates are in principle possible, but not implemented.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coll.e-lis.org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is a site that I have set up.</a:t>
            </a:r>
          </a:p>
          <a:p>
            <a:r>
              <a:rPr lang="en-US" smtClean="0"/>
              <a:t>I think we need a site in the rclis domain but I am not sure what the name should be.</a:t>
            </a:r>
          </a:p>
          <a:p>
            <a:r>
              <a:rPr lang="en-US" smtClean="0"/>
              <a:t>coll.e-lis.org is a bad name too. </a:t>
            </a:r>
          </a:p>
          <a:p>
            <a:r>
              <a:rPr lang="en-US" smtClean="0"/>
              <a:t>So this is meant as a prototype.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features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Rankings for closeness.</a:t>
            </a:r>
          </a:p>
          <a:p>
            <a:r>
              <a:rPr lang="en-US" smtClean="0"/>
              <a:t>Full path searching from author pages</a:t>
            </a:r>
          </a:p>
          <a:p>
            <a:pPr lvl="1"/>
            <a:r>
              <a:rPr lang="en-US" smtClean="0"/>
              <a:t>with support for partial name entry</a:t>
            </a:r>
          </a:p>
          <a:p>
            <a:pPr lvl="1"/>
            <a:r>
              <a:rPr lang="en-US" smtClean="0"/>
              <a:t>but within there no highlighting for parts</a:t>
            </a:r>
          </a:p>
          <a:p>
            <a:r>
              <a:rPr lang="en-US" smtClean="0"/>
              <a:t>Unclear documentation</a:t>
            </a:r>
          </a:p>
          <a:p>
            <a:pPr>
              <a:buFont typeface="Arial" charset="0"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ranking</a:t>
            </a:r>
          </a:p>
        </p:txBody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Ranking is the way forward with populating scholarly communication services. RePEc has shown this time and again. </a:t>
            </a:r>
          </a:p>
          <a:p>
            <a:r>
              <a:rPr lang="en-US" smtClean="0"/>
              <a:t>Co-authorship ranking is particularly interesting because authors have to convince their co-authors to publish papers in E-LIS and to claim them in AuthorClaim.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campaign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smtClean="0"/>
              <a:t>We need to do some work on the site.</a:t>
            </a:r>
          </a:p>
          <a:p>
            <a:r>
              <a:rPr lang="en-US" smtClean="0"/>
              <a:t>Then we can have campaign and award a cash prize.</a:t>
            </a:r>
          </a:p>
          <a:p>
            <a:r>
              <a:rPr lang="en-US" smtClean="0"/>
              <a:t>I am thinking about donating $200 to the top of each category or $300 to joint winner.  </a:t>
            </a:r>
          </a:p>
          <a:p>
            <a:r>
              <a:rPr lang="en-US" smtClean="0"/>
              <a:t>The competition would be time-limited, say about three months next Summer. </a:t>
            </a:r>
          </a:p>
          <a:p>
            <a:r>
              <a:rPr lang="en-US" smtClean="0"/>
              <a:t>During that time we would do frequent updates of the site.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/>
          </p:cNvSpPr>
          <p:nvPr>
            <p:ph type="subTitle"/>
          </p:nvPr>
        </p:nvSpPr>
        <p:spPr>
          <a:xfrm>
            <a:off x="457200" y="2058988"/>
            <a:ext cx="8229600" cy="2827337"/>
          </a:xfrm>
        </p:spPr>
        <p:txBody>
          <a:bodyPr lIns="0" tIns="0" rIns="0" bIns="0"/>
          <a:lstStyle/>
          <a:p>
            <a:pPr defTabSz="457200">
              <a:spcBef>
                <a:spcPct val="20000"/>
              </a:spcBef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mtClean="0">
                <a:solidFill>
                  <a:srgbClr val="FFFFFF"/>
                </a:solidFill>
              </a:rPr>
              <a:t>Thank you for your attention!</a:t>
            </a:r>
          </a:p>
          <a:p>
            <a:pPr defTabSz="457200">
              <a:spcBef>
                <a:spcPct val="20000"/>
              </a:spcBef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mtClean="0">
              <a:solidFill>
                <a:srgbClr val="FFFFFF"/>
              </a:solidFill>
            </a:endParaRPr>
          </a:p>
          <a:p>
            <a:pPr defTabSz="457200">
              <a:spcBef>
                <a:spcPct val="20000"/>
              </a:spcBef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mtClean="0">
                <a:solidFill>
                  <a:srgbClr val="FFFFFF"/>
                </a:solidFill>
              </a:rPr>
              <a:t>http://openlib.org/home/krichel</a:t>
            </a:r>
          </a:p>
          <a:p>
            <a:pPr defTabSz="457200">
              <a:spcBef>
                <a:spcPct val="20000"/>
              </a:spcBef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mtClean="0">
              <a:solidFill>
                <a:srgbClr val="FFFFFF"/>
              </a:solidFill>
            </a:endParaRPr>
          </a:p>
          <a:p>
            <a:pPr defTabSz="457200">
              <a:spcBef>
                <a:spcPct val="20000"/>
              </a:spcBef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mtClean="0">
                <a:solidFill>
                  <a:srgbClr val="FFFFFF"/>
                </a:solidFill>
              </a:rPr>
              <a:t>write to krichel@openlib.org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known problem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publishing systems such as E-LIS, the authors are usually entered by name. </a:t>
            </a:r>
          </a:p>
          <a:p>
            <a:r>
              <a:rPr lang="en-US" smtClean="0"/>
              <a:t>It is well known that the name of an author does not identify a author</a:t>
            </a:r>
          </a:p>
          <a:p>
            <a:pPr lvl="1"/>
            <a:r>
              <a:rPr lang="en-US" smtClean="0"/>
              <a:t>multiple ways to express the name of the same person </a:t>
            </a:r>
          </a:p>
          <a:p>
            <a:pPr lvl="1"/>
            <a:r>
              <a:rPr lang="en-US" smtClean="0"/>
              <a:t>multiple people sharing one expression of their names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tried solution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One way to partially solve this problem is to have a system where authors can </a:t>
            </a:r>
          </a:p>
          <a:p>
            <a:pPr lvl="1"/>
            <a:r>
              <a:rPr lang="en-US" smtClean="0"/>
              <a:t>claim papers that they have written</a:t>
            </a:r>
          </a:p>
          <a:p>
            <a:pPr lvl="1"/>
            <a:r>
              <a:rPr lang="en-US" smtClean="0"/>
              <a:t>disclaim papers written by their homonyms</a:t>
            </a:r>
          </a:p>
          <a:p>
            <a:r>
              <a:rPr lang="en-US" smtClean="0"/>
              <a:t>The first system of this kind was the RePEc Author Service</a:t>
            </a:r>
          </a:p>
          <a:p>
            <a:pPr lvl="1"/>
            <a:r>
              <a:rPr lang="en-US" smtClean="0"/>
              <a:t>created by Thomas Krichel in 1999</a:t>
            </a:r>
          </a:p>
          <a:p>
            <a:pPr lvl="1"/>
            <a:r>
              <a:rPr lang="en-US" smtClean="0"/>
              <a:t>now has registered over 30000 economists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AuthorClaim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AuthorClaim is an interdisciplinary version of the RePEc Author Service. </a:t>
            </a:r>
          </a:p>
          <a:p>
            <a:r>
              <a:rPr lang="en-US" smtClean="0"/>
              <a:t>It was created by Thomas Krichel in 2008.</a:t>
            </a:r>
          </a:p>
          <a:p>
            <a:r>
              <a:rPr lang="en-US" smtClean="0"/>
              <a:t>Lives at http://authorclaim.org.</a:t>
            </a:r>
          </a:p>
          <a:p>
            <a:r>
              <a:rPr lang="en-US" smtClean="0"/>
              <a:t>Over 100000000 authorships of over 35000000 documents can be claimed. </a:t>
            </a:r>
          </a:p>
          <a:p>
            <a:r>
              <a:rPr lang="en-US" smtClean="0"/>
              <a:t>Among the documents are the E-LIS papers.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445 E-LIS papers claimed …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72 Tomas Baiget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61 Ulrich Herb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43 Antonella De Robbio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39 Thomas Krichel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26 Andrea Marchitelli &amp; fernanda peset,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20 Ross MacIntyre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16 Dirk Lewandowski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15 Bożena Bednarek-Michalska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14 Lidia Derfert-Wolf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11 Zeno Tajoli &amp; Imma Subirats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by 36 authors 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9 Derek Law &amp;  Emma McCulloch &amp; Philipp Mayr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8 Jeffrey Beall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7 nuria Lloret Lloret Romero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6 Benjamin John Keele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5 Adrian Pohl &amp; Maria Francisca Abad-Garcia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4 Walther Umstaetter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3 Andrea Scharnhorst &amp;  Jose Manuel Barrueco &amp; Thomas Hapke &amp; Christian Hauschke &amp; Klaus Graf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2 Frank Havemann &amp; Eberhard R. Hilf &amp; Bhojaraju Gunjal &amp; Chris L. Awre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1 Loet Leydesdorff &amp; Peter Bolles Hirtle &amp; Alexei Botchkarev &amp; Christina K. Pikas &amp; Oliver Flimm &amp; Sridhar Gutam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 far so good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 don’t really want to talk about AuthorClaim but about a services that we can build when we have identified authors.</a:t>
            </a:r>
          </a:p>
          <a:p>
            <a:r>
              <a:rPr lang="en-US" smtClean="0"/>
              <a:t>When we have this data, we can find out who has been writing papers with whom. </a:t>
            </a:r>
          </a:p>
          <a:p>
            <a:r>
              <a:rPr lang="en-US" smtClean="0"/>
              <a:t>In other words we can study the co-authorship network.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1437</Words>
  <Application>Microsoft Office PowerPoint</Application>
  <PresentationFormat>On-screen Show (4:3)</PresentationFormat>
  <Paragraphs>217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Office Theme</vt:lpstr>
      <vt:lpstr>A collaboration graph for E-LIS</vt:lpstr>
      <vt:lpstr>Introduction</vt:lpstr>
      <vt:lpstr>overview</vt:lpstr>
      <vt:lpstr>a known problem</vt:lpstr>
      <vt:lpstr>a tried solution</vt:lpstr>
      <vt:lpstr>AuthorClaim</vt:lpstr>
      <vt:lpstr>445 E-LIS papers claimed …</vt:lpstr>
      <vt:lpstr>by 36 authors </vt:lpstr>
      <vt:lpstr>so far so good</vt:lpstr>
      <vt:lpstr>co-authorship</vt:lpstr>
      <vt:lpstr>58 papers have been co-claimed …</vt:lpstr>
      <vt:lpstr>by 16 co-authors</vt:lpstr>
      <vt:lpstr>network and components</vt:lpstr>
      <vt:lpstr>components in the network</vt:lpstr>
      <vt:lpstr>the giant component</vt:lpstr>
      <vt:lpstr>centrality</vt:lpstr>
      <vt:lpstr>distance</vt:lpstr>
      <vt:lpstr>distances for Imma Subirats</vt:lpstr>
      <vt:lpstr>distances for Ulrich Herb</vt:lpstr>
      <vt:lpstr>closeness centrality</vt:lpstr>
      <vt:lpstr>shortest paths</vt:lpstr>
      <vt:lpstr>diameter</vt:lpstr>
      <vt:lpstr>shortest paths from Tomas Baiget </vt:lpstr>
      <vt:lpstr>shortest paths from Antonella De Robbio </vt:lpstr>
      <vt:lpstr>shortest paths from Ross MacIntyre </vt:lpstr>
      <vt:lpstr>what do the paths tell us?</vt:lpstr>
      <vt:lpstr>summary</vt:lpstr>
      <vt:lpstr>ranking for closeness</vt:lpstr>
      <vt:lpstr>ranking for betweenness</vt:lpstr>
      <vt:lpstr>web service</vt:lpstr>
      <vt:lpstr>coll.e-lis.org</vt:lpstr>
      <vt:lpstr>features</vt:lpstr>
      <vt:lpstr>ranking</vt:lpstr>
      <vt:lpstr>campaign</vt:lpstr>
      <vt:lpstr>Slide 35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118</cp:revision>
  <dcterms:created xsi:type="dcterms:W3CDTF">2011-03-03T20:54:23Z</dcterms:created>
  <dcterms:modified xsi:type="dcterms:W3CDTF">2011-11-02T17:56:58Z</dcterms:modified>
</cp:coreProperties>
</file>