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5"/>
  </p:sldMasterIdLst>
  <p:notesMasterIdLst>
    <p:notesMasterId r:id="rId38"/>
  </p:notesMasterIdLst>
  <p:sldIdLst>
    <p:sldId id="256" r:id="rId6"/>
    <p:sldId id="258" r:id="rId7"/>
    <p:sldId id="296" r:id="rId8"/>
    <p:sldId id="290" r:id="rId9"/>
    <p:sldId id="291" r:id="rId10"/>
    <p:sldId id="283" r:id="rId11"/>
    <p:sldId id="262" r:id="rId12"/>
    <p:sldId id="278" r:id="rId13"/>
    <p:sldId id="263" r:id="rId14"/>
    <p:sldId id="293" r:id="rId15"/>
    <p:sldId id="294" r:id="rId16"/>
    <p:sldId id="266" r:id="rId17"/>
    <p:sldId id="284" r:id="rId18"/>
    <p:sldId id="265" r:id="rId19"/>
    <p:sldId id="268" r:id="rId20"/>
    <p:sldId id="267" r:id="rId21"/>
    <p:sldId id="269" r:id="rId22"/>
    <p:sldId id="270" r:id="rId23"/>
    <p:sldId id="271" r:id="rId24"/>
    <p:sldId id="282" r:id="rId25"/>
    <p:sldId id="286" r:id="rId26"/>
    <p:sldId id="272" r:id="rId27"/>
    <p:sldId id="287" r:id="rId28"/>
    <p:sldId id="273" r:id="rId29"/>
    <p:sldId id="274" r:id="rId30"/>
    <p:sldId id="288" r:id="rId31"/>
    <p:sldId id="275" r:id="rId32"/>
    <p:sldId id="289" r:id="rId33"/>
    <p:sldId id="280" r:id="rId34"/>
    <p:sldId id="277" r:id="rId35"/>
    <p:sldId id="276" r:id="rId36"/>
    <p:sldId id="297" r:id="rId3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Helle Formatvorlage 3 - Akz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9643" autoAdjust="0"/>
  </p:normalViewPr>
  <p:slideViewPr>
    <p:cSldViewPr>
      <p:cViewPr>
        <p:scale>
          <a:sx n="70" d="100"/>
          <a:sy n="70" d="100"/>
        </p:scale>
        <p:origin x="-2192" y="-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-356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customXml" Target="../customXml/item4.xml"/><Relationship Id="rId5" Type="http://schemas.openxmlformats.org/officeDocument/2006/relationships/slideMaster" Target="slideMasters/slideMaster1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37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A7C3C-5108-4C45-BA58-DDEFC9EB2741}" type="datetimeFigureOut">
              <a:rPr lang="de-DE" smtClean="0"/>
              <a:t>12.05.15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B8DFAB-5E93-49E7-B734-67F5C728124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7479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B8DFAB-5E93-49E7-B734-67F5C728124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4073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B8DFAB-5E93-49E7-B734-67F5C728124B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375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>
          <a:xfrm>
            <a:off x="1475656" y="6356350"/>
            <a:ext cx="1115144" cy="365125"/>
          </a:xfrm>
        </p:spPr>
        <p:txBody>
          <a:bodyPr/>
          <a:lstStyle/>
          <a:p>
            <a:fld id="{20258719-CDB8-45E2-B905-DD706C21D5C9}" type="datetimeFigureOut">
              <a:rPr lang="de-DE" smtClean="0"/>
              <a:pPr/>
              <a:t>12.05.15</a:t>
            </a:fld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07C1131-679B-4DD1-802F-23CB41FA8BDC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026" name="Picture 2" descr="J:\NEU\Corporate Design\Leibniz BMBF etc\Leibniz\Logos\Mitglieder Logos DE-EN\Member_WGL_4c_EN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287" y="6021288"/>
            <a:ext cx="1085369" cy="710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>
          <a:xfrm>
            <a:off x="1115616" y="6356350"/>
            <a:ext cx="1475184" cy="365125"/>
          </a:xfrm>
        </p:spPr>
        <p:txBody>
          <a:bodyPr/>
          <a:lstStyle/>
          <a:p>
            <a:fld id="{20258719-CDB8-45E2-B905-DD706C21D5C9}" type="datetimeFigureOut">
              <a:rPr lang="de-DE" smtClean="0"/>
              <a:pPr/>
              <a:t>12.05.15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07C1131-679B-4DD1-802F-23CB41FA8BDC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1" name="Picture 2" descr="J:\NEU\Corporate Design\Leibniz BMBF etc\Leibniz\Logos\Mitglieder Logos DE-EN\Member_WGL_4c_EN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408" y="6385956"/>
            <a:ext cx="542685" cy="355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7C1131-679B-4DD1-802F-23CB41FA8BDC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>
          <a:xfrm>
            <a:off x="1115616" y="6356350"/>
            <a:ext cx="1475184" cy="365125"/>
          </a:xfrm>
        </p:spPr>
        <p:txBody>
          <a:bodyPr/>
          <a:lstStyle/>
          <a:p>
            <a:fld id="{20258719-CDB8-45E2-B905-DD706C21D5C9}" type="datetimeFigureOut">
              <a:rPr lang="de-DE" smtClean="0"/>
              <a:pPr/>
              <a:t>12.05.15</a:t>
            </a:fld>
            <a:endParaRPr lang="de-DE"/>
          </a:p>
        </p:txBody>
      </p:sp>
      <p:pic>
        <p:nvPicPr>
          <p:cNvPr id="8" name="Picture 2" descr="J:\NEU\Corporate Design\Leibniz BMBF etc\Leibniz\Logos\Mitglieder Logos DE-EN\Member_WGL_4c_EN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408" y="6385956"/>
            <a:ext cx="542685" cy="355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2500306"/>
            <a:ext cx="4038600" cy="362585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2500306"/>
            <a:ext cx="4038600" cy="362585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7C1131-679B-4DD1-802F-23CB41FA8BDC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Datumsplatzhalter 3"/>
          <p:cNvSpPr>
            <a:spLocks noGrp="1"/>
          </p:cNvSpPr>
          <p:nvPr>
            <p:ph type="dt" sz="half" idx="10"/>
          </p:nvPr>
        </p:nvSpPr>
        <p:spPr>
          <a:xfrm>
            <a:off x="1115616" y="6356350"/>
            <a:ext cx="1475184" cy="365125"/>
          </a:xfrm>
        </p:spPr>
        <p:txBody>
          <a:bodyPr/>
          <a:lstStyle/>
          <a:p>
            <a:fld id="{20258719-CDB8-45E2-B905-DD706C21D5C9}" type="datetimeFigureOut">
              <a:rPr lang="de-DE" smtClean="0"/>
              <a:pPr/>
              <a:t>12.05.15</a:t>
            </a:fld>
            <a:endParaRPr lang="de-DE"/>
          </a:p>
        </p:txBody>
      </p:sp>
      <p:pic>
        <p:nvPicPr>
          <p:cNvPr id="9" name="Picture 2" descr="J:\NEU\Corporate Design\Leibniz BMBF etc\Leibniz\Logos\Mitglieder Logos DE-EN\Member_WGL_4c_EN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408" y="6385956"/>
            <a:ext cx="542685" cy="355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2500306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3214687"/>
            <a:ext cx="4040188" cy="29114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2500306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3214687"/>
            <a:ext cx="4041775" cy="29114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7C1131-679B-4DD1-802F-23CB41FA8BDC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Datumsplatzhalter 3"/>
          <p:cNvSpPr>
            <a:spLocks noGrp="1"/>
          </p:cNvSpPr>
          <p:nvPr>
            <p:ph type="dt" sz="half" idx="10"/>
          </p:nvPr>
        </p:nvSpPr>
        <p:spPr>
          <a:xfrm>
            <a:off x="1115616" y="6356350"/>
            <a:ext cx="1475184" cy="365125"/>
          </a:xfrm>
        </p:spPr>
        <p:txBody>
          <a:bodyPr/>
          <a:lstStyle/>
          <a:p>
            <a:fld id="{20258719-CDB8-45E2-B905-DD706C21D5C9}" type="datetimeFigureOut">
              <a:rPr lang="de-DE" smtClean="0"/>
              <a:pPr/>
              <a:t>12.05.15</a:t>
            </a:fld>
            <a:endParaRPr lang="de-DE"/>
          </a:p>
        </p:txBody>
      </p:sp>
      <p:pic>
        <p:nvPicPr>
          <p:cNvPr id="11" name="Picture 2" descr="J:\NEU\Corporate Design\Leibniz BMBF etc\Leibniz\Logos\Mitglieder Logos DE-EN\Member_WGL_4c_EN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408" y="6385956"/>
            <a:ext cx="542685" cy="355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7C1131-679B-4DD1-802F-23CB41FA8BDC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>
          <a:xfrm>
            <a:off x="1115616" y="6356350"/>
            <a:ext cx="1475184" cy="365125"/>
          </a:xfrm>
        </p:spPr>
        <p:txBody>
          <a:bodyPr/>
          <a:lstStyle/>
          <a:p>
            <a:fld id="{20258719-CDB8-45E2-B905-DD706C21D5C9}" type="datetimeFigureOut">
              <a:rPr lang="de-DE" smtClean="0"/>
              <a:pPr/>
              <a:t>12.05.15</a:t>
            </a:fld>
            <a:endParaRPr lang="de-DE"/>
          </a:p>
        </p:txBody>
      </p:sp>
      <p:pic>
        <p:nvPicPr>
          <p:cNvPr id="7" name="Picture 2" descr="J:\NEU\Corporate Design\Leibniz BMBF etc\Leibniz\Logos\Mitglieder Logos DE-EN\Member_WGL_4c_EN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408" y="6385956"/>
            <a:ext cx="542685" cy="355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7C1131-679B-4DD1-802F-23CB41FA8BDC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>
          <a:xfrm>
            <a:off x="1115616" y="6356350"/>
            <a:ext cx="1475184" cy="365125"/>
          </a:xfrm>
        </p:spPr>
        <p:txBody>
          <a:bodyPr/>
          <a:lstStyle/>
          <a:p>
            <a:fld id="{20258719-CDB8-45E2-B905-DD706C21D5C9}" type="datetimeFigureOut">
              <a:rPr lang="de-DE" smtClean="0"/>
              <a:pPr/>
              <a:t>12.05.15</a:t>
            </a:fld>
            <a:endParaRPr lang="de-DE"/>
          </a:p>
        </p:txBody>
      </p:sp>
      <p:pic>
        <p:nvPicPr>
          <p:cNvPr id="8" name="Picture 2" descr="J:\NEU\Corporate Design\Leibniz BMBF etc\Leibniz\Logos\Mitglieder Logos DE-EN\Member_WGL_4c_EN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408" y="6385956"/>
            <a:ext cx="542685" cy="355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1214422"/>
            <a:ext cx="5111750" cy="491174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2500306"/>
            <a:ext cx="3008313" cy="362585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7C1131-679B-4DD1-802F-23CB41FA8BDC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Datumsplatzhalter 3"/>
          <p:cNvSpPr>
            <a:spLocks noGrp="1"/>
          </p:cNvSpPr>
          <p:nvPr>
            <p:ph type="dt" sz="half" idx="10"/>
          </p:nvPr>
        </p:nvSpPr>
        <p:spPr>
          <a:xfrm>
            <a:off x="1115616" y="6356350"/>
            <a:ext cx="1475184" cy="365125"/>
          </a:xfrm>
        </p:spPr>
        <p:txBody>
          <a:bodyPr/>
          <a:lstStyle/>
          <a:p>
            <a:fld id="{20258719-CDB8-45E2-B905-DD706C21D5C9}" type="datetimeFigureOut">
              <a:rPr lang="de-DE" smtClean="0"/>
              <a:pPr/>
              <a:t>12.05.15</a:t>
            </a:fld>
            <a:endParaRPr lang="de-DE"/>
          </a:p>
        </p:txBody>
      </p:sp>
      <p:pic>
        <p:nvPicPr>
          <p:cNvPr id="9" name="Picture 2" descr="J:\NEU\Corporate Design\Leibniz BMBF etc\Leibniz\Logos\Mitglieder Logos DE-EN\Member_WGL_4c_EN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408" y="6385956"/>
            <a:ext cx="542685" cy="355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1196751"/>
            <a:ext cx="5486400" cy="3530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7C1131-679B-4DD1-802F-23CB41FA8BDC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Datumsplatzhalter 3"/>
          <p:cNvSpPr>
            <a:spLocks noGrp="1"/>
          </p:cNvSpPr>
          <p:nvPr>
            <p:ph type="dt" sz="half" idx="10"/>
          </p:nvPr>
        </p:nvSpPr>
        <p:spPr>
          <a:xfrm>
            <a:off x="1115616" y="6356350"/>
            <a:ext cx="1475184" cy="365125"/>
          </a:xfrm>
        </p:spPr>
        <p:txBody>
          <a:bodyPr/>
          <a:lstStyle/>
          <a:p>
            <a:fld id="{20258719-CDB8-45E2-B905-DD706C21D5C9}" type="datetimeFigureOut">
              <a:rPr lang="de-DE" smtClean="0"/>
              <a:pPr/>
              <a:t>12.05.15</a:t>
            </a:fld>
            <a:endParaRPr lang="de-DE"/>
          </a:p>
        </p:txBody>
      </p:sp>
      <p:pic>
        <p:nvPicPr>
          <p:cNvPr id="9" name="Picture 2" descr="J:\NEU\Corporate Design\Leibniz BMBF etc\Leibniz\Logos\Mitglieder Logos DE-EN\Member_WGL_4c_EN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408" y="6385956"/>
            <a:ext cx="542685" cy="355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2500306"/>
            <a:ext cx="8229600" cy="3625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pic>
        <p:nvPicPr>
          <p:cNvPr id="7" name="Grafik 6" descr="GS_Kopf PPT_en.bmp"/>
          <p:cNvPicPr>
            <a:picLocks noChangeAspect="1"/>
          </p:cNvPicPr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0" y="0"/>
            <a:ext cx="9144000" cy="1066800"/>
          </a:xfrm>
          <a:prstGeom prst="rect">
            <a:avLst/>
          </a:prstGeom>
        </p:spPr>
      </p:pic>
      <p:sp>
        <p:nvSpPr>
          <p:cNvPr id="6" name="Datumsplatzhalter 3"/>
          <p:cNvSpPr>
            <a:spLocks noGrp="1"/>
          </p:cNvSpPr>
          <p:nvPr>
            <p:ph type="dt" sz="half" idx="2"/>
          </p:nvPr>
        </p:nvSpPr>
        <p:spPr>
          <a:xfrm>
            <a:off x="1115616" y="6356350"/>
            <a:ext cx="14751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fld id="{20258719-CDB8-45E2-B905-DD706C21D5C9}" type="datetimeFigureOut">
              <a:rPr lang="de-DE" smtClean="0"/>
              <a:pPr/>
              <a:t>12.05.15</a:t>
            </a:fld>
            <a:endParaRPr lang="de-DE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fld id="{407C1131-679B-4DD1-802F-23CB41FA8BD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2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Assessing a human mediated current awareness service</a:t>
            </a:r>
            <a:r>
              <a:rPr lang="en-US" dirty="0"/>
              <a:t/>
            </a:r>
            <a:br>
              <a:rPr lang="en-US" dirty="0"/>
            </a:br>
            <a:endParaRPr lang="de-DE" dirty="0"/>
          </a:p>
        </p:txBody>
      </p:sp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dirty="0"/>
          </a:p>
          <a:p>
            <a:r>
              <a:rPr lang="en-GB" dirty="0" smtClean="0"/>
              <a:t>International </a:t>
            </a:r>
            <a:r>
              <a:rPr lang="en-GB" dirty="0"/>
              <a:t>Symposium of Information </a:t>
            </a:r>
            <a:r>
              <a:rPr lang="en-GB" dirty="0" smtClean="0"/>
              <a:t>Science </a:t>
            </a:r>
            <a:r>
              <a:rPr lang="en-US" dirty="0" smtClean="0">
                <a:solidFill>
                  <a:srgbClr val="8B8B8B"/>
                </a:solidFill>
                <a:latin typeface="Rotis SemiSans Pro"/>
              </a:rPr>
              <a:t>(ISI 2015</a:t>
            </a:r>
            <a:r>
              <a:rPr lang="en-US" dirty="0">
                <a:solidFill>
                  <a:srgbClr val="8B8B8B"/>
                </a:solidFill>
                <a:latin typeface="Rotis SemiSans Pro"/>
              </a:rPr>
              <a:t>)
</a:t>
            </a:r>
            <a:r>
              <a:rPr lang="en-US" dirty="0" err="1" smtClean="0">
                <a:solidFill>
                  <a:srgbClr val="8B8B8B"/>
                </a:solidFill>
                <a:latin typeface="Rotis SemiSans Pro"/>
              </a:rPr>
              <a:t>Zadar</a:t>
            </a:r>
            <a:r>
              <a:rPr lang="en-US" dirty="0" smtClean="0">
                <a:solidFill>
                  <a:srgbClr val="8B8B8B"/>
                </a:solidFill>
                <a:latin typeface="Rotis SemiSans Pro"/>
              </a:rPr>
              <a:t>, </a:t>
            </a:r>
            <a:r>
              <a:rPr lang="en-US" dirty="0">
                <a:solidFill>
                  <a:srgbClr val="8B8B8B"/>
                </a:solidFill>
                <a:latin typeface="Rotis SemiSans Pro"/>
              </a:rPr>
              <a:t>2015-</a:t>
            </a:r>
            <a:r>
              <a:rPr lang="en-US" dirty="0" smtClean="0">
                <a:solidFill>
                  <a:srgbClr val="8B8B8B"/>
                </a:solidFill>
                <a:latin typeface="Rotis SemiSans Pro"/>
              </a:rPr>
              <a:t>05-20</a:t>
            </a:r>
            <a:endParaRPr lang="en-US" dirty="0"/>
          </a:p>
          <a:p>
            <a:r>
              <a:rPr lang="en-US" u="sng" dirty="0" err="1">
                <a:solidFill>
                  <a:srgbClr val="8B8B8B"/>
                </a:solidFill>
                <a:latin typeface="Rotis SemiSans Pro"/>
              </a:rPr>
              <a:t>Zeljko</a:t>
            </a:r>
            <a:r>
              <a:rPr lang="en-US" u="sng" dirty="0">
                <a:solidFill>
                  <a:srgbClr val="8B8B8B"/>
                </a:solidFill>
                <a:latin typeface="Rotis SemiSans Pro"/>
              </a:rPr>
              <a:t> </a:t>
            </a:r>
            <a:r>
              <a:rPr lang="en-US" u="sng" dirty="0" smtClean="0">
                <a:solidFill>
                  <a:srgbClr val="8B8B8B"/>
                </a:solidFill>
                <a:latin typeface="Rotis SemiSans Pro"/>
              </a:rPr>
              <a:t>Carevic</a:t>
            </a:r>
            <a:r>
              <a:rPr lang="en-US" u="sng" baseline="30000" dirty="0" smtClean="0">
                <a:solidFill>
                  <a:srgbClr val="8B8B8B"/>
                </a:solidFill>
                <a:latin typeface="Rotis SemiSans Pro"/>
              </a:rPr>
              <a:t>1</a:t>
            </a:r>
            <a:r>
              <a:rPr lang="en-US" dirty="0" smtClean="0">
                <a:solidFill>
                  <a:srgbClr val="8B8B8B"/>
                </a:solidFill>
                <a:latin typeface="Rotis SemiSans Pro"/>
              </a:rPr>
              <a:t>, Thomas Krichel</a:t>
            </a:r>
            <a:r>
              <a:rPr lang="en-US" baseline="30000" dirty="0" smtClean="0">
                <a:solidFill>
                  <a:srgbClr val="8B8B8B"/>
                </a:solidFill>
                <a:latin typeface="Rotis SemiSans Pro"/>
              </a:rPr>
              <a:t>2</a:t>
            </a:r>
            <a:r>
              <a:rPr lang="en-US" dirty="0" smtClean="0">
                <a:solidFill>
                  <a:srgbClr val="8B8B8B"/>
                </a:solidFill>
                <a:latin typeface="Rotis SemiSans Pro"/>
              </a:rPr>
              <a:t> </a:t>
            </a:r>
            <a:r>
              <a:rPr lang="en-US" dirty="0">
                <a:solidFill>
                  <a:srgbClr val="8B8B8B"/>
                </a:solidFill>
                <a:latin typeface="Rotis SemiSans Pro"/>
              </a:rPr>
              <a:t>and Philipp </a:t>
            </a:r>
            <a:r>
              <a:rPr lang="en-US" dirty="0" smtClean="0">
                <a:solidFill>
                  <a:srgbClr val="8B8B8B"/>
                </a:solidFill>
                <a:latin typeface="Rotis SemiSans Pro"/>
              </a:rPr>
              <a:t>Mayr</a:t>
            </a:r>
            <a:r>
              <a:rPr lang="en-US" baseline="30000" dirty="0">
                <a:solidFill>
                  <a:srgbClr val="8B8B8B"/>
                </a:solidFill>
                <a:latin typeface="Rotis SemiSans Pro"/>
              </a:rPr>
              <a:t>1</a:t>
            </a:r>
            <a:endParaRPr lang="en-US" dirty="0"/>
          </a:p>
          <a:p>
            <a:r>
              <a:rPr lang="en-US" baseline="30000" dirty="0">
                <a:solidFill>
                  <a:srgbClr val="8B8B8B"/>
                </a:solidFill>
                <a:latin typeface="Rotis SemiSans Pro"/>
              </a:rPr>
              <a:t>1</a:t>
            </a:r>
            <a:r>
              <a:rPr lang="en-US" dirty="0" smtClean="0">
                <a:solidFill>
                  <a:srgbClr val="8B8B8B"/>
                </a:solidFill>
                <a:latin typeface="Rotis SemiSans Pro"/>
              </a:rPr>
              <a:t>firstname.lastname</a:t>
            </a:r>
            <a:r>
              <a:rPr lang="en-US" dirty="0">
                <a:solidFill>
                  <a:srgbClr val="8B8B8B"/>
                </a:solidFill>
                <a:latin typeface="Rotis SemiSans Pro"/>
              </a:rPr>
              <a:t>@</a:t>
            </a:r>
            <a:r>
              <a:rPr lang="en-US" dirty="0" smtClean="0">
                <a:solidFill>
                  <a:srgbClr val="8B8B8B"/>
                </a:solidFill>
                <a:latin typeface="Rotis SemiSans Pro"/>
              </a:rPr>
              <a:t>gesis.org</a:t>
            </a:r>
          </a:p>
          <a:p>
            <a:r>
              <a:rPr lang="en-US" baseline="30000" dirty="0">
                <a:solidFill>
                  <a:srgbClr val="8B8B8B"/>
                </a:solidFill>
                <a:latin typeface="Rotis SemiSans Pro"/>
              </a:rPr>
              <a:t>2</a:t>
            </a:r>
            <a:r>
              <a:rPr lang="en-US" dirty="0" smtClean="0">
                <a:solidFill>
                  <a:srgbClr val="8B8B8B"/>
                </a:solidFill>
                <a:latin typeface="Rotis SemiSans Pro"/>
              </a:rPr>
              <a:t>lastname@openlib.org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ERNAD example for Nep-Africa (NEP-AFR)</a:t>
            </a:r>
            <a:endParaRPr lang="en-GB" dirty="0"/>
          </a:p>
        </p:txBody>
      </p:sp>
      <p:sp>
        <p:nvSpPr>
          <p:cNvPr id="5" name="Abgerundetes Rechteck 4"/>
          <p:cNvSpPr/>
          <p:nvPr/>
        </p:nvSpPr>
        <p:spPr>
          <a:xfrm>
            <a:off x="251520" y="2924944"/>
            <a:ext cx="4248472" cy="273630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600" dirty="0" smtClean="0"/>
              <a:t>1. Tax compliance.. </a:t>
            </a:r>
          </a:p>
          <a:p>
            <a:r>
              <a:rPr lang="en-GB" sz="2600" dirty="0" smtClean="0"/>
              <a:t>2. </a:t>
            </a:r>
            <a:r>
              <a:rPr lang="en-GB" sz="2600" dirty="0" smtClean="0"/>
              <a:t>Mental accounting</a:t>
            </a:r>
            <a:r>
              <a:rPr lang="en-GB" sz="2600" dirty="0" smtClean="0"/>
              <a:t>.</a:t>
            </a:r>
            <a:r>
              <a:rPr lang="en-GB" sz="2600" dirty="0" smtClean="0"/>
              <a:t>.</a:t>
            </a:r>
          </a:p>
          <a:p>
            <a:r>
              <a:rPr lang="en-GB" sz="2600" dirty="0" smtClean="0"/>
              <a:t>…</a:t>
            </a:r>
            <a:endParaRPr lang="en-GB" sz="2600" dirty="0" smtClean="0"/>
          </a:p>
          <a:p>
            <a:r>
              <a:rPr lang="en-GB" sz="2600" b="1" dirty="0" smtClean="0"/>
              <a:t>212. </a:t>
            </a:r>
            <a:r>
              <a:rPr lang="en-GB" sz="2600" b="1" dirty="0"/>
              <a:t>Ethnic </a:t>
            </a:r>
            <a:r>
              <a:rPr lang="en-GB" sz="2600" b="1" dirty="0" smtClean="0"/>
              <a:t>..in </a:t>
            </a:r>
            <a:r>
              <a:rPr lang="en-GB" sz="2600" b="1" dirty="0"/>
              <a:t>Africa</a:t>
            </a:r>
          </a:p>
          <a:p>
            <a:r>
              <a:rPr lang="en-GB" sz="2600" b="1" dirty="0" smtClean="0"/>
              <a:t>317. </a:t>
            </a:r>
            <a:r>
              <a:rPr lang="en-GB" sz="2600" b="1" dirty="0"/>
              <a:t>Sino-African relations</a:t>
            </a:r>
            <a:r>
              <a:rPr lang="en-GB" sz="2600" b="1" dirty="0" smtClean="0"/>
              <a:t>:</a:t>
            </a:r>
            <a:endParaRPr lang="en-GB" sz="2600" b="1" dirty="0"/>
          </a:p>
        </p:txBody>
      </p:sp>
      <p:sp>
        <p:nvSpPr>
          <p:cNvPr id="6" name="Textfeld 5"/>
          <p:cNvSpPr txBox="1"/>
          <p:nvPr/>
        </p:nvSpPr>
        <p:spPr>
          <a:xfrm>
            <a:off x="1331640" y="2420888"/>
            <a:ext cx="2281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Nep-all unsorted</a:t>
            </a:r>
            <a:endParaRPr lang="en-GB" sz="2400" dirty="0"/>
          </a:p>
        </p:txBody>
      </p:sp>
      <p:sp>
        <p:nvSpPr>
          <p:cNvPr id="10" name="Textfeld 9"/>
          <p:cNvSpPr txBox="1"/>
          <p:nvPr/>
        </p:nvSpPr>
        <p:spPr>
          <a:xfrm>
            <a:off x="5697444" y="2492896"/>
            <a:ext cx="24749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Nep-all </a:t>
            </a:r>
            <a:r>
              <a:rPr lang="en-GB" sz="2400" dirty="0" err="1" smtClean="0"/>
              <a:t>presorted</a:t>
            </a:r>
            <a:endParaRPr lang="en-GB" sz="2400" dirty="0"/>
          </a:p>
        </p:txBody>
      </p:sp>
      <p:sp>
        <p:nvSpPr>
          <p:cNvPr id="7" name="Textfeld 6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10</a:t>
            </a:fld>
            <a:r>
              <a:rPr lang="en-GB" dirty="0" smtClean="0"/>
              <a:t> /  31</a:t>
            </a:r>
            <a:endParaRPr lang="en-GB" dirty="0"/>
          </a:p>
        </p:txBody>
      </p:sp>
      <p:sp>
        <p:nvSpPr>
          <p:cNvPr id="11" name="Abgerundetes Rechteck 10"/>
          <p:cNvSpPr/>
          <p:nvPr/>
        </p:nvSpPr>
        <p:spPr>
          <a:xfrm>
            <a:off x="4788024" y="2924944"/>
            <a:ext cx="4176464" cy="273630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600" b="1" dirty="0" smtClean="0"/>
              <a:t>1. </a:t>
            </a:r>
            <a:r>
              <a:rPr lang="en-GB" sz="2600" b="1" dirty="0"/>
              <a:t>Ethnic ..in Africa</a:t>
            </a:r>
          </a:p>
          <a:p>
            <a:r>
              <a:rPr lang="en-GB" sz="2600" b="1" dirty="0" smtClean="0"/>
              <a:t>2. </a:t>
            </a:r>
            <a:r>
              <a:rPr lang="en-GB" sz="2600" b="1" dirty="0"/>
              <a:t>Sino-African relations</a:t>
            </a:r>
            <a:r>
              <a:rPr lang="en-GB" sz="2600" b="1" dirty="0" smtClean="0"/>
              <a:t>:</a:t>
            </a:r>
          </a:p>
          <a:p>
            <a:r>
              <a:rPr lang="en-GB" sz="2600" dirty="0" smtClean="0"/>
              <a:t>…</a:t>
            </a:r>
          </a:p>
          <a:p>
            <a:r>
              <a:rPr lang="en-GB" sz="2600" dirty="0" smtClean="0"/>
              <a:t>50. </a:t>
            </a:r>
            <a:r>
              <a:rPr lang="en-GB" sz="2600" dirty="0" smtClean="0"/>
              <a:t>Tax compliance.. </a:t>
            </a:r>
          </a:p>
          <a:p>
            <a:r>
              <a:rPr lang="en-GB" sz="2600" dirty="0" smtClean="0"/>
              <a:t>51</a:t>
            </a:r>
            <a:r>
              <a:rPr lang="en-GB" sz="2600" dirty="0" smtClean="0"/>
              <a:t>. Mental accounting</a:t>
            </a:r>
            <a:r>
              <a:rPr lang="en-GB" sz="2600" dirty="0" smtClean="0"/>
              <a:t>.</a:t>
            </a:r>
            <a:r>
              <a:rPr lang="en-GB" sz="2600" dirty="0" smtClean="0"/>
              <a:t>.</a:t>
            </a:r>
            <a:endParaRPr lang="en-GB" sz="2600" dirty="0" smtClean="0"/>
          </a:p>
        </p:txBody>
      </p:sp>
    </p:spTree>
    <p:extLst>
      <p:ext uri="{BB962C8B-B14F-4D97-AF65-F5344CB8AC3E}">
        <p14:creationId xmlns:p14="http://schemas.microsoft.com/office/powerpoint/2010/main" val="6411168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Editing stages</a:t>
            </a:r>
            <a:endParaRPr lang="en-GB" dirty="0"/>
          </a:p>
        </p:txBody>
      </p:sp>
      <p:pic>
        <p:nvPicPr>
          <p:cNvPr id="5" name="Inhaltsplatzhalter 4" descr="editPhases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7562" b="-97562"/>
          <a:stretch>
            <a:fillRect/>
          </a:stretch>
        </p:blipFill>
        <p:spPr>
          <a:xfrm>
            <a:off x="1043608" y="1700808"/>
            <a:ext cx="7164361" cy="2905777"/>
          </a:xfrm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Bild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4579" y="3717032"/>
            <a:ext cx="4579669" cy="3068960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feld 5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11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9494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Research questions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RQ 1: How </a:t>
            </a:r>
            <a:r>
              <a:rPr lang="en-GB" dirty="0" smtClean="0"/>
              <a:t>long is the editing </a:t>
            </a:r>
            <a:r>
              <a:rPr lang="en-GB" dirty="0" smtClean="0"/>
              <a:t>duration?</a:t>
            </a:r>
            <a:endParaRPr lang="en-GB" dirty="0" smtClean="0"/>
          </a:p>
          <a:p>
            <a:r>
              <a:rPr lang="en-GB" dirty="0" smtClean="0"/>
              <a:t>RQ 2: What </a:t>
            </a:r>
            <a:r>
              <a:rPr lang="en-GB" dirty="0" smtClean="0"/>
              <a:t>influences the success of a report? </a:t>
            </a:r>
          </a:p>
          <a:p>
            <a:pPr lvl="1"/>
            <a:r>
              <a:rPr lang="en-GB" dirty="0" smtClean="0"/>
              <a:t>Editing duration </a:t>
            </a:r>
          </a:p>
          <a:p>
            <a:pPr lvl="1"/>
            <a:r>
              <a:rPr lang="en-GB" dirty="0" smtClean="0"/>
              <a:t>Issue size</a:t>
            </a:r>
          </a:p>
          <a:p>
            <a:r>
              <a:rPr lang="en-GB" dirty="0" smtClean="0"/>
              <a:t>RQ 3: How </a:t>
            </a:r>
            <a:r>
              <a:rPr lang="en-GB" dirty="0" smtClean="0"/>
              <a:t>much effort is invested for selecting and sorting papers per issue?</a:t>
            </a:r>
          </a:p>
          <a:p>
            <a:pPr lvl="1"/>
            <a:r>
              <a:rPr lang="en-GB" dirty="0" smtClean="0"/>
              <a:t>Precision @ N</a:t>
            </a:r>
          </a:p>
          <a:p>
            <a:pPr lvl="1"/>
            <a:r>
              <a:rPr lang="en-GB" dirty="0" smtClean="0"/>
              <a:t>Relative search length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Textfeld 3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12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0235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RQ 1: Editing </a:t>
            </a:r>
            <a:r>
              <a:rPr lang="en-GB" dirty="0" smtClean="0"/>
              <a:t>time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sz="3600" dirty="0" smtClean="0"/>
              <a:t>How much time do editors invest to create a report?</a:t>
            </a:r>
            <a:endParaRPr lang="en-GB" sz="3600" dirty="0"/>
          </a:p>
        </p:txBody>
      </p:sp>
      <p:sp>
        <p:nvSpPr>
          <p:cNvPr id="4" name="Textfeld 3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13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6142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Pre-selection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Editing an issue can be interrupted</a:t>
            </a:r>
          </a:p>
          <a:p>
            <a:r>
              <a:rPr lang="en-GB" dirty="0" smtClean="0"/>
              <a:t>This would distort the results</a:t>
            </a:r>
          </a:p>
          <a:p>
            <a:r>
              <a:rPr lang="en-GB" dirty="0" smtClean="0"/>
              <a:t>Exclude interrupted </a:t>
            </a:r>
            <a:r>
              <a:rPr lang="en-GB" dirty="0" smtClean="0"/>
              <a:t>issues by separating the edit duration in 3-minute chunks</a:t>
            </a:r>
          </a:p>
          <a:p>
            <a:endParaRPr lang="en-GB" dirty="0"/>
          </a:p>
        </p:txBody>
      </p:sp>
      <p:sp>
        <p:nvSpPr>
          <p:cNvPr id="4" name="Textfeld 3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14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4936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r>
              <a:rPr lang="en-GB" dirty="0" smtClean="0"/>
              <a:t>Pre-selection</a:t>
            </a:r>
            <a:endParaRPr lang="en-GB" dirty="0"/>
          </a:p>
        </p:txBody>
      </p:sp>
      <p:pic>
        <p:nvPicPr>
          <p:cNvPr id="4" name="Bild 3" descr="timeChunks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12776"/>
            <a:ext cx="7776864" cy="5443805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5292080" y="3356992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Limit edit time &lt; 90 min</a:t>
            </a:r>
            <a:endParaRPr lang="en-GB" dirty="0"/>
          </a:p>
        </p:txBody>
      </p:sp>
      <p:sp>
        <p:nvSpPr>
          <p:cNvPr id="8" name="Textfeld 7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15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6759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nhaltsplatzhalt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438336"/>
            <a:ext cx="7776864" cy="5443804"/>
          </a:xfr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/>
          <a:lstStyle/>
          <a:p>
            <a:r>
              <a:rPr lang="en-GB" dirty="0"/>
              <a:t>RQ 1: Editing </a:t>
            </a:r>
            <a:r>
              <a:rPr lang="en-GB" dirty="0" smtClean="0"/>
              <a:t>time</a:t>
            </a:r>
            <a:endParaRPr lang="en-GB" dirty="0"/>
          </a:p>
        </p:txBody>
      </p:sp>
      <p:cxnSp>
        <p:nvCxnSpPr>
          <p:cNvPr id="11" name="Gerade Verbindung mit Pfeil 10"/>
          <p:cNvCxnSpPr>
            <a:endCxn id="12" idx="2"/>
          </p:cNvCxnSpPr>
          <p:nvPr/>
        </p:nvCxnSpPr>
        <p:spPr>
          <a:xfrm flipV="1">
            <a:off x="4644008" y="3283243"/>
            <a:ext cx="540060" cy="1657925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feld 11"/>
          <p:cNvSpPr txBox="1"/>
          <p:nvPr/>
        </p:nvSpPr>
        <p:spPr>
          <a:xfrm>
            <a:off x="4211960" y="2636912"/>
            <a:ext cx="1944216" cy="646331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Avg. 15.5 minutes. (</a:t>
            </a:r>
            <a:r>
              <a:rPr lang="en-GB" dirty="0" err="1" smtClean="0"/>
              <a:t>sd</a:t>
            </a:r>
            <a:r>
              <a:rPr lang="en-GB" dirty="0" smtClean="0"/>
              <a:t> = 10.1)</a:t>
            </a:r>
            <a:endParaRPr lang="en-GB" dirty="0"/>
          </a:p>
        </p:txBody>
      </p:sp>
      <p:cxnSp>
        <p:nvCxnSpPr>
          <p:cNvPr id="13" name="Gerade Verbindung mit Pfeil 12"/>
          <p:cNvCxnSpPr>
            <a:endCxn id="14" idx="2"/>
          </p:cNvCxnSpPr>
          <p:nvPr/>
        </p:nvCxnSpPr>
        <p:spPr>
          <a:xfrm flipH="1" flipV="1">
            <a:off x="6569968" y="4496346"/>
            <a:ext cx="1242392" cy="1164902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/>
        </p:nvSpPr>
        <p:spPr>
          <a:xfrm>
            <a:off x="5364088" y="3573016"/>
            <a:ext cx="2411760" cy="92333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Min. 2.5 minutes NEP-RES (Resource economics)</a:t>
            </a:r>
            <a:endParaRPr lang="en-GB" dirty="0"/>
          </a:p>
        </p:txBody>
      </p:sp>
      <p:cxnSp>
        <p:nvCxnSpPr>
          <p:cNvPr id="16" name="Gerade Verbindung mit Pfeil 15"/>
          <p:cNvCxnSpPr>
            <a:endCxn id="17" idx="1"/>
          </p:cNvCxnSpPr>
          <p:nvPr/>
        </p:nvCxnSpPr>
        <p:spPr>
          <a:xfrm>
            <a:off x="1403648" y="2276872"/>
            <a:ext cx="936104" cy="335940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2339752" y="2012647"/>
            <a:ext cx="1800200" cy="1200329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Max. 53 </a:t>
            </a:r>
            <a:r>
              <a:rPr lang="en-GB" dirty="0"/>
              <a:t>minutes NEP</a:t>
            </a:r>
            <a:r>
              <a:rPr lang="en-GB" dirty="0" smtClean="0"/>
              <a:t>-ETS (Economic time series)</a:t>
            </a:r>
            <a:endParaRPr lang="en-GB" dirty="0"/>
          </a:p>
        </p:txBody>
      </p:sp>
      <p:sp>
        <p:nvSpPr>
          <p:cNvPr id="24" name="Textfeld 23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16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9759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Summarize RQ </a:t>
            </a:r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Average editing time is comparable low with 15.5 minutes</a:t>
            </a:r>
          </a:p>
          <a:p>
            <a:r>
              <a:rPr lang="en-GB" dirty="0" smtClean="0"/>
              <a:t>Huge scattering between the reports:</a:t>
            </a:r>
          </a:p>
          <a:p>
            <a:pPr lvl="1"/>
            <a:r>
              <a:rPr lang="en-GB" sz="3200" dirty="0" smtClean="0"/>
              <a:t>Min. 2.5 minutes</a:t>
            </a:r>
          </a:p>
          <a:p>
            <a:pPr lvl="1"/>
            <a:r>
              <a:rPr lang="en-GB" sz="3200" dirty="0" smtClean="0"/>
              <a:t>Max. 53 minutes</a:t>
            </a:r>
          </a:p>
          <a:p>
            <a:endParaRPr lang="en-GB" dirty="0"/>
          </a:p>
        </p:txBody>
      </p:sp>
      <p:sp>
        <p:nvSpPr>
          <p:cNvPr id="4" name="Textfeld 3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17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62565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RQ </a:t>
            </a:r>
            <a:r>
              <a:rPr lang="en-GB" dirty="0" smtClean="0"/>
              <a:t>2: </a:t>
            </a:r>
            <a:r>
              <a:rPr lang="en-GB" dirty="0"/>
              <a:t>Influences </a:t>
            </a:r>
            <a:r>
              <a:rPr lang="en-GB" dirty="0" smtClean="0"/>
              <a:t>to successful reports 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Popularity of a report can be measured by the number of subscribers.</a:t>
            </a:r>
          </a:p>
          <a:p>
            <a:r>
              <a:rPr lang="en-GB" dirty="0" smtClean="0"/>
              <a:t>Huge scattering between number of subscribers per report </a:t>
            </a:r>
          </a:p>
          <a:p>
            <a:pPr lvl="1"/>
            <a:r>
              <a:rPr lang="en-GB" dirty="0" smtClean="0"/>
              <a:t>Max. 6859 NEP-HIS </a:t>
            </a:r>
            <a:r>
              <a:rPr lang="en-GB" dirty="0"/>
              <a:t>Business, Economic and Financial </a:t>
            </a:r>
            <a:r>
              <a:rPr lang="en-GB" dirty="0" smtClean="0"/>
              <a:t>History</a:t>
            </a:r>
          </a:p>
          <a:p>
            <a:pPr lvl="1"/>
            <a:r>
              <a:rPr lang="en-GB" dirty="0" smtClean="0"/>
              <a:t>Min.  75     NEP-CIS </a:t>
            </a:r>
            <a:r>
              <a:rPr lang="en-GB" dirty="0"/>
              <a:t>Confederation of Independent </a:t>
            </a:r>
            <a:r>
              <a:rPr lang="en-GB" dirty="0" smtClean="0"/>
              <a:t>States</a:t>
            </a:r>
          </a:p>
          <a:p>
            <a:pPr marL="457200" lvl="1" indent="0">
              <a:buNone/>
            </a:pPr>
            <a:endParaRPr lang="en-GB" dirty="0" smtClean="0"/>
          </a:p>
          <a:p>
            <a:r>
              <a:rPr lang="en-GB" dirty="0" smtClean="0"/>
              <a:t>Factors influencing reports success for example: topic, age of a report..</a:t>
            </a:r>
          </a:p>
          <a:p>
            <a:r>
              <a:rPr lang="en-GB" dirty="0"/>
              <a:t>Does the issue size or the editing time influence the report success</a:t>
            </a:r>
            <a:r>
              <a:rPr lang="en-GB" dirty="0" smtClean="0"/>
              <a:t>?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feld 3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18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8247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Editing </a:t>
            </a:r>
            <a:r>
              <a:rPr lang="en-GB" dirty="0" smtClean="0"/>
              <a:t>time</a:t>
            </a:r>
            <a:endParaRPr lang="en-GB" dirty="0"/>
          </a:p>
        </p:txBody>
      </p:sp>
      <p:pic>
        <p:nvPicPr>
          <p:cNvPr id="5" name="Inhaltsplatzhalt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691804"/>
            <a:ext cx="7416824" cy="5191776"/>
          </a:xfrm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4" name="Gerade Verbindung mit Pfeil 3"/>
          <p:cNvCxnSpPr>
            <a:endCxn id="6" idx="2"/>
          </p:cNvCxnSpPr>
          <p:nvPr/>
        </p:nvCxnSpPr>
        <p:spPr>
          <a:xfrm flipV="1">
            <a:off x="2051720" y="3704258"/>
            <a:ext cx="468052" cy="1236910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feld 5"/>
          <p:cNvSpPr txBox="1"/>
          <p:nvPr/>
        </p:nvSpPr>
        <p:spPr>
          <a:xfrm>
            <a:off x="1835696" y="2780928"/>
            <a:ext cx="1368152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i="1" dirty="0" smtClean="0"/>
              <a:t>Education </a:t>
            </a:r>
          </a:p>
          <a:p>
            <a:pPr algn="ctr"/>
            <a:r>
              <a:rPr lang="en-GB" dirty="0" smtClean="0"/>
              <a:t>2198 sub. (avg. 836)</a:t>
            </a:r>
            <a:endParaRPr lang="en-GB" dirty="0"/>
          </a:p>
        </p:txBody>
      </p:sp>
      <p:cxnSp>
        <p:nvCxnSpPr>
          <p:cNvPr id="7" name="Gerade Verbindung mit Pfeil 6"/>
          <p:cNvCxnSpPr>
            <a:endCxn id="8" idx="2"/>
          </p:cNvCxnSpPr>
          <p:nvPr/>
        </p:nvCxnSpPr>
        <p:spPr>
          <a:xfrm flipV="1">
            <a:off x="6300192" y="4424338"/>
            <a:ext cx="72008" cy="1884983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feld 7"/>
          <p:cNvSpPr txBox="1"/>
          <p:nvPr/>
        </p:nvSpPr>
        <p:spPr>
          <a:xfrm>
            <a:off x="5148064" y="3501008"/>
            <a:ext cx="2448272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i="1" dirty="0"/>
              <a:t>Project, Program and Portfolio </a:t>
            </a:r>
            <a:r>
              <a:rPr lang="en-GB" i="1" dirty="0" smtClean="0"/>
              <a:t>Management</a:t>
            </a:r>
          </a:p>
          <a:p>
            <a:pPr algn="ctr"/>
            <a:r>
              <a:rPr lang="en-GB" dirty="0" smtClean="0"/>
              <a:t>43,5 min (avg. 15.5)</a:t>
            </a:r>
            <a:endParaRPr lang="en-GB" dirty="0"/>
          </a:p>
        </p:txBody>
      </p:sp>
      <p:sp>
        <p:nvSpPr>
          <p:cNvPr id="13" name="Textfeld 12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19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5199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Introduction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RePEc</a:t>
            </a:r>
            <a:r>
              <a:rPr lang="en-GB" dirty="0" smtClean="0"/>
              <a:t> and NEP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Results</a:t>
            </a:r>
          </a:p>
          <a:p>
            <a:pPr marL="457200" lvl="1" indent="0">
              <a:buNone/>
            </a:pPr>
            <a:r>
              <a:rPr lang="en-GB" dirty="0"/>
              <a:t>3</a:t>
            </a:r>
            <a:r>
              <a:rPr lang="en-GB" dirty="0" smtClean="0"/>
              <a:t>.1   Editing time</a:t>
            </a:r>
          </a:p>
          <a:p>
            <a:pPr marL="457200" lvl="1" indent="0">
              <a:buNone/>
            </a:pPr>
            <a:r>
              <a:rPr lang="en-GB" dirty="0"/>
              <a:t>3</a:t>
            </a:r>
            <a:r>
              <a:rPr lang="en-GB" dirty="0" smtClean="0"/>
              <a:t>.2   Indicators for report success</a:t>
            </a:r>
          </a:p>
          <a:p>
            <a:pPr marL="457200" lvl="1" indent="0">
              <a:buNone/>
            </a:pPr>
            <a:r>
              <a:rPr lang="en-GB" dirty="0"/>
              <a:t>3</a:t>
            </a:r>
            <a:r>
              <a:rPr lang="en-GB" dirty="0" smtClean="0"/>
              <a:t>.3   Editing effort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Conclusion and Outlook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2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5734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Issue </a:t>
            </a:r>
            <a:r>
              <a:rPr lang="en-GB" dirty="0" smtClean="0"/>
              <a:t>size</a:t>
            </a:r>
            <a:endParaRPr lang="en-GB" dirty="0"/>
          </a:p>
        </p:txBody>
      </p:sp>
      <p:pic>
        <p:nvPicPr>
          <p:cNvPr id="5" name="Inhaltsplatzhalt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1" y="1692000"/>
            <a:ext cx="7416822" cy="5191776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cxnSp>
        <p:nvCxnSpPr>
          <p:cNvPr id="4" name="Gerade Verbindung mit Pfeil 3"/>
          <p:cNvCxnSpPr>
            <a:endCxn id="6" idx="2"/>
          </p:cNvCxnSpPr>
          <p:nvPr/>
        </p:nvCxnSpPr>
        <p:spPr>
          <a:xfrm flipV="1">
            <a:off x="1835696" y="3405193"/>
            <a:ext cx="468052" cy="2112039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feld 5"/>
          <p:cNvSpPr txBox="1"/>
          <p:nvPr/>
        </p:nvSpPr>
        <p:spPr>
          <a:xfrm>
            <a:off x="1691680" y="2204864"/>
            <a:ext cx="1224136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i="1" dirty="0" smtClean="0"/>
              <a:t>Sports</a:t>
            </a:r>
            <a:r>
              <a:rPr lang="en-GB" dirty="0" smtClean="0"/>
              <a:t> issue size 2.5 </a:t>
            </a:r>
          </a:p>
          <a:p>
            <a:pPr algn="ctr"/>
            <a:r>
              <a:rPr lang="en-GB" dirty="0" smtClean="0"/>
              <a:t>(avg. 12.4)</a:t>
            </a:r>
            <a:endParaRPr lang="en-GB" dirty="0"/>
          </a:p>
        </p:txBody>
      </p:sp>
      <p:cxnSp>
        <p:nvCxnSpPr>
          <p:cNvPr id="7" name="Gerade Verbindung mit Pfeil 6"/>
          <p:cNvCxnSpPr>
            <a:endCxn id="18" idx="2"/>
          </p:cNvCxnSpPr>
          <p:nvPr/>
        </p:nvCxnSpPr>
        <p:spPr>
          <a:xfrm flipV="1">
            <a:off x="3851920" y="3549209"/>
            <a:ext cx="1620180" cy="2760111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feld 17"/>
          <p:cNvSpPr txBox="1"/>
          <p:nvPr/>
        </p:nvSpPr>
        <p:spPr>
          <a:xfrm>
            <a:off x="4355976" y="2348880"/>
            <a:ext cx="2232248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i="1" dirty="0"/>
              <a:t>Demographic </a:t>
            </a:r>
            <a:r>
              <a:rPr lang="en-GB" i="1" dirty="0" smtClean="0"/>
              <a:t>Economic</a:t>
            </a:r>
          </a:p>
          <a:p>
            <a:pPr algn="ctr"/>
            <a:r>
              <a:rPr lang="en-GB" dirty="0" smtClean="0"/>
              <a:t>issue size 21 </a:t>
            </a:r>
          </a:p>
          <a:p>
            <a:pPr algn="ctr"/>
            <a:r>
              <a:rPr lang="en-GB" dirty="0" smtClean="0"/>
              <a:t>(avg. 12.4)</a:t>
            </a:r>
            <a:endParaRPr lang="en-GB" dirty="0"/>
          </a:p>
        </p:txBody>
      </p:sp>
      <p:sp>
        <p:nvSpPr>
          <p:cNvPr id="8" name="Textfeld 7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20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7570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Summarize RQ 2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There is no correlation between:</a:t>
            </a:r>
          </a:p>
          <a:p>
            <a:pPr lvl="1"/>
            <a:r>
              <a:rPr lang="en-GB" dirty="0" smtClean="0"/>
              <a:t> Issue size and number of subscribers</a:t>
            </a:r>
          </a:p>
          <a:p>
            <a:pPr lvl="1"/>
            <a:r>
              <a:rPr lang="en-GB" dirty="0"/>
              <a:t> </a:t>
            </a:r>
            <a:r>
              <a:rPr lang="en-GB" dirty="0" smtClean="0"/>
              <a:t>Editing time </a:t>
            </a:r>
            <a:r>
              <a:rPr lang="en-GB" dirty="0"/>
              <a:t>and number of </a:t>
            </a:r>
            <a:r>
              <a:rPr lang="en-GB" dirty="0" smtClean="0"/>
              <a:t>subscribers</a:t>
            </a:r>
          </a:p>
          <a:p>
            <a:r>
              <a:rPr lang="en-GB" dirty="0" smtClean="0"/>
              <a:t>We assume that the success of a report is mainly driven by topic and age.</a:t>
            </a:r>
            <a:endParaRPr lang="en-GB" dirty="0"/>
          </a:p>
          <a:p>
            <a:pPr lvl="1"/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Textfeld 3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21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4690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 RQ </a:t>
            </a:r>
            <a:r>
              <a:rPr lang="en-GB" dirty="0" smtClean="0"/>
              <a:t>3: </a:t>
            </a:r>
            <a:r>
              <a:rPr lang="en-GB" dirty="0"/>
              <a:t>Effort </a:t>
            </a:r>
            <a:r>
              <a:rPr lang="en-GB" dirty="0" smtClean="0"/>
              <a:t>in selecting and sorting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 smtClean="0"/>
              <a:t>How much effort is invested in selecting and sorting relevant documents from nep-all?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 smtClean="0"/>
              <a:t>Two measures are used:</a:t>
            </a:r>
          </a:p>
          <a:p>
            <a:pPr marL="457200" lvl="1" indent="0" algn="ctr">
              <a:buNone/>
            </a:pPr>
            <a:r>
              <a:rPr lang="en-GB" dirty="0" smtClean="0"/>
              <a:t>Precision @N</a:t>
            </a:r>
          </a:p>
          <a:p>
            <a:pPr marL="457200" lvl="1" indent="0" algn="ctr">
              <a:buNone/>
            </a:pPr>
            <a:r>
              <a:rPr lang="en-GB" dirty="0" smtClean="0"/>
              <a:t>Relative search length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Textfeld 3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22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8170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43000"/>
          </a:xfrm>
        </p:spPr>
        <p:txBody>
          <a:bodyPr/>
          <a:lstStyle/>
          <a:p>
            <a:r>
              <a:rPr lang="en-GB" dirty="0" smtClean="0"/>
              <a:t>Precision @ 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3625857"/>
          </a:xfrm>
        </p:spPr>
        <p:txBody>
          <a:bodyPr>
            <a:normAutofit/>
          </a:bodyPr>
          <a:lstStyle/>
          <a:p>
            <a:r>
              <a:rPr lang="en-GB" sz="2600" dirty="0" smtClean="0"/>
              <a:t>How many of the top n documents from pre-sorted nep-all are selected for the issue?</a:t>
            </a:r>
          </a:p>
          <a:p>
            <a:r>
              <a:rPr lang="en-GB" sz="2600" dirty="0" smtClean="0"/>
              <a:t>N set to: 5, 10, 15, 20</a:t>
            </a:r>
          </a:p>
          <a:p>
            <a:r>
              <a:rPr lang="en-GB" sz="2600" dirty="0"/>
              <a:t>We only consider issues where issue size &gt; </a:t>
            </a:r>
            <a:r>
              <a:rPr lang="en-GB" sz="2600" dirty="0" smtClean="0"/>
              <a:t>N</a:t>
            </a:r>
          </a:p>
          <a:p>
            <a:r>
              <a:rPr lang="en-GB" sz="2600" dirty="0" smtClean="0"/>
              <a:t>A document is relevant if its index position in nep-all is &lt; N.</a:t>
            </a:r>
          </a:p>
          <a:p>
            <a:pPr marL="0" indent="0">
              <a:buNone/>
            </a:pPr>
            <a:endParaRPr lang="en-GB" sz="2600" dirty="0"/>
          </a:p>
          <a:p>
            <a:endParaRPr lang="en-GB" sz="2400" dirty="0" smtClean="0"/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endParaRPr lang="en-GB" sz="2800" dirty="0" smtClean="0"/>
          </a:p>
        </p:txBody>
      </p:sp>
      <p:pic>
        <p:nvPicPr>
          <p:cNvPr id="4" name="Bild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4869160"/>
            <a:ext cx="4824536" cy="648072"/>
          </a:xfrm>
          <a:prstGeom prst="rect">
            <a:avLst/>
          </a:prstGeom>
          <a:noFill/>
        </p:spPr>
      </p:pic>
      <p:sp>
        <p:nvSpPr>
          <p:cNvPr id="5" name="Textfeld 4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23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1212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P@ </a:t>
            </a:r>
            <a:r>
              <a:rPr lang="en-GB" dirty="0"/>
              <a:t>5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M={(D1, </a:t>
            </a:r>
            <a:r>
              <a:rPr lang="en-GB" sz="2800" b="1" dirty="0"/>
              <a:t>4</a:t>
            </a:r>
            <a:r>
              <a:rPr lang="en-GB" sz="2800" dirty="0"/>
              <a:t>), (D2, </a:t>
            </a:r>
            <a:r>
              <a:rPr lang="en-GB" sz="2800" b="1" dirty="0"/>
              <a:t>1</a:t>
            </a:r>
            <a:r>
              <a:rPr lang="en-GB" sz="2800" dirty="0"/>
              <a:t>), (D3, 7), (D4, </a:t>
            </a:r>
            <a:r>
              <a:rPr lang="en-GB" sz="2800" b="1" dirty="0"/>
              <a:t>3</a:t>
            </a:r>
            <a:r>
              <a:rPr lang="en-GB" sz="2800" dirty="0"/>
              <a:t>), (D5, 9)} </a:t>
            </a:r>
            <a:endParaRPr lang="en-GB" sz="2800" dirty="0" smtClean="0"/>
          </a:p>
          <a:p>
            <a:r>
              <a:rPr lang="en-GB" sz="2800" dirty="0" smtClean="0"/>
              <a:t>P@5 for issue </a:t>
            </a:r>
            <a:r>
              <a:rPr lang="en-GB" sz="2800" b="1" i="1" dirty="0" smtClean="0"/>
              <a:t>I</a:t>
            </a:r>
            <a:r>
              <a:rPr lang="en-GB" sz="2800" dirty="0" smtClean="0"/>
              <a:t> in report </a:t>
            </a:r>
            <a:r>
              <a:rPr lang="en-GB" sz="2800" b="1" i="1" dirty="0" smtClean="0"/>
              <a:t>J</a:t>
            </a:r>
            <a:r>
              <a:rPr lang="en-GB" sz="2800" dirty="0" smtClean="0"/>
              <a:t> = </a:t>
            </a:r>
            <a:r>
              <a:rPr lang="en-GB" sz="2800" dirty="0" smtClean="0">
                <a:latin typeface="Lucida Grande"/>
                <a:ea typeface="Lucida Grande"/>
                <a:cs typeface="Lucida Grande"/>
              </a:rPr>
              <a:t>⅗</a:t>
            </a:r>
            <a:endParaRPr lang="en-GB" sz="2800" dirty="0" smtClean="0"/>
          </a:p>
          <a:p>
            <a:r>
              <a:rPr lang="en-GB" dirty="0" smtClean="0"/>
              <a:t>Editors vary between using pre-sorted and un-sorted nep-all. </a:t>
            </a:r>
            <a:r>
              <a:rPr lang="en-GB" dirty="0" smtClean="0"/>
              <a:t>Therefore: </a:t>
            </a:r>
            <a:endParaRPr lang="en-GB" dirty="0" smtClean="0"/>
          </a:p>
          <a:p>
            <a:pPr lvl="1"/>
            <a:r>
              <a:rPr lang="en-GB" i="1" dirty="0" smtClean="0"/>
              <a:t>Only consider issues with pre-sort usage &gt; 50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Textfeld 3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24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6757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 for P@N</a:t>
            </a:r>
            <a:endParaRPr lang="en-GB" dirty="0"/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5177438"/>
              </p:ext>
            </p:extLst>
          </p:nvPr>
        </p:nvGraphicFramePr>
        <p:xfrm>
          <a:off x="457200" y="2348880"/>
          <a:ext cx="82296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Avg. P@5</a:t>
                      </a:r>
                    </a:p>
                    <a:p>
                      <a:r>
                        <a:rPr lang="en-GB" sz="2400" dirty="0" smtClean="0"/>
                        <a:t>(82 rep)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Avg. P@10 </a:t>
                      </a:r>
                    </a:p>
                    <a:p>
                      <a:r>
                        <a:rPr lang="en-GB" sz="2400" dirty="0" smtClean="0"/>
                        <a:t>(64 rep)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Avg. P@15(50rep)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Avg. P@20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 smtClean="0"/>
                        <a:t>(31 rep)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0.77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0.80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0.80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0.82</a:t>
                      </a:r>
                      <a:endParaRPr lang="en-GB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Inhaltsplatzhalter 2"/>
          <p:cNvSpPr txBox="1">
            <a:spLocks/>
          </p:cNvSpPr>
          <p:nvPr/>
        </p:nvSpPr>
        <p:spPr>
          <a:xfrm>
            <a:off x="457200" y="4005064"/>
            <a:ext cx="8229600" cy="212109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Max. </a:t>
            </a:r>
            <a:r>
              <a:rPr lang="de-DE" dirty="0" err="1" smtClean="0"/>
              <a:t>found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en-GB" dirty="0" smtClean="0"/>
              <a:t>nep</a:t>
            </a:r>
            <a:r>
              <a:rPr lang="en-GB" dirty="0"/>
              <a:t>-</a:t>
            </a:r>
            <a:r>
              <a:rPr lang="en-GB" dirty="0" err="1"/>
              <a:t>env</a:t>
            </a:r>
            <a:r>
              <a:rPr lang="en-GB" dirty="0"/>
              <a:t> (Environmental Economics) </a:t>
            </a:r>
            <a:r>
              <a:rPr lang="en-GB" dirty="0" smtClean="0"/>
              <a:t>with P@5 = 0.99</a:t>
            </a:r>
          </a:p>
          <a:p>
            <a:r>
              <a:rPr lang="de-DE" dirty="0" smtClean="0"/>
              <a:t>Min. </a:t>
            </a:r>
            <a:r>
              <a:rPr lang="de-DE" dirty="0" err="1" smtClean="0"/>
              <a:t>found</a:t>
            </a:r>
            <a:r>
              <a:rPr lang="de-DE" dirty="0" smtClean="0"/>
              <a:t> </a:t>
            </a:r>
            <a:r>
              <a:rPr lang="en-GB" dirty="0" smtClean="0"/>
              <a:t>for </a:t>
            </a:r>
            <a:r>
              <a:rPr lang="en-GB" dirty="0"/>
              <a:t>nep-</a:t>
            </a:r>
            <a:r>
              <a:rPr lang="en-GB" dirty="0" err="1"/>
              <a:t>cba</a:t>
            </a:r>
            <a:r>
              <a:rPr lang="en-GB" dirty="0"/>
              <a:t> (Central Bank) </a:t>
            </a:r>
            <a:r>
              <a:rPr lang="en-GB" dirty="0" smtClean="0"/>
              <a:t>with </a:t>
            </a:r>
            <a:r>
              <a:rPr lang="en-GB" dirty="0"/>
              <a:t>P@5 = </a:t>
            </a:r>
            <a:r>
              <a:rPr lang="en-GB" dirty="0" smtClean="0"/>
              <a:t> </a:t>
            </a:r>
            <a:r>
              <a:rPr lang="en-GB" dirty="0"/>
              <a:t>0.35</a:t>
            </a:r>
            <a:r>
              <a:rPr lang="de-DE" dirty="0"/>
              <a:t> </a:t>
            </a:r>
            <a:endParaRPr lang="en-GB" dirty="0"/>
          </a:p>
        </p:txBody>
      </p:sp>
      <p:sp>
        <p:nvSpPr>
          <p:cNvPr id="7" name="Textfeld 6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25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8080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Summarize P@N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Editors work comfortably with the </a:t>
            </a:r>
            <a:r>
              <a:rPr lang="en-GB" dirty="0" err="1"/>
              <a:t>presorting</a:t>
            </a:r>
            <a:r>
              <a:rPr lang="en-GB" dirty="0"/>
              <a:t> in nep-all. </a:t>
            </a:r>
          </a:p>
          <a:p>
            <a:r>
              <a:rPr lang="en-GB" dirty="0" smtClean="0"/>
              <a:t>The number of papers per issue has no significant influence for the precision.</a:t>
            </a:r>
            <a:r>
              <a:rPr lang="de-DE" dirty="0" smtClean="0"/>
              <a:t> </a:t>
            </a:r>
            <a:endParaRPr lang="en-GB" dirty="0"/>
          </a:p>
        </p:txBody>
      </p:sp>
      <p:sp>
        <p:nvSpPr>
          <p:cNvPr id="4" name="Textfeld 3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26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461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143000"/>
          </a:xfrm>
        </p:spPr>
        <p:txBody>
          <a:bodyPr/>
          <a:lstStyle/>
          <a:p>
            <a:r>
              <a:rPr lang="en-GB" dirty="0" smtClean="0"/>
              <a:t>Relative Search Length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625857"/>
          </a:xfrm>
        </p:spPr>
        <p:txBody>
          <a:bodyPr>
            <a:normAutofit/>
          </a:bodyPr>
          <a:lstStyle/>
          <a:p>
            <a:r>
              <a:rPr lang="en-GB" dirty="0" smtClean="0"/>
              <a:t>We know how many of the top N document from nep-all selected.</a:t>
            </a:r>
          </a:p>
          <a:p>
            <a:r>
              <a:rPr lang="en-GB" dirty="0"/>
              <a:t>To what depth do editors inspect nep-all</a:t>
            </a:r>
            <a:r>
              <a:rPr lang="en-GB" dirty="0" smtClean="0"/>
              <a:t>?</a:t>
            </a:r>
          </a:p>
          <a:p>
            <a:r>
              <a:rPr lang="en-GB" dirty="0" smtClean="0"/>
              <a:t>Ratio between the highest index position (</a:t>
            </a:r>
            <a:r>
              <a:rPr lang="en-GB" dirty="0" err="1" smtClean="0"/>
              <a:t>hin</a:t>
            </a:r>
            <a:r>
              <a:rPr lang="en-GB" dirty="0" smtClean="0"/>
              <a:t>) of the last relevant document in nep-all and the length of nep-all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pic>
        <p:nvPicPr>
          <p:cNvPr id="7" name="Bild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5517232"/>
            <a:ext cx="3024336" cy="720080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27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2259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Example RSL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Editor is given a nep-all containing 300 documents.</a:t>
            </a:r>
          </a:p>
          <a:p>
            <a:r>
              <a:rPr lang="en-GB" dirty="0"/>
              <a:t>M={(D1, 4), (D2, </a:t>
            </a:r>
            <a:r>
              <a:rPr lang="en-GB" b="1" dirty="0"/>
              <a:t>10</a:t>
            </a:r>
            <a:r>
              <a:rPr lang="en-GB" dirty="0"/>
              <a:t>), (D3, 7)} </a:t>
            </a:r>
            <a:endParaRPr lang="en-GB" dirty="0" smtClean="0"/>
          </a:p>
          <a:p>
            <a:r>
              <a:rPr lang="en-GB" dirty="0" smtClean="0"/>
              <a:t>RSL = </a:t>
            </a:r>
            <a:r>
              <a:rPr lang="en-GB" dirty="0" smtClean="0">
                <a:latin typeface="Lucida Grande"/>
                <a:ea typeface="Lucida Grande"/>
                <a:cs typeface="Lucida Grande"/>
              </a:rPr>
              <a:t>10/300</a:t>
            </a:r>
          </a:p>
          <a:p>
            <a:r>
              <a:rPr lang="en-GB" dirty="0" smtClean="0">
                <a:latin typeface="Lucida Grande"/>
                <a:ea typeface="Lucida Grande"/>
                <a:cs typeface="Lucida Grande"/>
              </a:rPr>
              <a:t>We assume that the editor has inspected nep-all to document 10.</a:t>
            </a:r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Textfeld 3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28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5060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143000"/>
          </a:xfrm>
        </p:spPr>
        <p:txBody>
          <a:bodyPr/>
          <a:lstStyle/>
          <a:p>
            <a:r>
              <a:rPr lang="en-GB" dirty="0" smtClean="0"/>
              <a:t>Relative Search Length</a:t>
            </a:r>
            <a:endParaRPr lang="en-GB" dirty="0"/>
          </a:p>
        </p:txBody>
      </p:sp>
      <p:pic>
        <p:nvPicPr>
          <p:cNvPr id="5" name="Inhaltsplatzhalt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919" y="2132856"/>
            <a:ext cx="6367265" cy="4457086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5" name="Rechteck 14"/>
          <p:cNvSpPr/>
          <p:nvPr/>
        </p:nvSpPr>
        <p:spPr>
          <a:xfrm>
            <a:off x="2843808" y="2564904"/>
            <a:ext cx="2088232" cy="72008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NEP-MAC (Macroeconomics</a:t>
            </a:r>
            <a:r>
              <a:rPr lang="en-GB" dirty="0" smtClean="0"/>
              <a:t>)</a:t>
            </a:r>
          </a:p>
          <a:p>
            <a:pPr algn="ctr"/>
            <a:r>
              <a:rPr lang="en-GB" dirty="0" smtClean="0"/>
              <a:t>RSL = 0.35</a:t>
            </a:r>
            <a:endParaRPr lang="en-GB" dirty="0"/>
          </a:p>
        </p:txBody>
      </p:sp>
      <p:sp>
        <p:nvSpPr>
          <p:cNvPr id="16" name="Rechteck 15"/>
          <p:cNvSpPr/>
          <p:nvPr/>
        </p:nvSpPr>
        <p:spPr>
          <a:xfrm>
            <a:off x="4932040" y="3861048"/>
            <a:ext cx="2448272" cy="79208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NEP-SPO </a:t>
            </a:r>
          </a:p>
          <a:p>
            <a:pPr algn="ctr"/>
            <a:r>
              <a:rPr lang="en-GB" dirty="0"/>
              <a:t>(Sports and Economics</a:t>
            </a:r>
            <a:r>
              <a:rPr lang="en-GB" dirty="0" smtClean="0"/>
              <a:t>)</a:t>
            </a:r>
          </a:p>
          <a:p>
            <a:pPr algn="ctr"/>
            <a:r>
              <a:rPr lang="en-GB" dirty="0" smtClean="0"/>
              <a:t>RSL = 0.01</a:t>
            </a:r>
            <a:endParaRPr lang="en-GB" dirty="0"/>
          </a:p>
        </p:txBody>
      </p:sp>
      <p:cxnSp>
        <p:nvCxnSpPr>
          <p:cNvPr id="18" name="Gerade Verbindung mit Pfeil 17"/>
          <p:cNvCxnSpPr>
            <a:stCxn id="15" idx="1"/>
          </p:cNvCxnSpPr>
          <p:nvPr/>
        </p:nvCxnSpPr>
        <p:spPr>
          <a:xfrm flipH="1" flipV="1">
            <a:off x="2339752" y="2420888"/>
            <a:ext cx="504056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/>
          <p:cNvCxnSpPr/>
          <p:nvPr/>
        </p:nvCxnSpPr>
        <p:spPr>
          <a:xfrm>
            <a:off x="6228184" y="4653136"/>
            <a:ext cx="1152128" cy="9361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hteck 22"/>
          <p:cNvSpPr/>
          <p:nvPr/>
        </p:nvSpPr>
        <p:spPr>
          <a:xfrm>
            <a:off x="2843808" y="3501008"/>
            <a:ext cx="1512168" cy="50405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Avg. RSL = 0.08 </a:t>
            </a:r>
            <a:endParaRPr lang="en-GB" dirty="0"/>
          </a:p>
        </p:txBody>
      </p:sp>
      <p:cxnSp>
        <p:nvCxnSpPr>
          <p:cNvPr id="24" name="Gerade Verbindung mit Pfeil 23"/>
          <p:cNvCxnSpPr/>
          <p:nvPr/>
        </p:nvCxnSpPr>
        <p:spPr>
          <a:xfrm>
            <a:off x="3635896" y="4005064"/>
            <a:ext cx="1224136" cy="8640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29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8371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Motivation</a:t>
            </a:r>
            <a:endParaRPr lang="en-GB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1"/>
          </p:nvPr>
        </p:nvSpPr>
        <p:spPr>
          <a:xfrm>
            <a:off x="457200" y="2420888"/>
            <a:ext cx="5770984" cy="3625857"/>
          </a:xfrm>
        </p:spPr>
        <p:txBody>
          <a:bodyPr/>
          <a:lstStyle/>
          <a:p>
            <a:r>
              <a:rPr lang="en-GB" dirty="0" smtClean="0"/>
              <a:t>Thomas </a:t>
            </a:r>
            <a:r>
              <a:rPr lang="en-GB" dirty="0" err="1" smtClean="0"/>
              <a:t>Krichel</a:t>
            </a:r>
            <a:r>
              <a:rPr lang="en-GB" dirty="0" smtClean="0"/>
              <a:t>, the founder of </a:t>
            </a:r>
            <a:r>
              <a:rPr lang="en-GB" dirty="0" err="1" smtClean="0"/>
              <a:t>RePEc</a:t>
            </a:r>
            <a:r>
              <a:rPr lang="en-GB" dirty="0" smtClean="0"/>
              <a:t>, visited GESIS – Cologne in Oct. 2014</a:t>
            </a:r>
          </a:p>
          <a:p>
            <a:r>
              <a:rPr lang="en-GB" dirty="0" smtClean="0"/>
              <a:t>Sharing his Russian souvenir</a:t>
            </a:r>
          </a:p>
          <a:p>
            <a:r>
              <a:rPr lang="en-GB" dirty="0" smtClean="0"/>
              <a:t>~</a:t>
            </a:r>
            <a:r>
              <a:rPr lang="en-GB" dirty="0" smtClean="0"/>
              <a:t>100 GB of XML log files </a:t>
            </a:r>
          </a:p>
        </p:txBody>
      </p:sp>
      <p:pic>
        <p:nvPicPr>
          <p:cNvPr id="4" name="Bild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2694" y="2060848"/>
            <a:ext cx="2016224" cy="2016224"/>
          </a:xfrm>
          <a:prstGeom prst="rect">
            <a:avLst/>
          </a:prstGeom>
        </p:spPr>
      </p:pic>
      <p:pic>
        <p:nvPicPr>
          <p:cNvPr id="8" name="Bild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2694" y="4437112"/>
            <a:ext cx="2248769" cy="1505698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3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7782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Summarize </a:t>
            </a:r>
            <a:r>
              <a:rPr lang="en-GB" dirty="0" smtClean="0"/>
              <a:t>RSL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relative search length is comparable low with 0.08 </a:t>
            </a:r>
            <a:endParaRPr lang="en-GB" dirty="0" smtClean="0"/>
          </a:p>
          <a:p>
            <a:r>
              <a:rPr lang="en-GB" dirty="0" smtClean="0"/>
              <a:t>Editors </a:t>
            </a:r>
            <a:r>
              <a:rPr lang="en-GB" dirty="0"/>
              <a:t>select papers from the very upper part of nep-</a:t>
            </a:r>
            <a:r>
              <a:rPr lang="en-GB" dirty="0" smtClean="0"/>
              <a:t>all.</a:t>
            </a:r>
          </a:p>
          <a:p>
            <a:endParaRPr lang="en-GB" dirty="0"/>
          </a:p>
        </p:txBody>
      </p:sp>
      <p:sp>
        <p:nvSpPr>
          <p:cNvPr id="4" name="Textfeld 3"/>
          <p:cNvSpPr txBox="1"/>
          <p:nvPr/>
        </p:nvSpPr>
        <p:spPr>
          <a:xfrm>
            <a:off x="7740352" y="683404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30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9272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Focused on observable system features</a:t>
            </a:r>
          </a:p>
          <a:p>
            <a:pPr lvl="1"/>
            <a:r>
              <a:rPr lang="en-GB" dirty="0" smtClean="0"/>
              <a:t>Editing time</a:t>
            </a:r>
          </a:p>
          <a:p>
            <a:pPr lvl="1"/>
            <a:r>
              <a:rPr lang="en-GB" dirty="0" smtClean="0"/>
              <a:t>Influences on report success</a:t>
            </a:r>
          </a:p>
          <a:p>
            <a:pPr lvl="1"/>
            <a:r>
              <a:rPr lang="en-GB" dirty="0" smtClean="0"/>
              <a:t>Effort in creating an </a:t>
            </a:r>
            <a:r>
              <a:rPr lang="en-GB" dirty="0" smtClean="0"/>
              <a:t>issue</a:t>
            </a:r>
          </a:p>
          <a:p>
            <a:r>
              <a:rPr lang="en-GB" dirty="0" smtClean="0"/>
              <a:t>Summarize: The system supports the editor well in creating an issue</a:t>
            </a:r>
            <a:endParaRPr lang="en-GB" dirty="0" smtClean="0"/>
          </a:p>
          <a:p>
            <a:r>
              <a:rPr lang="en-GB" dirty="0" smtClean="0"/>
              <a:t>A complete view requires a more user</a:t>
            </a:r>
            <a:r>
              <a:rPr lang="en-GB" dirty="0" smtClean="0"/>
              <a:t>-centred </a:t>
            </a:r>
            <a:r>
              <a:rPr lang="en-GB" dirty="0" smtClean="0"/>
              <a:t>observation.</a:t>
            </a:r>
          </a:p>
          <a:p>
            <a:r>
              <a:rPr lang="en-GB" dirty="0" smtClean="0"/>
              <a:t>Future work:</a:t>
            </a:r>
          </a:p>
          <a:p>
            <a:pPr lvl="1"/>
            <a:r>
              <a:rPr lang="en-GB" dirty="0" smtClean="0"/>
              <a:t>Why and under what conditions is a document relevant? 	</a:t>
            </a:r>
          </a:p>
          <a:p>
            <a:r>
              <a:rPr lang="en-GB" dirty="0" smtClean="0"/>
              <a:t>NEP provides </a:t>
            </a:r>
            <a:r>
              <a:rPr lang="en-GB" dirty="0"/>
              <a:t>many opportunities for further research on data that is relatively easily available. </a:t>
            </a:r>
            <a:endParaRPr lang="en-GB" dirty="0" smtClean="0"/>
          </a:p>
        </p:txBody>
      </p:sp>
      <p:sp>
        <p:nvSpPr>
          <p:cNvPr id="4" name="Textfeld 3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31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9060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 smtClean="0"/>
              <a:t>Thank you!</a:t>
            </a:r>
          </a:p>
          <a:p>
            <a:pPr marL="0" indent="0" algn="ctr">
              <a:buNone/>
            </a:pPr>
            <a:endParaRPr lang="en-GB" sz="4000" dirty="0" smtClean="0"/>
          </a:p>
          <a:p>
            <a:pPr marL="0" indent="0" algn="ctr">
              <a:buNone/>
            </a:pPr>
            <a:r>
              <a:rPr lang="en-GB" sz="4000" dirty="0" smtClean="0"/>
              <a:t>Questions?</a:t>
            </a:r>
            <a:endParaRPr lang="en-GB" sz="4000" dirty="0" smtClean="0"/>
          </a:p>
        </p:txBody>
      </p:sp>
    </p:spTree>
    <p:extLst>
      <p:ext uri="{BB962C8B-B14F-4D97-AF65-F5344CB8AC3E}">
        <p14:creationId xmlns:p14="http://schemas.microsoft.com/office/powerpoint/2010/main" val="4044621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73832"/>
            <a:ext cx="8229600" cy="1143000"/>
          </a:xfrm>
        </p:spPr>
        <p:txBody>
          <a:bodyPr/>
          <a:lstStyle/>
          <a:p>
            <a:r>
              <a:rPr lang="en-GB" dirty="0" smtClean="0"/>
              <a:t>1. Introduction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62500" lnSpcReduction="20000"/>
          </a:bodyPr>
          <a:lstStyle/>
          <a:p>
            <a:r>
              <a:rPr lang="en-GB" sz="3500" dirty="0" smtClean="0"/>
              <a:t>Current awareness in digital libraries</a:t>
            </a:r>
          </a:p>
          <a:p>
            <a:pPr lvl="1"/>
            <a:r>
              <a:rPr lang="en-GB" sz="3500" dirty="0" smtClean="0"/>
              <a:t>To inform users / subscribers  about new / relevant acquisitions </a:t>
            </a:r>
            <a:r>
              <a:rPr lang="en-GB" sz="3500" dirty="0"/>
              <a:t>in their </a:t>
            </a:r>
            <a:r>
              <a:rPr lang="en-GB" sz="3500" dirty="0" smtClean="0"/>
              <a:t>libraries [1]. </a:t>
            </a:r>
            <a:endParaRPr lang="en-GB" sz="3900" dirty="0" smtClean="0"/>
          </a:p>
          <a:p>
            <a:r>
              <a:rPr lang="en-GB" sz="3500" dirty="0" smtClean="0"/>
              <a:t>Current awareness services allow subscribers to keep up to date with new additions in a certain area of research.</a:t>
            </a:r>
          </a:p>
          <a:p>
            <a:r>
              <a:rPr lang="en-GB" sz="3500" dirty="0" smtClean="0"/>
              <a:t>Selection of relevant documents can be done (semi-)automatically or manually.</a:t>
            </a:r>
          </a:p>
          <a:p>
            <a:r>
              <a:rPr lang="en-GB" sz="3500" dirty="0" smtClean="0"/>
              <a:t>For this work we focus </a:t>
            </a:r>
            <a:r>
              <a:rPr lang="en-GB" sz="3500" dirty="0"/>
              <a:t>on the intellectual editing process </a:t>
            </a:r>
            <a:r>
              <a:rPr lang="en-GB" sz="3500" dirty="0" smtClean="0"/>
              <a:t>	</a:t>
            </a:r>
            <a:endParaRPr lang="en-GB" sz="3500" dirty="0"/>
          </a:p>
          <a:p>
            <a:r>
              <a:rPr lang="en-GB" sz="3500" dirty="0" smtClean="0"/>
              <a:t>Aim of this work</a:t>
            </a:r>
            <a:r>
              <a:rPr lang="en-GB" sz="3500" dirty="0" smtClean="0"/>
              <a:t>:</a:t>
            </a:r>
          </a:p>
          <a:p>
            <a:pPr marL="0" indent="0">
              <a:buNone/>
            </a:pPr>
            <a:endParaRPr lang="en-GB" sz="3500" dirty="0" smtClean="0"/>
          </a:p>
          <a:p>
            <a:pPr marL="457200" lvl="1" indent="0" algn="ctr">
              <a:buNone/>
            </a:pPr>
            <a:r>
              <a:rPr lang="en-GB" sz="3800" b="1" dirty="0" smtClean="0"/>
              <a:t>How do editors work when creating a subject specific report in Digital Libraries (DL)?</a:t>
            </a:r>
            <a:endParaRPr lang="en-GB" sz="38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4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2706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143000"/>
          </a:xfrm>
        </p:spPr>
        <p:txBody>
          <a:bodyPr/>
          <a:lstStyle/>
          <a:p>
            <a:r>
              <a:rPr lang="en-GB" dirty="0" smtClean="0"/>
              <a:t>2. Use </a:t>
            </a:r>
            <a:r>
              <a:rPr lang="en-GB" dirty="0" smtClean="0"/>
              <a:t>case: </a:t>
            </a:r>
            <a:r>
              <a:rPr lang="en-GB" dirty="0" err="1" smtClean="0"/>
              <a:t>RePEc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625857"/>
          </a:xfrm>
        </p:spPr>
        <p:txBody>
          <a:bodyPr>
            <a:normAutofit lnSpcReduction="10000"/>
          </a:bodyPr>
          <a:lstStyle/>
          <a:p>
            <a:r>
              <a:rPr lang="en-GB" dirty="0" err="1" smtClean="0"/>
              <a:t>RePEc</a:t>
            </a:r>
            <a:r>
              <a:rPr lang="en-GB" dirty="0"/>
              <a:t> (Research Papers in Economics) </a:t>
            </a:r>
            <a:r>
              <a:rPr lang="en-GB" dirty="0" smtClean="0"/>
              <a:t>is a DL for working papers in economics research.</a:t>
            </a:r>
          </a:p>
          <a:p>
            <a:r>
              <a:rPr lang="en-GB" dirty="0" smtClean="0"/>
              <a:t>Covers metadata for working papers and journal articles.</a:t>
            </a:r>
          </a:p>
          <a:p>
            <a:r>
              <a:rPr lang="en-GB" dirty="0" smtClean="0"/>
              <a:t>Usually document metadata contains links to full texts</a:t>
            </a:r>
          </a:p>
          <a:p>
            <a:endParaRPr lang="en-GB" dirty="0"/>
          </a:p>
        </p:txBody>
      </p:sp>
      <p:sp>
        <p:nvSpPr>
          <p:cNvPr id="4" name="Textfeld 3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5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4435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143000"/>
          </a:xfrm>
        </p:spPr>
        <p:txBody>
          <a:bodyPr/>
          <a:lstStyle/>
          <a:p>
            <a:r>
              <a:rPr lang="en-GB" dirty="0" smtClean="0"/>
              <a:t>2. </a:t>
            </a:r>
            <a:r>
              <a:rPr lang="en-GB" dirty="0" err="1" smtClean="0"/>
              <a:t>RePEc</a:t>
            </a:r>
            <a:r>
              <a:rPr lang="en-GB" dirty="0" smtClean="0"/>
              <a:t> </a:t>
            </a:r>
            <a:r>
              <a:rPr lang="en-GB" dirty="0" smtClean="0"/>
              <a:t>statistics</a:t>
            </a:r>
            <a:endParaRPr lang="en-GB" dirty="0"/>
          </a:p>
        </p:txBody>
      </p:sp>
      <p:pic>
        <p:nvPicPr>
          <p:cNvPr id="12" name="Inhaltsplatzhalter 11" descr="repec_stat.eps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439" r="-29439"/>
          <a:stretch>
            <a:fillRect/>
          </a:stretch>
        </p:blipFill>
        <p:spPr>
          <a:xfrm>
            <a:off x="395536" y="3176577"/>
            <a:ext cx="8335257" cy="3672408"/>
          </a:xfrm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13" name="Tabel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787340"/>
              </p:ext>
            </p:extLst>
          </p:nvPr>
        </p:nvGraphicFramePr>
        <p:xfrm>
          <a:off x="683568" y="1988840"/>
          <a:ext cx="8208910" cy="10109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641782"/>
                <a:gridCol w="1641782"/>
                <a:gridCol w="1641782"/>
                <a:gridCol w="1641782"/>
                <a:gridCol w="164178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Contr.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Archives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Documents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Full text Documents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err="1" smtClean="0"/>
                        <a:t>Regist</a:t>
                      </a:r>
                      <a:r>
                        <a:rPr lang="en-GB" dirty="0" smtClean="0"/>
                        <a:t>. Authors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Abstract views</a:t>
                      </a:r>
                    </a:p>
                    <a:p>
                      <a:pPr algn="ctr"/>
                      <a:r>
                        <a:rPr lang="en-GB" dirty="0" smtClean="0"/>
                        <a:t>(April 2015)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~</a:t>
                      </a:r>
                      <a:r>
                        <a:rPr lang="en-GB" dirty="0" smtClean="0"/>
                        <a:t>1,700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1.77 </a:t>
                      </a:r>
                      <a:r>
                        <a:rPr lang="en-GB" dirty="0" err="1" smtClean="0"/>
                        <a:t>mio</a:t>
                      </a:r>
                      <a:endParaRPr lang="en-GB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1.63 </a:t>
                      </a:r>
                      <a:r>
                        <a:rPr lang="en-GB" dirty="0" err="1" smtClean="0"/>
                        <a:t>mio</a:t>
                      </a:r>
                      <a:endParaRPr lang="en-GB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~45,000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&gt;</a:t>
                      </a:r>
                      <a:r>
                        <a:rPr lang="en-GB" dirty="0" smtClean="0"/>
                        <a:t>2 </a:t>
                      </a:r>
                      <a:r>
                        <a:rPr lang="en-GB" dirty="0" err="1" smtClean="0"/>
                        <a:t>mio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6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7546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2. Current </a:t>
            </a:r>
            <a:r>
              <a:rPr lang="en-GB" dirty="0"/>
              <a:t>awareness service NEP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sz="2200" dirty="0" smtClean="0"/>
              <a:t>NEP (</a:t>
            </a:r>
            <a:r>
              <a:rPr lang="en-GB" sz="2200" dirty="0"/>
              <a:t>New Economics Papers</a:t>
            </a:r>
            <a:r>
              <a:rPr lang="en-GB" sz="2200" dirty="0" smtClean="0"/>
              <a:t>) is a current awareness service for new additions in </a:t>
            </a:r>
            <a:r>
              <a:rPr lang="en-GB" sz="2200" dirty="0" err="1" smtClean="0"/>
              <a:t>RePEc</a:t>
            </a:r>
            <a:r>
              <a:rPr lang="en-GB" sz="2200" dirty="0" smtClean="0"/>
              <a:t>.</a:t>
            </a:r>
          </a:p>
          <a:p>
            <a:r>
              <a:rPr lang="en-GB" sz="2200" dirty="0" smtClean="0"/>
              <a:t>NEP covers subject specific </a:t>
            </a:r>
            <a:r>
              <a:rPr lang="en-GB" sz="2200" b="1" dirty="0" smtClean="0"/>
              <a:t>reports </a:t>
            </a:r>
            <a:r>
              <a:rPr lang="en-GB" sz="2200" dirty="0" smtClean="0"/>
              <a:t>from over 90 specific fields. </a:t>
            </a:r>
          </a:p>
          <a:p>
            <a:pPr lvl="1"/>
            <a:r>
              <a:rPr lang="en-GB" sz="2200" dirty="0"/>
              <a:t>Business, Economic and Financial </a:t>
            </a:r>
            <a:r>
              <a:rPr lang="en-GB" sz="2200" dirty="0" smtClean="0"/>
              <a:t>History</a:t>
            </a:r>
          </a:p>
          <a:p>
            <a:pPr lvl="1"/>
            <a:r>
              <a:rPr lang="en-GB" sz="2200" dirty="0"/>
              <a:t>Public </a:t>
            </a:r>
            <a:r>
              <a:rPr lang="en-GB" sz="2200" dirty="0" smtClean="0"/>
              <a:t>Economics</a:t>
            </a:r>
          </a:p>
          <a:p>
            <a:pPr lvl="1"/>
            <a:r>
              <a:rPr lang="en-GB" sz="2200" dirty="0"/>
              <a:t>Social Norms and Social Capital</a:t>
            </a:r>
          </a:p>
          <a:p>
            <a:r>
              <a:rPr lang="en-GB" sz="2200" b="1" dirty="0" smtClean="0"/>
              <a:t>Issues</a:t>
            </a:r>
            <a:r>
              <a:rPr lang="en-GB" sz="2200" dirty="0" smtClean="0"/>
              <a:t> are sent to subscribers via E-Mail, RSS and Twitter </a:t>
            </a:r>
          </a:p>
          <a:p>
            <a:r>
              <a:rPr lang="en-GB" sz="2200" dirty="0" smtClean="0"/>
              <a:t>Reports to new additions are generated by subject specific editors.</a:t>
            </a:r>
          </a:p>
          <a:p>
            <a:r>
              <a:rPr lang="en-GB" sz="2200" dirty="0" smtClean="0"/>
              <a:t>Relevant document selection is done manually by the editor!</a:t>
            </a:r>
          </a:p>
          <a:p>
            <a:endParaRPr lang="en-GB" sz="2200" dirty="0" smtClean="0"/>
          </a:p>
          <a:p>
            <a:endParaRPr lang="en-GB" sz="2200" dirty="0" smtClean="0"/>
          </a:p>
          <a:p>
            <a:endParaRPr lang="en-GB" sz="2200" dirty="0" smtClean="0"/>
          </a:p>
          <a:p>
            <a:endParaRPr lang="en-GB" sz="2200" dirty="0"/>
          </a:p>
        </p:txBody>
      </p:sp>
      <p:sp>
        <p:nvSpPr>
          <p:cNvPr id="4" name="Textfeld 3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7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06525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179512" y="4653136"/>
            <a:ext cx="1152128" cy="57606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Nep-</a:t>
            </a:r>
            <a:r>
              <a:rPr lang="en-GB" dirty="0" err="1" smtClean="0"/>
              <a:t>acc</a:t>
            </a:r>
            <a:endParaRPr lang="en-GB" dirty="0"/>
          </a:p>
        </p:txBody>
      </p:sp>
      <p:sp>
        <p:nvSpPr>
          <p:cNvPr id="7" name="Abgerundetes Rechteck 6"/>
          <p:cNvSpPr/>
          <p:nvPr/>
        </p:nvSpPr>
        <p:spPr>
          <a:xfrm>
            <a:off x="2195736" y="4653136"/>
            <a:ext cx="1296144" cy="57606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Nep-</a:t>
            </a:r>
            <a:r>
              <a:rPr lang="en-GB" dirty="0" err="1" smtClean="0"/>
              <a:t>afr</a:t>
            </a:r>
            <a:endParaRPr lang="en-GB" dirty="0"/>
          </a:p>
        </p:txBody>
      </p:sp>
      <p:sp>
        <p:nvSpPr>
          <p:cNvPr id="10" name="Oval 9"/>
          <p:cNvSpPr/>
          <p:nvPr/>
        </p:nvSpPr>
        <p:spPr>
          <a:xfrm>
            <a:off x="4067944" y="5085184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4355976" y="5085184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4644008" y="5085184"/>
            <a:ext cx="144016" cy="1440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Abgerundetes Rechteck 13"/>
          <p:cNvSpPr/>
          <p:nvPr/>
        </p:nvSpPr>
        <p:spPr>
          <a:xfrm>
            <a:off x="3851920" y="1340768"/>
            <a:ext cx="1296144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Nep-all</a:t>
            </a:r>
            <a:endParaRPr lang="en-GB" dirty="0"/>
          </a:p>
        </p:txBody>
      </p:sp>
      <p:pic>
        <p:nvPicPr>
          <p:cNvPr id="15" name="Bild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573" y="2949848"/>
            <a:ext cx="1037059" cy="961008"/>
          </a:xfrm>
          <a:prstGeom prst="rect">
            <a:avLst/>
          </a:prstGeom>
        </p:spPr>
      </p:pic>
      <p:pic>
        <p:nvPicPr>
          <p:cNvPr id="17" name="Bild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0805" y="2948424"/>
            <a:ext cx="1037059" cy="961008"/>
          </a:xfrm>
          <a:prstGeom prst="rect">
            <a:avLst/>
          </a:prstGeom>
        </p:spPr>
      </p:pic>
      <p:pic>
        <p:nvPicPr>
          <p:cNvPr id="19" name="Bild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2080" y="2948424"/>
            <a:ext cx="1037059" cy="961008"/>
          </a:xfrm>
          <a:prstGeom prst="rect">
            <a:avLst/>
          </a:prstGeom>
        </p:spPr>
      </p:pic>
      <p:pic>
        <p:nvPicPr>
          <p:cNvPr id="20" name="Bild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9259" y="2948424"/>
            <a:ext cx="1037059" cy="961008"/>
          </a:xfrm>
          <a:prstGeom prst="rect">
            <a:avLst/>
          </a:prstGeom>
        </p:spPr>
      </p:pic>
      <p:pic>
        <p:nvPicPr>
          <p:cNvPr id="3" name="Bild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295" y="5805264"/>
            <a:ext cx="1245353" cy="936104"/>
          </a:xfrm>
          <a:prstGeom prst="rect">
            <a:avLst/>
          </a:prstGeom>
        </p:spPr>
      </p:pic>
      <p:pic>
        <p:nvPicPr>
          <p:cNvPr id="21" name="Bild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744" y="5805264"/>
            <a:ext cx="1245353" cy="936104"/>
          </a:xfrm>
          <a:prstGeom prst="rect">
            <a:avLst/>
          </a:prstGeom>
        </p:spPr>
      </p:pic>
      <p:pic>
        <p:nvPicPr>
          <p:cNvPr id="23" name="Bild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2080" y="5805264"/>
            <a:ext cx="1245353" cy="936104"/>
          </a:xfrm>
          <a:prstGeom prst="rect">
            <a:avLst/>
          </a:prstGeom>
        </p:spPr>
      </p:pic>
      <p:pic>
        <p:nvPicPr>
          <p:cNvPr id="24" name="Bild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8304" y="5733256"/>
            <a:ext cx="1245353" cy="936104"/>
          </a:xfrm>
          <a:prstGeom prst="rect">
            <a:avLst/>
          </a:prstGeom>
        </p:spPr>
      </p:pic>
      <p:sp>
        <p:nvSpPr>
          <p:cNvPr id="26" name="Abgerundetes Rechteck 25"/>
          <p:cNvSpPr/>
          <p:nvPr/>
        </p:nvSpPr>
        <p:spPr>
          <a:xfrm>
            <a:off x="6084168" y="1052736"/>
            <a:ext cx="3024336" cy="129614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/>
              <a:buChar char="•"/>
            </a:pPr>
            <a:r>
              <a:rPr lang="en-GB" dirty="0" smtClean="0"/>
              <a:t>Contains </a:t>
            </a:r>
            <a:r>
              <a:rPr lang="en-GB" dirty="0" smtClean="0"/>
              <a:t>all new </a:t>
            </a:r>
            <a:r>
              <a:rPr lang="en-GB" dirty="0" err="1" smtClean="0"/>
              <a:t>RePEc</a:t>
            </a:r>
            <a:r>
              <a:rPr lang="en-GB" smtClean="0"/>
              <a:t> docs</a:t>
            </a:r>
            <a:endParaRPr lang="en-GB" dirty="0" smtClean="0"/>
          </a:p>
          <a:p>
            <a:pPr marL="285750" indent="-285750">
              <a:buFont typeface="Arial"/>
              <a:buChar char="•"/>
            </a:pPr>
            <a:r>
              <a:rPr lang="en-GB" dirty="0" smtClean="0"/>
              <a:t>Created </a:t>
            </a:r>
            <a:r>
              <a:rPr lang="en-GB" dirty="0" smtClean="0"/>
              <a:t>roughly on weekly base</a:t>
            </a:r>
            <a:endParaRPr lang="en-GB" dirty="0" smtClean="0"/>
          </a:p>
          <a:p>
            <a:pPr marL="285750" indent="-285750">
              <a:buFont typeface="Arial"/>
              <a:buChar char="•"/>
            </a:pPr>
            <a:r>
              <a:rPr lang="en-GB" dirty="0" smtClean="0"/>
              <a:t>Contains avg. 488 doc </a:t>
            </a:r>
            <a:endParaRPr lang="en-GB" dirty="0"/>
          </a:p>
        </p:txBody>
      </p:sp>
      <p:cxnSp>
        <p:nvCxnSpPr>
          <p:cNvPr id="28" name="Gerade Verbindung 27"/>
          <p:cNvCxnSpPr>
            <a:stCxn id="14" idx="3"/>
            <a:endCxn id="26" idx="1"/>
          </p:cNvCxnSpPr>
          <p:nvPr/>
        </p:nvCxnSpPr>
        <p:spPr>
          <a:xfrm flipV="1">
            <a:off x="5148064" y="1700808"/>
            <a:ext cx="936104" cy="971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>
            <a:stCxn id="14" idx="2"/>
            <a:endCxn id="15" idx="0"/>
          </p:cNvCxnSpPr>
          <p:nvPr/>
        </p:nvCxnSpPr>
        <p:spPr>
          <a:xfrm flipH="1">
            <a:off x="741103" y="2255168"/>
            <a:ext cx="3758889" cy="6946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>
            <a:stCxn id="14" idx="2"/>
            <a:endCxn id="17" idx="0"/>
          </p:cNvCxnSpPr>
          <p:nvPr/>
        </p:nvCxnSpPr>
        <p:spPr>
          <a:xfrm flipH="1">
            <a:off x="2829335" y="2255168"/>
            <a:ext cx="1670657" cy="693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feld 39"/>
          <p:cNvSpPr txBox="1"/>
          <p:nvPr/>
        </p:nvSpPr>
        <p:spPr>
          <a:xfrm rot="20996169">
            <a:off x="1520432" y="2268301"/>
            <a:ext cx="942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Notified</a:t>
            </a:r>
            <a:endParaRPr lang="en-GB" dirty="0"/>
          </a:p>
        </p:txBody>
      </p:sp>
      <p:sp>
        <p:nvSpPr>
          <p:cNvPr id="43" name="Textfeld 42"/>
          <p:cNvSpPr txBox="1"/>
          <p:nvPr/>
        </p:nvSpPr>
        <p:spPr>
          <a:xfrm rot="1713899">
            <a:off x="5323028" y="2551688"/>
            <a:ext cx="942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Notified</a:t>
            </a:r>
            <a:endParaRPr lang="en-GB" dirty="0"/>
          </a:p>
        </p:txBody>
      </p:sp>
      <p:sp>
        <p:nvSpPr>
          <p:cNvPr id="44" name="Textfeld 43"/>
          <p:cNvSpPr txBox="1"/>
          <p:nvPr/>
        </p:nvSpPr>
        <p:spPr>
          <a:xfrm rot="611025">
            <a:off x="6541444" y="2335049"/>
            <a:ext cx="942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Notified</a:t>
            </a:r>
            <a:endParaRPr lang="en-GB" dirty="0"/>
          </a:p>
        </p:txBody>
      </p:sp>
      <p:sp>
        <p:nvSpPr>
          <p:cNvPr id="49" name="Textfeld 48"/>
          <p:cNvSpPr txBox="1"/>
          <p:nvPr/>
        </p:nvSpPr>
        <p:spPr>
          <a:xfrm>
            <a:off x="827584" y="4077072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Selects</a:t>
            </a:r>
            <a:endParaRPr lang="en-GB" dirty="0"/>
          </a:p>
        </p:txBody>
      </p:sp>
      <p:cxnSp>
        <p:nvCxnSpPr>
          <p:cNvPr id="56" name="Gerade Verbindung mit Pfeil 55"/>
          <p:cNvCxnSpPr>
            <a:stCxn id="14" idx="2"/>
            <a:endCxn id="19" idx="0"/>
          </p:cNvCxnSpPr>
          <p:nvPr/>
        </p:nvCxnSpPr>
        <p:spPr>
          <a:xfrm>
            <a:off x="4499992" y="2255168"/>
            <a:ext cx="1310618" cy="693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Gerade Verbindung mit Pfeil 58"/>
          <p:cNvCxnSpPr>
            <a:stCxn id="14" idx="2"/>
            <a:endCxn id="20" idx="0"/>
          </p:cNvCxnSpPr>
          <p:nvPr/>
        </p:nvCxnSpPr>
        <p:spPr>
          <a:xfrm>
            <a:off x="4499992" y="2255168"/>
            <a:ext cx="3427797" cy="693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feld 59"/>
          <p:cNvSpPr txBox="1"/>
          <p:nvPr/>
        </p:nvSpPr>
        <p:spPr>
          <a:xfrm rot="20996169">
            <a:off x="2508789" y="2476121"/>
            <a:ext cx="942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Notified</a:t>
            </a:r>
            <a:endParaRPr lang="en-GB" dirty="0"/>
          </a:p>
        </p:txBody>
      </p:sp>
      <p:sp>
        <p:nvSpPr>
          <p:cNvPr id="61" name="Abgerundetes Rechteck 60"/>
          <p:cNvSpPr/>
          <p:nvPr/>
        </p:nvSpPr>
        <p:spPr>
          <a:xfrm>
            <a:off x="5176384" y="4653136"/>
            <a:ext cx="1296144" cy="57606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Nep-</a:t>
            </a:r>
            <a:r>
              <a:rPr lang="en-GB" dirty="0" err="1" smtClean="0"/>
              <a:t>upt</a:t>
            </a:r>
            <a:endParaRPr lang="en-GB" dirty="0"/>
          </a:p>
        </p:txBody>
      </p:sp>
      <p:sp>
        <p:nvSpPr>
          <p:cNvPr id="62" name="Abgerundetes Rechteck 61"/>
          <p:cNvSpPr/>
          <p:nvPr/>
        </p:nvSpPr>
        <p:spPr>
          <a:xfrm>
            <a:off x="7264616" y="4653136"/>
            <a:ext cx="1296144" cy="57606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Nep-</a:t>
            </a:r>
            <a:r>
              <a:rPr lang="en-GB" dirty="0" err="1" smtClean="0"/>
              <a:t>ure</a:t>
            </a:r>
            <a:endParaRPr lang="en-GB" dirty="0"/>
          </a:p>
        </p:txBody>
      </p:sp>
      <p:cxnSp>
        <p:nvCxnSpPr>
          <p:cNvPr id="64" name="Gerade Verbindung mit Pfeil 63"/>
          <p:cNvCxnSpPr>
            <a:stCxn id="15" idx="2"/>
            <a:endCxn id="6" idx="0"/>
          </p:cNvCxnSpPr>
          <p:nvPr/>
        </p:nvCxnSpPr>
        <p:spPr>
          <a:xfrm>
            <a:off x="741103" y="3910856"/>
            <a:ext cx="14473" cy="7422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feld 64"/>
          <p:cNvSpPr txBox="1"/>
          <p:nvPr/>
        </p:nvSpPr>
        <p:spPr>
          <a:xfrm>
            <a:off x="2915816" y="4077072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Selects</a:t>
            </a:r>
            <a:endParaRPr lang="en-GB" dirty="0"/>
          </a:p>
        </p:txBody>
      </p:sp>
      <p:cxnSp>
        <p:nvCxnSpPr>
          <p:cNvPr id="66" name="Gerade Verbindung mit Pfeil 65"/>
          <p:cNvCxnSpPr/>
          <p:nvPr/>
        </p:nvCxnSpPr>
        <p:spPr>
          <a:xfrm>
            <a:off x="2829335" y="3910856"/>
            <a:ext cx="14473" cy="7422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feld 66"/>
          <p:cNvSpPr txBox="1"/>
          <p:nvPr/>
        </p:nvSpPr>
        <p:spPr>
          <a:xfrm>
            <a:off x="5940152" y="4077072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Selects</a:t>
            </a:r>
            <a:endParaRPr lang="en-GB" dirty="0"/>
          </a:p>
        </p:txBody>
      </p:sp>
      <p:cxnSp>
        <p:nvCxnSpPr>
          <p:cNvPr id="68" name="Gerade Verbindung mit Pfeil 67"/>
          <p:cNvCxnSpPr/>
          <p:nvPr/>
        </p:nvCxnSpPr>
        <p:spPr>
          <a:xfrm>
            <a:off x="5853671" y="3910856"/>
            <a:ext cx="14473" cy="7422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feld 68"/>
          <p:cNvSpPr txBox="1"/>
          <p:nvPr/>
        </p:nvSpPr>
        <p:spPr>
          <a:xfrm>
            <a:off x="8028384" y="4077072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Selects</a:t>
            </a:r>
            <a:endParaRPr lang="en-GB" dirty="0"/>
          </a:p>
        </p:txBody>
      </p:sp>
      <p:cxnSp>
        <p:nvCxnSpPr>
          <p:cNvPr id="70" name="Gerade Verbindung mit Pfeil 69"/>
          <p:cNvCxnSpPr/>
          <p:nvPr/>
        </p:nvCxnSpPr>
        <p:spPr>
          <a:xfrm>
            <a:off x="7941903" y="3910856"/>
            <a:ext cx="14473" cy="7422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feld 70"/>
          <p:cNvSpPr txBox="1"/>
          <p:nvPr/>
        </p:nvSpPr>
        <p:spPr>
          <a:xfrm>
            <a:off x="827584" y="5445224"/>
            <a:ext cx="1260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Sends issue</a:t>
            </a:r>
            <a:endParaRPr lang="en-GB" dirty="0"/>
          </a:p>
        </p:txBody>
      </p:sp>
      <p:cxnSp>
        <p:nvCxnSpPr>
          <p:cNvPr id="72" name="Gerade Verbindung mit Pfeil 71"/>
          <p:cNvCxnSpPr/>
          <p:nvPr/>
        </p:nvCxnSpPr>
        <p:spPr>
          <a:xfrm>
            <a:off x="741103" y="5279008"/>
            <a:ext cx="14473" cy="9583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feld 73"/>
          <p:cNvSpPr txBox="1"/>
          <p:nvPr/>
        </p:nvSpPr>
        <p:spPr>
          <a:xfrm>
            <a:off x="2915816" y="5445224"/>
            <a:ext cx="1260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Sends issue</a:t>
            </a:r>
            <a:endParaRPr lang="en-GB" dirty="0"/>
          </a:p>
        </p:txBody>
      </p:sp>
      <p:cxnSp>
        <p:nvCxnSpPr>
          <p:cNvPr id="75" name="Gerade Verbindung mit Pfeil 74"/>
          <p:cNvCxnSpPr/>
          <p:nvPr/>
        </p:nvCxnSpPr>
        <p:spPr>
          <a:xfrm>
            <a:off x="2829335" y="5279008"/>
            <a:ext cx="14473" cy="9583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feld 75"/>
          <p:cNvSpPr txBox="1"/>
          <p:nvPr/>
        </p:nvSpPr>
        <p:spPr>
          <a:xfrm>
            <a:off x="5940152" y="5445224"/>
            <a:ext cx="1260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Sends issue</a:t>
            </a:r>
            <a:endParaRPr lang="en-GB" dirty="0"/>
          </a:p>
        </p:txBody>
      </p:sp>
      <p:cxnSp>
        <p:nvCxnSpPr>
          <p:cNvPr id="77" name="Gerade Verbindung mit Pfeil 76"/>
          <p:cNvCxnSpPr/>
          <p:nvPr/>
        </p:nvCxnSpPr>
        <p:spPr>
          <a:xfrm>
            <a:off x="5853671" y="5279008"/>
            <a:ext cx="14473" cy="9583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Textfeld 79"/>
          <p:cNvSpPr txBox="1"/>
          <p:nvPr/>
        </p:nvSpPr>
        <p:spPr>
          <a:xfrm>
            <a:off x="7920244" y="5445224"/>
            <a:ext cx="1260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Sends issue</a:t>
            </a:r>
            <a:endParaRPr lang="en-GB" dirty="0"/>
          </a:p>
        </p:txBody>
      </p:sp>
      <p:cxnSp>
        <p:nvCxnSpPr>
          <p:cNvPr id="81" name="Gerade Verbindung mit Pfeil 80"/>
          <p:cNvCxnSpPr/>
          <p:nvPr/>
        </p:nvCxnSpPr>
        <p:spPr>
          <a:xfrm>
            <a:off x="7941903" y="5207000"/>
            <a:ext cx="14473" cy="9583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Abgerundetes Rechteck 81"/>
          <p:cNvSpPr/>
          <p:nvPr/>
        </p:nvSpPr>
        <p:spPr>
          <a:xfrm>
            <a:off x="1619672" y="3356992"/>
            <a:ext cx="5940152" cy="129614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600" b="1" dirty="0"/>
              <a:t>Manual selection of relevant documents is a time consuming task.</a:t>
            </a:r>
          </a:p>
        </p:txBody>
      </p:sp>
      <p:sp>
        <p:nvSpPr>
          <p:cNvPr id="45" name="Textfeld 44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8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0040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1" grpId="0" animBg="1"/>
      <p:bldP spid="12" grpId="0" animBg="1"/>
      <p:bldP spid="40" grpId="0"/>
      <p:bldP spid="43" grpId="0"/>
      <p:bldP spid="44" grpId="0"/>
      <p:bldP spid="49" grpId="0"/>
      <p:bldP spid="60" grpId="0"/>
      <p:bldP spid="61" grpId="0" animBg="1"/>
      <p:bldP spid="62" grpId="0" animBg="1"/>
      <p:bldP spid="65" grpId="0"/>
      <p:bldP spid="67" grpId="0"/>
      <p:bldP spid="69" grpId="0"/>
      <p:bldP spid="71" grpId="0"/>
      <p:bldP spid="74" grpId="0"/>
      <p:bldP spid="76" grpId="0"/>
      <p:bldP spid="80" grpId="0"/>
      <p:bldP spid="8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ERNAD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ERNAD (</a:t>
            </a:r>
            <a:r>
              <a:rPr lang="en-GB" u="sng" dirty="0" smtClean="0"/>
              <a:t>E</a:t>
            </a:r>
            <a:r>
              <a:rPr lang="en-GB" dirty="0" smtClean="0"/>
              <a:t>diting </a:t>
            </a:r>
            <a:r>
              <a:rPr lang="en-GB" u="sng" dirty="0" smtClean="0"/>
              <a:t>R</a:t>
            </a:r>
            <a:r>
              <a:rPr lang="en-GB" dirty="0" smtClean="0"/>
              <a:t>eports on </a:t>
            </a:r>
            <a:r>
              <a:rPr lang="en-GB" u="sng" dirty="0"/>
              <a:t>N</a:t>
            </a:r>
            <a:r>
              <a:rPr lang="en-GB" dirty="0" smtClean="0"/>
              <a:t>ew </a:t>
            </a:r>
            <a:r>
              <a:rPr lang="en-GB" u="sng" dirty="0" smtClean="0"/>
              <a:t>A</a:t>
            </a:r>
            <a:r>
              <a:rPr lang="en-GB" dirty="0" smtClean="0"/>
              <a:t>cademic </a:t>
            </a:r>
            <a:r>
              <a:rPr lang="en-GB" u="sng" dirty="0" smtClean="0"/>
              <a:t>D</a:t>
            </a:r>
            <a:r>
              <a:rPr lang="en-GB" dirty="0" smtClean="0"/>
              <a:t>ocuments) is a purposed built </a:t>
            </a:r>
            <a:r>
              <a:rPr lang="en-GB" dirty="0" smtClean="0"/>
              <a:t>system</a:t>
            </a:r>
            <a:endParaRPr lang="en-GB" dirty="0" smtClean="0"/>
          </a:p>
          <a:p>
            <a:r>
              <a:rPr lang="en-GB" dirty="0" smtClean="0"/>
              <a:t>Re-rank nep-all for each editor based on the specific report topic</a:t>
            </a:r>
            <a:endParaRPr lang="en-GB" dirty="0" smtClean="0"/>
          </a:p>
          <a:p>
            <a:r>
              <a:rPr lang="en-GB" dirty="0" smtClean="0"/>
              <a:t>Looking </a:t>
            </a:r>
            <a:r>
              <a:rPr lang="en-GB" dirty="0" smtClean="0"/>
              <a:t>at past issues of a report to produce a ranked nep-all</a:t>
            </a:r>
          </a:p>
          <a:p>
            <a:r>
              <a:rPr lang="en-GB" dirty="0" smtClean="0"/>
              <a:t>If </a:t>
            </a:r>
            <a:r>
              <a:rPr lang="en-GB" dirty="0" err="1" smtClean="0"/>
              <a:t>presorting</a:t>
            </a:r>
            <a:r>
              <a:rPr lang="en-GB" dirty="0" smtClean="0"/>
              <a:t> </a:t>
            </a:r>
            <a:r>
              <a:rPr lang="en-GB" dirty="0" smtClean="0"/>
              <a:t>works well </a:t>
            </a:r>
            <a:r>
              <a:rPr lang="en-GB" dirty="0" smtClean="0"/>
              <a:t>editors select </a:t>
            </a:r>
            <a:r>
              <a:rPr lang="en-GB" dirty="0" smtClean="0"/>
              <a:t>highly ranked documents from nep-all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Textfeld 3"/>
          <p:cNvSpPr txBox="1"/>
          <p:nvPr/>
        </p:nvSpPr>
        <p:spPr>
          <a:xfrm>
            <a:off x="7740352" y="692696"/>
            <a:ext cx="1398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 </a:t>
            </a:r>
            <a:fld id="{A2BC30C1-1708-7B4C-96E5-1577A0531765}" type="slidenum">
              <a:rPr lang="en-GB" smtClean="0"/>
              <a:t>9</a:t>
            </a:fld>
            <a:r>
              <a:rPr lang="en-GB" dirty="0" smtClean="0"/>
              <a:t> /  31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6601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_dlc_DocIdUrl xmlns="f90a23b0-552c-4f8d-b330-f53f4fcdfcf9">
      <Url>http://intranet.gesis.intra/pr/Vorlagen/_layouts/DocIdRedir.aspx?ID=GESISDOC-552-18</Url>
      <Description>GESISDOC-552-18</Description>
    </_dlc_DocIdUrl>
    <_dlc_DocId xmlns="f90a23b0-552c-4f8d-b330-f53f4fcdfcf9">GESISDOC-552-18</_dlc_DocId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1ACB0F0E4D8D847898BCFF327EAA86F" ma:contentTypeVersion="14" ma:contentTypeDescription="Ein neues Dokument erstellen." ma:contentTypeScope="" ma:versionID="076608a465e9f4abe123e33d8ae2290f">
  <xsd:schema xmlns:xsd="http://www.w3.org/2001/XMLSchema" xmlns:xs="http://www.w3.org/2001/XMLSchema" xmlns:p="http://schemas.microsoft.com/office/2006/metadata/properties" xmlns:ns2="f90a23b0-552c-4f8d-b330-f53f4fcdfcf9" targetNamespace="http://schemas.microsoft.com/office/2006/metadata/properties" ma:root="true" ma:fieldsID="9f72fafb60184820a38988fa3fe2d22b" ns2:_="">
    <xsd:import namespace="f90a23b0-552c-4f8d-b330-f53f4fcdfcf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0a23b0-552c-4f8d-b330-f53f4fcdfcf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ert der Dokument-ID" ma:description="Der Wert der diesem Element zugewiesenen Dokument-ID.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er Hyperlink zu diesem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2E0BAE-FAF0-4E78-A2C3-2AAC064B5FD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449D386-2FCB-4353-94CE-7C0896CF81B1}">
  <ds:schemaRefs>
    <ds:schemaRef ds:uri="http://schemas.microsoft.com/office/2006/metadata/properties"/>
    <ds:schemaRef ds:uri="f90a23b0-552c-4f8d-b330-f53f4fcdfcf9"/>
  </ds:schemaRefs>
</ds:datastoreItem>
</file>

<file path=customXml/itemProps3.xml><?xml version="1.0" encoding="utf-8"?>
<ds:datastoreItem xmlns:ds="http://schemas.openxmlformats.org/officeDocument/2006/customXml" ds:itemID="{182FFA55-C622-4F3D-AABF-4236B175EAD1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2EA11C62-2FF4-41AB-AE80-7BB5375280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0a23b0-552c-4f8d-b330-f53f4fcdfcf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1419</Words>
  <Application>Microsoft Macintosh PowerPoint</Application>
  <PresentationFormat>Bildschirmpräsentation (4:3)</PresentationFormat>
  <Paragraphs>252</Paragraphs>
  <Slides>32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32</vt:i4>
      </vt:variant>
    </vt:vector>
  </HeadingPairs>
  <TitlesOfParts>
    <vt:vector size="33" baseType="lpstr">
      <vt:lpstr>Benutzerdefiniertes Design</vt:lpstr>
      <vt:lpstr>Assessing a human mediated current awareness service </vt:lpstr>
      <vt:lpstr>Outline</vt:lpstr>
      <vt:lpstr>Motivation</vt:lpstr>
      <vt:lpstr>1. Introduction</vt:lpstr>
      <vt:lpstr>2. Use case: RePEc</vt:lpstr>
      <vt:lpstr>2. RePEc statistics</vt:lpstr>
      <vt:lpstr>2. Current awareness service NEP</vt:lpstr>
      <vt:lpstr>PowerPoint-Präsentation</vt:lpstr>
      <vt:lpstr>ERNAD</vt:lpstr>
      <vt:lpstr>ERNAD example for Nep-Africa (NEP-AFR)</vt:lpstr>
      <vt:lpstr>Editing stages</vt:lpstr>
      <vt:lpstr>Research questions</vt:lpstr>
      <vt:lpstr>RQ 1: Editing time</vt:lpstr>
      <vt:lpstr>Pre-selection</vt:lpstr>
      <vt:lpstr>Pre-selection</vt:lpstr>
      <vt:lpstr>RQ 1: Editing time</vt:lpstr>
      <vt:lpstr>Summarize RQ 1</vt:lpstr>
      <vt:lpstr>RQ 2: Influences to successful reports </vt:lpstr>
      <vt:lpstr>Editing time</vt:lpstr>
      <vt:lpstr>Issue size</vt:lpstr>
      <vt:lpstr>Summarize RQ 2</vt:lpstr>
      <vt:lpstr> RQ 3: Effort in selecting and sorting</vt:lpstr>
      <vt:lpstr>Precision @ N</vt:lpstr>
      <vt:lpstr>Example: P@ 5</vt:lpstr>
      <vt:lpstr>Results for P@N</vt:lpstr>
      <vt:lpstr>Summarize P@N</vt:lpstr>
      <vt:lpstr>Relative Search Length</vt:lpstr>
      <vt:lpstr>Example RSL</vt:lpstr>
      <vt:lpstr>Relative Search Length</vt:lpstr>
      <vt:lpstr>Summarize RSL</vt:lpstr>
      <vt:lpstr>Conclusion</vt:lpstr>
      <vt:lpstr>PowerPoint-Präsentation</vt:lpstr>
    </vt:vector>
  </TitlesOfParts>
  <Company>IZ Sozialwissenschaften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Heuser</dc:creator>
  <cp:lastModifiedBy>Željko</cp:lastModifiedBy>
  <cp:revision>435</cp:revision>
  <dcterms:created xsi:type="dcterms:W3CDTF">2009-05-26T11:46:45Z</dcterms:created>
  <dcterms:modified xsi:type="dcterms:W3CDTF">2015-05-20T06:05:53Z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0x010100B1ACB0F0E4D8D847898BCFF327EAA86F</vt:lpwstr>
  </property>
  <property fmtid="{D5CDD505-2E9C-101B-9397-08002B2CF9AE}" pid="3" name="_dlc_DocIdItemGuid">
    <vt:lpwstr>ae7fdbd2-8fd7-45a0-880e-d54d7bab26b5</vt:lpwstr>
  </property>
</Properties>
</file>